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8"/>
  </p:notesMasterIdLst>
  <p:sldIdLst>
    <p:sldId id="256" r:id="rId2"/>
    <p:sldId id="258" r:id="rId3"/>
    <p:sldId id="257" r:id="rId4"/>
    <p:sldId id="275" r:id="rId5"/>
    <p:sldId id="271" r:id="rId6"/>
    <p:sldId id="259" r:id="rId7"/>
    <p:sldId id="266" r:id="rId8"/>
    <p:sldId id="261" r:id="rId9"/>
    <p:sldId id="260" r:id="rId10"/>
    <p:sldId id="267" r:id="rId11"/>
    <p:sldId id="265" r:id="rId12"/>
    <p:sldId id="262" r:id="rId13"/>
    <p:sldId id="272" r:id="rId14"/>
    <p:sldId id="263" r:id="rId15"/>
    <p:sldId id="273" r:id="rId16"/>
    <p:sldId id="274" r:id="rId1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84076" autoAdjust="0"/>
  </p:normalViewPr>
  <p:slideViewPr>
    <p:cSldViewPr snapToGrid="0">
      <p:cViewPr varScale="1">
        <p:scale>
          <a:sx n="56" d="100"/>
          <a:sy n="56" d="100"/>
        </p:scale>
        <p:origin x="11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4AB3D7-1DAB-40C0-8F35-F508F5C8A08C}" type="datetimeFigureOut">
              <a:rPr lang="es-CL" smtClean="0"/>
              <a:t>18-08-2023</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9FA523-931C-4B9C-9CC4-C7913959E305}" type="slidenum">
              <a:rPr lang="es-CL" smtClean="0"/>
              <a:t>‹Nº›</a:t>
            </a:fld>
            <a:endParaRPr lang="es-CL"/>
          </a:p>
        </p:txBody>
      </p:sp>
    </p:spTree>
    <p:extLst>
      <p:ext uri="{BB962C8B-B14F-4D97-AF65-F5344CB8AC3E}">
        <p14:creationId xmlns:p14="http://schemas.microsoft.com/office/powerpoint/2010/main" val="1225122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Definiciones:</a:t>
            </a:r>
          </a:p>
          <a:p>
            <a:r>
              <a:rPr lang="es-MX" dirty="0"/>
              <a:t>-Actividad física:  Cualquier movimiento corporal producido por la musculatura esquelética que resulta en un gasto de energía.</a:t>
            </a:r>
          </a:p>
          <a:p>
            <a:r>
              <a:rPr lang="es-MX" dirty="0"/>
              <a:t>-Ejercicio: Tipo de actividad física que se caracteriza por ser panificado, estructurado y repetitivo; y que tiene por objetivo, mejorar o mantener la capacidad física del individuo. </a:t>
            </a:r>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2</a:t>
            </a:fld>
            <a:endParaRPr lang="es-CL"/>
          </a:p>
        </p:txBody>
      </p:sp>
    </p:spTree>
    <p:extLst>
      <p:ext uri="{BB962C8B-B14F-4D97-AF65-F5344CB8AC3E}">
        <p14:creationId xmlns:p14="http://schemas.microsoft.com/office/powerpoint/2010/main" val="419466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3</a:t>
            </a:fld>
            <a:endParaRPr lang="es-CL"/>
          </a:p>
        </p:txBody>
      </p:sp>
    </p:spTree>
    <p:extLst>
      <p:ext uri="{BB962C8B-B14F-4D97-AF65-F5344CB8AC3E}">
        <p14:creationId xmlns:p14="http://schemas.microsoft.com/office/powerpoint/2010/main" val="106669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b="1" i="0" dirty="0">
                <a:solidFill>
                  <a:srgbClr val="202122"/>
                </a:solidFill>
                <a:effectLst/>
                <a:latin typeface="Arial" panose="020B0604020202020204" pitchFamily="34" charset="0"/>
              </a:rPr>
              <a:t>Años de vida ajustados por discapacidad</a:t>
            </a:r>
            <a:r>
              <a:rPr lang="es-MX" b="0" i="0" dirty="0">
                <a:solidFill>
                  <a:srgbClr val="202122"/>
                </a:solidFill>
                <a:effectLst/>
                <a:latin typeface="Arial" panose="020B0604020202020204" pitchFamily="34" charset="0"/>
              </a:rPr>
              <a:t> (</a:t>
            </a:r>
            <a:r>
              <a:rPr lang="es-MX" b="0" i="0" dirty="0" err="1">
                <a:solidFill>
                  <a:srgbClr val="475156"/>
                </a:solidFill>
                <a:effectLst/>
                <a:latin typeface="Open Sans" panose="020B0606030504020204" pitchFamily="34" charset="0"/>
              </a:rPr>
              <a:t>DAYLYs</a:t>
            </a:r>
            <a:r>
              <a:rPr lang="es-MX" b="0" i="0" dirty="0">
                <a:solidFill>
                  <a:srgbClr val="475156"/>
                </a:solidFill>
                <a:effectLst/>
                <a:latin typeface="Open Sans" panose="020B0606030504020204" pitchFamily="34" charset="0"/>
              </a:rPr>
              <a:t> en inglés o AVISA en español) </a:t>
            </a:r>
            <a:r>
              <a:rPr lang="es-MX" b="0" i="0" dirty="0">
                <a:solidFill>
                  <a:srgbClr val="202122"/>
                </a:solidFill>
                <a:effectLst/>
                <a:latin typeface="Arial" panose="020B0604020202020204" pitchFamily="34" charset="0"/>
              </a:rPr>
              <a:t>): Es una medida de carga de la enfermedad global, expresado como el número de años perdidos debido a enfermedad, discapacidad o muerte prematura.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MX" b="1" i="0" dirty="0">
              <a:solidFill>
                <a:srgbClr val="202122"/>
              </a:solidFill>
              <a:effectLst/>
              <a:latin typeface="Arial" panose="020B0604020202020204" pitchFamily="34" charset="0"/>
            </a:endParaRPr>
          </a:p>
          <a:p>
            <a:pPr algn="l"/>
            <a:r>
              <a:rPr lang="es-MX" b="1" i="0" dirty="0">
                <a:solidFill>
                  <a:srgbClr val="0F69B4"/>
                </a:solidFill>
                <a:effectLst/>
                <a:latin typeface="gobCL"/>
              </a:rPr>
              <a:t>Estudio de carga de enfermedades:</a:t>
            </a:r>
          </a:p>
          <a:p>
            <a:pPr algn="just"/>
            <a:r>
              <a:rPr lang="es-MX" b="0" i="0" dirty="0">
                <a:solidFill>
                  <a:srgbClr val="475156"/>
                </a:solidFill>
                <a:effectLst/>
                <a:latin typeface="Open Sans" panose="020B0606030504020204" pitchFamily="34" charset="0"/>
              </a:rPr>
              <a:t>La evaluación del estado de salud de las poblaciones se ha basado tradicionalmente en el uso de indicadores simples de muerte, tales como las tasas de mortalidad general, mortalidad infantil; y de enfermedad, como la incidencia, prevalencia y letalidad. Las limitaciones de estos indicadores en la medición de los fenómenos salud-enfermedad, así como la focalización en sólo uno de los aspectos, la enfermedad, han determinado la necesidad de desarrollar indicadores para medir otros aspectos del estado de salud, como el estado funcional y la calidad de la vida.</a:t>
            </a:r>
          </a:p>
          <a:p>
            <a:pPr algn="just"/>
            <a:r>
              <a:rPr lang="es-MX" b="0" i="0" dirty="0">
                <a:solidFill>
                  <a:srgbClr val="475156"/>
                </a:solidFill>
                <a:effectLst/>
                <a:latin typeface="Open Sans" panose="020B0606030504020204" pitchFamily="34" charset="0"/>
              </a:rPr>
              <a:t>Asimismo, la existencia de múltiples indicadores que se expresan en riesgos de morir y de enfermar, hace difícil la tarea de comparar y priorizar problemas, por lo que se ha hecho indispensable contar con un indicador que permita tomar decisiones en políticas públicas.</a:t>
            </a:r>
          </a:p>
          <a:p>
            <a:pPr algn="just"/>
            <a:r>
              <a:rPr lang="es-MX" b="0" i="0" dirty="0">
                <a:solidFill>
                  <a:srgbClr val="475156"/>
                </a:solidFill>
                <a:effectLst/>
                <a:latin typeface="Open Sans" panose="020B0606030504020204" pitchFamily="34" charset="0"/>
              </a:rPr>
              <a:t>Los Años de Vida Ajustados por Discapacidad es un indicador compuesto, que utiliza indicadores epidemiológicos, como mortalidad y morbilidad, combinando el número de años de vida perdidos por muerte prematura (componente de mortalidad) y los años de vida vividos con discapacidad (componente calidad de vida).</a:t>
            </a:r>
          </a:p>
          <a:p>
            <a:pPr algn="just"/>
            <a:r>
              <a:rPr lang="es-MX" b="0" i="0" dirty="0">
                <a:solidFill>
                  <a:srgbClr val="475156"/>
                </a:solidFill>
                <a:effectLst/>
                <a:latin typeface="Open Sans" panose="020B0606030504020204" pitchFamily="34" charset="0"/>
              </a:rPr>
              <a:t>A través de los AVISA se mide la pérdida de salud que se produce a raíz de la enfermedad, discapacidad o muerte, expresada en una unidad de medida común a estos tres estados: el tiempo (años). Esta característica permite identificar los problemas de salud prioritarios, a través de un indicador sintético que cuantifica el impacto de cada una de estas condiciones.</a:t>
            </a:r>
          </a:p>
          <a:p>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4</a:t>
            </a:fld>
            <a:endParaRPr lang="es-CL"/>
          </a:p>
        </p:txBody>
      </p:sp>
    </p:spTree>
    <p:extLst>
      <p:ext uri="{BB962C8B-B14F-4D97-AF65-F5344CB8AC3E}">
        <p14:creationId xmlns:p14="http://schemas.microsoft.com/office/powerpoint/2010/main" val="2275303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IMC: Índice de masa corporal</a:t>
            </a:r>
          </a:p>
          <a:p>
            <a:endParaRPr lang="es-MX"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dirty="0"/>
              <a:t>Actividad física recomendada por la OMS: 150 min semanales de </a:t>
            </a:r>
            <a:r>
              <a:rPr lang="es-MX" dirty="0" err="1"/>
              <a:t>act</a:t>
            </a:r>
            <a:r>
              <a:rPr lang="es-MX" dirty="0"/>
              <a:t> física moderada o 75-150 min semanales de </a:t>
            </a:r>
            <a:r>
              <a:rPr lang="es-MX" dirty="0" err="1"/>
              <a:t>act</a:t>
            </a:r>
            <a:r>
              <a:rPr lang="es-MX" dirty="0"/>
              <a:t> física vigorosa.</a:t>
            </a:r>
            <a:endParaRPr lang="es-CL" dirty="0"/>
          </a:p>
          <a:p>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5</a:t>
            </a:fld>
            <a:endParaRPr lang="es-CL"/>
          </a:p>
        </p:txBody>
      </p:sp>
    </p:spTree>
    <p:extLst>
      <p:ext uri="{BB962C8B-B14F-4D97-AF65-F5344CB8AC3E}">
        <p14:creationId xmlns:p14="http://schemas.microsoft.com/office/powerpoint/2010/main" val="3567984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AOR: </a:t>
            </a:r>
            <a:r>
              <a:rPr lang="es-MX" dirty="0" err="1"/>
              <a:t>Adjusted</a:t>
            </a:r>
            <a:r>
              <a:rPr lang="es-MX" dirty="0"/>
              <a:t> </a:t>
            </a:r>
            <a:r>
              <a:rPr lang="es-MX" dirty="0" err="1"/>
              <a:t>Odds</a:t>
            </a:r>
            <a:r>
              <a:rPr lang="es-MX" dirty="0"/>
              <a:t> Ratio</a:t>
            </a:r>
          </a:p>
          <a:p>
            <a:r>
              <a:rPr lang="es-MX" dirty="0"/>
              <a:t>IC: Intervalo de confianza</a:t>
            </a:r>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6</a:t>
            </a:fld>
            <a:endParaRPr lang="es-CL"/>
          </a:p>
        </p:txBody>
      </p:sp>
    </p:spTree>
    <p:extLst>
      <p:ext uri="{BB962C8B-B14F-4D97-AF65-F5344CB8AC3E}">
        <p14:creationId xmlns:p14="http://schemas.microsoft.com/office/powerpoint/2010/main" val="3517612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8</a:t>
            </a:fld>
            <a:endParaRPr lang="es-CL"/>
          </a:p>
        </p:txBody>
      </p:sp>
    </p:spTree>
    <p:extLst>
      <p:ext uri="{BB962C8B-B14F-4D97-AF65-F5344CB8AC3E}">
        <p14:creationId xmlns:p14="http://schemas.microsoft.com/office/powerpoint/2010/main" val="2742943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AOR: </a:t>
            </a:r>
            <a:r>
              <a:rPr lang="es-MX" dirty="0" err="1"/>
              <a:t>Adjusted</a:t>
            </a:r>
            <a:r>
              <a:rPr lang="es-MX" dirty="0"/>
              <a:t> </a:t>
            </a:r>
            <a:r>
              <a:rPr lang="es-MX" dirty="0" err="1"/>
              <a:t>Odds</a:t>
            </a:r>
            <a:r>
              <a:rPr lang="es-MX" dirty="0"/>
              <a:t> Ratio</a:t>
            </a:r>
          </a:p>
          <a:p>
            <a:r>
              <a:rPr lang="es-MX" dirty="0"/>
              <a:t>OR: </a:t>
            </a:r>
            <a:r>
              <a:rPr lang="es-MX" dirty="0" err="1"/>
              <a:t>Odds</a:t>
            </a:r>
            <a:r>
              <a:rPr lang="es-MX" dirty="0"/>
              <a:t> Ratio</a:t>
            </a:r>
          </a:p>
          <a:p>
            <a:r>
              <a:rPr lang="es-MX" dirty="0"/>
              <a:t>IC: Intervalo de confianza</a:t>
            </a:r>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9</a:t>
            </a:fld>
            <a:endParaRPr lang="es-CL"/>
          </a:p>
        </p:txBody>
      </p:sp>
    </p:spTree>
    <p:extLst>
      <p:ext uri="{BB962C8B-B14F-4D97-AF65-F5344CB8AC3E}">
        <p14:creationId xmlns:p14="http://schemas.microsoft.com/office/powerpoint/2010/main" val="1651599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11</a:t>
            </a:fld>
            <a:endParaRPr lang="es-CL"/>
          </a:p>
        </p:txBody>
      </p:sp>
    </p:spTree>
    <p:extLst>
      <p:ext uri="{BB962C8B-B14F-4D97-AF65-F5344CB8AC3E}">
        <p14:creationId xmlns:p14="http://schemas.microsoft.com/office/powerpoint/2010/main" val="1422126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800" dirty="0">
                <a:effectLst/>
                <a:latin typeface="Calibri" panose="020F0502020204030204" pitchFamily="34" charset="0"/>
                <a:ea typeface="Calibri" panose="020F0502020204030204" pitchFamily="34" charset="0"/>
                <a:cs typeface="Times New Roman" panose="02020603050405020304" pitchFamily="18" charset="0"/>
              </a:rPr>
              <a:t>Diferencia de Media Estandarizada (DME</a:t>
            </a:r>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12</a:t>
            </a:fld>
            <a:endParaRPr lang="es-CL"/>
          </a:p>
        </p:txBody>
      </p:sp>
    </p:spTree>
    <p:extLst>
      <p:ext uri="{BB962C8B-B14F-4D97-AF65-F5344CB8AC3E}">
        <p14:creationId xmlns:p14="http://schemas.microsoft.com/office/powerpoint/2010/main" val="1020328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800" dirty="0">
                <a:effectLst/>
                <a:latin typeface="Calibri" panose="020F0502020204030204" pitchFamily="34" charset="0"/>
                <a:ea typeface="Calibri" panose="020F0502020204030204" pitchFamily="34" charset="0"/>
                <a:cs typeface="Times New Roman" panose="02020603050405020304" pitchFamily="18" charset="0"/>
              </a:rPr>
              <a:t>Diferencia de Media Estandarizada (DME</a:t>
            </a:r>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13</a:t>
            </a:fld>
            <a:endParaRPr lang="es-CL"/>
          </a:p>
        </p:txBody>
      </p:sp>
    </p:spTree>
    <p:extLst>
      <p:ext uri="{BB962C8B-B14F-4D97-AF65-F5344CB8AC3E}">
        <p14:creationId xmlns:p14="http://schemas.microsoft.com/office/powerpoint/2010/main" val="1850406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Forest Plots of Unweighted distribution of Hedges d effect sizes.</a:t>
            </a:r>
            <a:endParaRPr lang="es-CL" dirty="0"/>
          </a:p>
        </p:txBody>
      </p:sp>
      <p:sp>
        <p:nvSpPr>
          <p:cNvPr id="4" name="Marcador de número de diapositiva 3"/>
          <p:cNvSpPr>
            <a:spLocks noGrp="1"/>
          </p:cNvSpPr>
          <p:nvPr>
            <p:ph type="sldNum" sz="quarter" idx="5"/>
          </p:nvPr>
        </p:nvSpPr>
        <p:spPr/>
        <p:txBody>
          <a:bodyPr/>
          <a:lstStyle/>
          <a:p>
            <a:fld id="{DA9FA523-931C-4B9C-9CC4-C7913959E305}" type="slidenum">
              <a:rPr lang="es-CL" smtClean="0"/>
              <a:t>15</a:t>
            </a:fld>
            <a:endParaRPr lang="es-CL"/>
          </a:p>
        </p:txBody>
      </p:sp>
    </p:spTree>
    <p:extLst>
      <p:ext uri="{BB962C8B-B14F-4D97-AF65-F5344CB8AC3E}">
        <p14:creationId xmlns:p14="http://schemas.microsoft.com/office/powerpoint/2010/main" val="3652118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Friday, August 18, 2023</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865669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Friday, August 18, 2023</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1800704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Friday, August 18, 2023</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1216819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Friday, August 18, 2023</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66811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Friday, August 18, 2023</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‹Nº›</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78027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Friday, August 18, 2023</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276944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Friday, August 18, 2023</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4056272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Friday, August 18, 2023</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505295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Friday, August 18, 2023</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1712419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Friday, August 18, 2023</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3996000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Friday, August 18, 2023</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117014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Friday, August 18, 2023</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‹Nº›</a:t>
            </a:fld>
            <a:endParaRPr lang="en-US" sz="800" dirty="0"/>
          </a:p>
        </p:txBody>
      </p:sp>
    </p:spTree>
    <p:extLst>
      <p:ext uri="{BB962C8B-B14F-4D97-AF65-F5344CB8AC3E}">
        <p14:creationId xmlns:p14="http://schemas.microsoft.com/office/powerpoint/2010/main" val="329281171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D3F794D0-2982-490E-88DA-93D489750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3">
            <a:extLst>
              <a:ext uri="{FF2B5EF4-FFF2-40B4-BE49-F238E27FC236}">
                <a16:creationId xmlns:a16="http://schemas.microsoft.com/office/drawing/2014/main" id="{6F2425EC-CE51-EEBC-29A6-196DDD110B3C}"/>
              </a:ext>
            </a:extLst>
          </p:cNvPr>
          <p:cNvPicPr>
            <a:picLocks noChangeAspect="1"/>
          </p:cNvPicPr>
          <p:nvPr/>
        </p:nvPicPr>
        <p:blipFill rotWithShape="1">
          <a:blip r:embed="rId2"/>
          <a:srcRect t="21618" b="19838"/>
          <a:stretch/>
        </p:blipFill>
        <p:spPr>
          <a:xfrm>
            <a:off x="-2" y="10"/>
            <a:ext cx="12192002" cy="4461036"/>
          </a:xfrm>
          <a:prstGeom prst="rect">
            <a:avLst/>
          </a:prstGeom>
        </p:spPr>
      </p:pic>
      <p:sp>
        <p:nvSpPr>
          <p:cNvPr id="23" name="Rectangle 10">
            <a:extLst>
              <a:ext uri="{FF2B5EF4-FFF2-40B4-BE49-F238E27FC236}">
                <a16:creationId xmlns:a16="http://schemas.microsoft.com/office/drawing/2014/main" id="{AFD24A3D-F07A-44A9-BE55-5576292E1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460827"/>
            <a:ext cx="12192003" cy="2397392"/>
          </a:xfrm>
          <a:prstGeom prst="rect">
            <a:avLst/>
          </a:prstGeom>
          <a:gradFill>
            <a:gsLst>
              <a:gs pos="8000">
                <a:schemeClr val="accent6"/>
              </a:gs>
              <a:gs pos="86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2">
            <a:extLst>
              <a:ext uri="{FF2B5EF4-FFF2-40B4-BE49-F238E27FC236}">
                <a16:creationId xmlns:a16="http://schemas.microsoft.com/office/drawing/2014/main" id="{204441C9-FD2D-4031-B5C5-67478196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038600" y="4463553"/>
            <a:ext cx="8153401" cy="2394447"/>
          </a:xfrm>
          <a:prstGeom prst="rect">
            <a:avLst/>
          </a:prstGeom>
          <a:gradFill>
            <a:gsLst>
              <a:gs pos="0">
                <a:schemeClr val="accent5">
                  <a:lumMod val="60000"/>
                  <a:lumOff val="40000"/>
                  <a:alpha val="0"/>
                </a:schemeClr>
              </a:gs>
              <a:gs pos="99000">
                <a:schemeClr val="accent2">
                  <a:alpha val="81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EBF09AEC-6E6E-418F-9974-8730F1B2B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4834054">
            <a:off x="2944145" y="2710934"/>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3D9D3989-3E00-4727-914E-959DFE8FA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76701" y="4460827"/>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7D7B2E2A-6938-20A6-9DEE-5FDDD16CD8FD}"/>
              </a:ext>
            </a:extLst>
          </p:cNvPr>
          <p:cNvSpPr>
            <a:spLocks noGrp="1"/>
          </p:cNvSpPr>
          <p:nvPr>
            <p:ph type="ctrTitle"/>
          </p:nvPr>
        </p:nvSpPr>
        <p:spPr>
          <a:xfrm>
            <a:off x="1050432" y="5030899"/>
            <a:ext cx="5485305" cy="1171556"/>
          </a:xfrm>
        </p:spPr>
        <p:txBody>
          <a:bodyPr>
            <a:noAutofit/>
          </a:bodyPr>
          <a:lstStyle/>
          <a:p>
            <a:pPr algn="l"/>
            <a:r>
              <a:rPr lang="es-MX" dirty="0">
                <a:solidFill>
                  <a:schemeClr val="bg1"/>
                </a:solidFill>
              </a:rPr>
              <a:t>Pilates y Salud Mental</a:t>
            </a:r>
            <a:endParaRPr lang="es-CL" dirty="0">
              <a:solidFill>
                <a:schemeClr val="bg1"/>
              </a:solidFill>
            </a:endParaRPr>
          </a:p>
        </p:txBody>
      </p:sp>
      <p:sp>
        <p:nvSpPr>
          <p:cNvPr id="3" name="Subtítulo 2">
            <a:extLst>
              <a:ext uri="{FF2B5EF4-FFF2-40B4-BE49-F238E27FC236}">
                <a16:creationId xmlns:a16="http://schemas.microsoft.com/office/drawing/2014/main" id="{E7617A92-C20A-5782-A9DE-0D22BEF6EE2D}"/>
              </a:ext>
            </a:extLst>
          </p:cNvPr>
          <p:cNvSpPr>
            <a:spLocks noGrp="1"/>
          </p:cNvSpPr>
          <p:nvPr>
            <p:ph type="subTitle" idx="1"/>
          </p:nvPr>
        </p:nvSpPr>
        <p:spPr>
          <a:xfrm>
            <a:off x="7438438" y="4729574"/>
            <a:ext cx="6170199" cy="887103"/>
          </a:xfrm>
        </p:spPr>
        <p:txBody>
          <a:bodyPr>
            <a:noAutofit/>
          </a:bodyPr>
          <a:lstStyle/>
          <a:p>
            <a:pPr algn="l">
              <a:lnSpc>
                <a:spcPct val="140000"/>
              </a:lnSpc>
            </a:pPr>
            <a:r>
              <a:rPr lang="es-MX" sz="1200" b="1" dirty="0">
                <a:solidFill>
                  <a:schemeClr val="bg1"/>
                </a:solidFill>
              </a:rPr>
              <a:t>Dra. Valentina Naranjo Lobo</a:t>
            </a:r>
          </a:p>
          <a:p>
            <a:pPr algn="l">
              <a:lnSpc>
                <a:spcPct val="140000"/>
              </a:lnSpc>
            </a:pPr>
            <a:r>
              <a:rPr lang="es-MX" sz="1200" b="1" dirty="0">
                <a:solidFill>
                  <a:schemeClr val="bg1"/>
                </a:solidFill>
              </a:rPr>
              <a:t>Neuróloga Infantil</a:t>
            </a:r>
          </a:p>
          <a:p>
            <a:pPr algn="l">
              <a:lnSpc>
                <a:spcPct val="140000"/>
              </a:lnSpc>
            </a:pPr>
            <a:r>
              <a:rPr lang="es-MX" sz="1200" b="1" dirty="0">
                <a:solidFill>
                  <a:schemeClr val="bg1"/>
                </a:solidFill>
              </a:rPr>
              <a:t>Universidad de Chile</a:t>
            </a:r>
          </a:p>
          <a:p>
            <a:pPr algn="l">
              <a:lnSpc>
                <a:spcPct val="140000"/>
              </a:lnSpc>
            </a:pPr>
            <a:endParaRPr lang="es-MX" sz="1200" b="1" dirty="0">
              <a:solidFill>
                <a:schemeClr val="bg1"/>
              </a:solidFill>
            </a:endParaRPr>
          </a:p>
          <a:p>
            <a:pPr algn="l">
              <a:lnSpc>
                <a:spcPct val="140000"/>
              </a:lnSpc>
            </a:pPr>
            <a:r>
              <a:rPr lang="es-CL" sz="1200" b="1" dirty="0">
                <a:solidFill>
                  <a:schemeClr val="bg1"/>
                </a:solidFill>
              </a:rPr>
              <a:t>Agosto 2023</a:t>
            </a:r>
          </a:p>
        </p:txBody>
      </p:sp>
    </p:spTree>
    <p:extLst>
      <p:ext uri="{BB962C8B-B14F-4D97-AF65-F5344CB8AC3E}">
        <p14:creationId xmlns:p14="http://schemas.microsoft.com/office/powerpoint/2010/main" val="1329947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637C137-938C-BCD9-8D15-F88EA2121B3E}"/>
              </a:ext>
            </a:extLst>
          </p:cNvPr>
          <p:cNvSpPr>
            <a:spLocks noGrp="1"/>
          </p:cNvSpPr>
          <p:nvPr>
            <p:ph type="title"/>
          </p:nvPr>
        </p:nvSpPr>
        <p:spPr>
          <a:xfrm>
            <a:off x="1380236" y="286601"/>
            <a:ext cx="5929422" cy="1852976"/>
          </a:xfrm>
        </p:spPr>
        <p:txBody>
          <a:bodyPr anchor="ctr">
            <a:normAutofit/>
          </a:bodyPr>
          <a:lstStyle/>
          <a:p>
            <a:r>
              <a:rPr lang="es-MX" sz="4000" dirty="0"/>
              <a:t>INTRODUCCIÓN</a:t>
            </a:r>
            <a:endParaRPr lang="es-CL" sz="4000" dirty="0"/>
          </a:p>
        </p:txBody>
      </p:sp>
      <p:sp>
        <p:nvSpPr>
          <p:cNvPr id="3" name="Marcador de contenido 2">
            <a:extLst>
              <a:ext uri="{FF2B5EF4-FFF2-40B4-BE49-F238E27FC236}">
                <a16:creationId xmlns:a16="http://schemas.microsoft.com/office/drawing/2014/main" id="{220034AF-303D-3843-1534-967DDF9426E3}"/>
              </a:ext>
            </a:extLst>
          </p:cNvPr>
          <p:cNvSpPr>
            <a:spLocks noGrp="1"/>
          </p:cNvSpPr>
          <p:nvPr>
            <p:ph idx="1"/>
          </p:nvPr>
        </p:nvSpPr>
        <p:spPr>
          <a:xfrm>
            <a:off x="1380237" y="2045971"/>
            <a:ext cx="5929422" cy="3897630"/>
          </a:xfrm>
        </p:spPr>
        <p:txBody>
          <a:bodyPr>
            <a:normAutofit/>
          </a:bodyPr>
          <a:lstStyle/>
          <a:p>
            <a:r>
              <a:rPr lang="es-MX" sz="1800" b="1" i="1" dirty="0"/>
              <a:t>“Caminar es la mejor medicina del hombre”</a:t>
            </a:r>
            <a:r>
              <a:rPr lang="es-MX" sz="1800" dirty="0"/>
              <a:t> – Hipócrates (460-377 B.C.).</a:t>
            </a:r>
          </a:p>
          <a:p>
            <a:r>
              <a:rPr lang="es-MX" sz="1800" dirty="0"/>
              <a:t>Los efectos preventivos y terapéuticos de la actividad física y el ejercicio han sido reconocidos ya desde la antigua Grecia.</a:t>
            </a:r>
          </a:p>
          <a:p>
            <a:r>
              <a:rPr lang="es-MX" sz="1800" dirty="0"/>
              <a:t>En las últimas décadas, se ha acumulado evidencia creciente de los beneficios de la actividad física y el ejercicio en la prevención y tratamiento de distintas patologías de la esfera psiquiátrica. </a:t>
            </a:r>
          </a:p>
          <a:p>
            <a:endParaRPr lang="es-MX" sz="1800" dirty="0"/>
          </a:p>
        </p:txBody>
      </p:sp>
      <p:sp>
        <p:nvSpPr>
          <p:cNvPr id="1033" name="Rectangle 1032">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chemeClr val="accent5"/>
              </a:gs>
              <a:gs pos="100000">
                <a:schemeClr val="accent2">
                  <a:lumMod val="60000"/>
                  <a:lumOff val="40000"/>
                  <a:alpha val="59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chemeClr val="accent6">
                  <a:lumMod val="75000"/>
                  <a:alpha val="61000"/>
                </a:schemeClr>
              </a:gs>
              <a:gs pos="99000">
                <a:schemeClr val="accent6">
                  <a:alpha val="87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905446A4-5A17-4F54-8321-D8C666B186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890" r="10657" b="3"/>
          <a:stretch/>
        </p:blipFill>
        <p:spPr bwMode="auto">
          <a:xfrm>
            <a:off x="8115300" y="-12515"/>
            <a:ext cx="4076700" cy="641863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698896B1-70F2-099D-D9F3-263348CBA1C7}"/>
              </a:ext>
            </a:extLst>
          </p:cNvPr>
          <p:cNvSpPr txBox="1"/>
          <p:nvPr/>
        </p:nvSpPr>
        <p:spPr>
          <a:xfrm>
            <a:off x="1048257" y="6432002"/>
            <a:ext cx="6884163" cy="400110"/>
          </a:xfrm>
          <a:prstGeom prst="rect">
            <a:avLst/>
          </a:prstGeom>
          <a:noFill/>
        </p:spPr>
        <p:txBody>
          <a:bodyPr wrap="square">
            <a:spAutoFit/>
          </a:bodyPr>
          <a:lstStyle/>
          <a:p>
            <a:pPr algn="r"/>
            <a:r>
              <a:rPr lang="en-US" sz="1000" dirty="0" err="1"/>
              <a:t>Schuch</a:t>
            </a:r>
            <a:r>
              <a:rPr lang="en-US" sz="1000" dirty="0"/>
              <a:t> FB, </a:t>
            </a:r>
            <a:r>
              <a:rPr lang="en-US" sz="1000" dirty="0" err="1"/>
              <a:t>Vancampfort</a:t>
            </a:r>
            <a:r>
              <a:rPr lang="en-US" sz="1000" dirty="0"/>
              <a:t> D. Physical activity, exercise, and mental disorders: it is time to move on. Trends Psychiatry </a:t>
            </a:r>
            <a:r>
              <a:rPr lang="en-US" sz="1000" dirty="0" err="1"/>
              <a:t>Psychother</a:t>
            </a:r>
            <a:r>
              <a:rPr lang="en-US" sz="1000" dirty="0"/>
              <a:t>. 2021 Jul-Sep;43(3):177-184. </a:t>
            </a:r>
            <a:r>
              <a:rPr lang="es-CL" sz="1000" b="0" i="0" dirty="0">
                <a:solidFill>
                  <a:srgbClr val="212121"/>
                </a:solidFill>
                <a:effectLst/>
                <a:latin typeface="BlinkMacSystemFont"/>
              </a:rPr>
              <a:t>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10.47626/2237-6089-2021-0237.</a:t>
            </a:r>
            <a:endParaRPr lang="es-CL" sz="1000" dirty="0"/>
          </a:p>
        </p:txBody>
      </p:sp>
    </p:spTree>
    <p:extLst>
      <p:ext uri="{BB962C8B-B14F-4D97-AF65-F5344CB8AC3E}">
        <p14:creationId xmlns:p14="http://schemas.microsoft.com/office/powerpoint/2010/main" val="3019015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DA0CE27-9E19-783F-FFFD-B0728A8CC5AD}"/>
              </a:ext>
            </a:extLst>
          </p:cNvPr>
          <p:cNvSpPr>
            <a:spLocks noGrp="1"/>
          </p:cNvSpPr>
          <p:nvPr>
            <p:ph type="title"/>
          </p:nvPr>
        </p:nvSpPr>
        <p:spPr>
          <a:xfrm>
            <a:off x="5784899" y="918640"/>
            <a:ext cx="5398915" cy="1741434"/>
          </a:xfrm>
        </p:spPr>
        <p:txBody>
          <a:bodyPr anchor="t">
            <a:normAutofit/>
          </a:bodyPr>
          <a:lstStyle/>
          <a:p>
            <a:r>
              <a:rPr lang="es-MX"/>
              <a:t>EPIDEMIOLOGÍA</a:t>
            </a:r>
            <a:endParaRPr lang="es-CL" dirty="0"/>
          </a:p>
        </p:txBody>
      </p:sp>
      <p:pic>
        <p:nvPicPr>
          <p:cNvPr id="4" name="Picture 2" descr="Epidemiología – Hospital del Niño Dr. José Renán Esquivel">
            <a:extLst>
              <a:ext uri="{FF2B5EF4-FFF2-40B4-BE49-F238E27FC236}">
                <a16:creationId xmlns:a16="http://schemas.microsoft.com/office/drawing/2014/main" id="{981B7962-8722-1704-A92F-A532E44935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50" r="-3" b="-3"/>
          <a:stretch/>
        </p:blipFill>
        <p:spPr bwMode="auto">
          <a:xfrm>
            <a:off x="617182" y="541539"/>
            <a:ext cx="4801995" cy="5374351"/>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2A423D4E-4FC8-5FBD-0E6F-9E57C23424DB}"/>
              </a:ext>
            </a:extLst>
          </p:cNvPr>
          <p:cNvSpPr>
            <a:spLocks noGrp="1"/>
          </p:cNvSpPr>
          <p:nvPr>
            <p:ph idx="1"/>
          </p:nvPr>
        </p:nvSpPr>
        <p:spPr>
          <a:xfrm>
            <a:off x="5784900" y="1977081"/>
            <a:ext cx="5566497" cy="4151869"/>
          </a:xfrm>
        </p:spPr>
        <p:txBody>
          <a:bodyPr anchor="t">
            <a:normAutofit lnSpcReduction="10000"/>
          </a:bodyPr>
          <a:lstStyle/>
          <a:p>
            <a:pPr algn="just"/>
            <a:r>
              <a:rPr lang="en-US" sz="1600" dirty="0"/>
              <a:t>La </a:t>
            </a:r>
            <a:r>
              <a:rPr lang="en-US" sz="1600" b="1" dirty="0"/>
              <a:t>prevalencia</a:t>
            </a:r>
            <a:r>
              <a:rPr lang="en-US" sz="1600" dirty="0"/>
              <a:t> ajustastada por edad de los </a:t>
            </a:r>
            <a:r>
              <a:rPr lang="en-US" sz="1600" b="1" dirty="0"/>
              <a:t>Trastornos de Salud Mental </a:t>
            </a:r>
            <a:r>
              <a:rPr lang="en-US" sz="1600" dirty="0"/>
              <a:t>es de </a:t>
            </a:r>
            <a:r>
              <a:rPr lang="es-CL" sz="1600" b="1" dirty="0"/>
              <a:t>12,262 casos por 100.000</a:t>
            </a:r>
            <a:r>
              <a:rPr lang="en-US" sz="1600" b="1" dirty="0"/>
              <a:t> habitantes </a:t>
            </a:r>
            <a:r>
              <a:rPr lang="en-US" sz="1600" dirty="0"/>
              <a:t>a nivel mundial. </a:t>
            </a:r>
          </a:p>
          <a:p>
            <a:pPr algn="just"/>
            <a:r>
              <a:rPr lang="en-US" sz="1600" dirty="0"/>
              <a:t>Los </a:t>
            </a:r>
            <a:r>
              <a:rPr lang="en-US" sz="1600" b="1" dirty="0"/>
              <a:t>Trastornos Depresivos </a:t>
            </a:r>
            <a:r>
              <a:rPr lang="en-US" sz="1600" dirty="0"/>
              <a:t>y </a:t>
            </a:r>
            <a:r>
              <a:rPr lang="en-US" sz="1600" b="1" dirty="0"/>
              <a:t>Trastornos Ansiosos </a:t>
            </a:r>
            <a:r>
              <a:rPr lang="en-US" sz="1600" dirty="0"/>
              <a:t>son </a:t>
            </a:r>
            <a:r>
              <a:rPr lang="en-US" sz="1600" b="1" dirty="0"/>
              <a:t>los más frecuentes</a:t>
            </a:r>
            <a:r>
              <a:rPr lang="en-US" sz="1600" dirty="0"/>
              <a:t> en la población general.</a:t>
            </a:r>
          </a:p>
          <a:p>
            <a:pPr algn="just"/>
            <a:r>
              <a:rPr lang="en-US" sz="1600" dirty="0"/>
              <a:t>La Esquizofrenia y los Trastornos de la Conducta Alimentaria son los menos frecuentes. </a:t>
            </a:r>
          </a:p>
          <a:p>
            <a:pPr algn="just"/>
            <a:r>
              <a:rPr lang="en-US" sz="1600" dirty="0"/>
              <a:t>Los Trastornos Depresivos, los Trastornos de Ansiedad y los Trastornos de la Conducta Alimentaria son más frecuentes en mujeres que en hombres. </a:t>
            </a:r>
          </a:p>
          <a:p>
            <a:pPr algn="just"/>
            <a:r>
              <a:rPr lang="en-US" sz="1600" dirty="0"/>
              <a:t>Por su parte, el Trastrono de Déficit Atencional y EL Trastorno del Espectro Autista son más frecuentes en hombres que en mujeres. </a:t>
            </a:r>
          </a:p>
        </p:txBody>
      </p:sp>
      <p:sp>
        <p:nvSpPr>
          <p:cNvPr id="34" name="Rectangle 28">
            <a:extLst>
              <a:ext uri="{FF2B5EF4-FFF2-40B4-BE49-F238E27FC236}">
                <a16:creationId xmlns:a16="http://schemas.microsoft.com/office/drawing/2014/main" id="{57279BCC-714F-432D-B1E1-DD2CF7507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0">
            <a:extLst>
              <a:ext uri="{FF2B5EF4-FFF2-40B4-BE49-F238E27FC236}">
                <a16:creationId xmlns:a16="http://schemas.microsoft.com/office/drawing/2014/main" id="{0D678D00-BED9-4B8A-8AE6-A1050EE5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4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C5679F17-13F7-33FB-55AC-B8142AA26E1F}"/>
              </a:ext>
            </a:extLst>
          </p:cNvPr>
          <p:cNvSpPr txBox="1"/>
          <p:nvPr/>
        </p:nvSpPr>
        <p:spPr>
          <a:xfrm>
            <a:off x="617182" y="6413804"/>
            <a:ext cx="11321877" cy="400110"/>
          </a:xfrm>
          <a:prstGeom prst="rect">
            <a:avLst/>
          </a:prstGeom>
          <a:noFill/>
        </p:spPr>
        <p:txBody>
          <a:bodyPr wrap="square">
            <a:spAutoFit/>
          </a:bodyPr>
          <a:lstStyle/>
          <a:p>
            <a:pPr algn="r"/>
            <a:r>
              <a:rPr lang="en-US" sz="1000" b="0" i="0" dirty="0">
                <a:solidFill>
                  <a:srgbClr val="212121"/>
                </a:solidFill>
                <a:effectLst/>
                <a:latin typeface="BlinkMacSystemFont"/>
              </a:rPr>
              <a:t>GBD 2019 Mental Disorders Collaborators. Global, regional, and national burden of 12 mental disorders in 204 countries and territories, 1990-2019: a systematic analysis for the Global Burden of Disease Study 2019. Lancet Psychiatry. 2022 Feb;9(2):137-150. </a:t>
            </a:r>
            <a:r>
              <a:rPr lang="en-US" sz="1000" b="0" i="0" dirty="0" err="1">
                <a:solidFill>
                  <a:srgbClr val="212121"/>
                </a:solidFill>
                <a:effectLst/>
                <a:latin typeface="BlinkMacSystemFont"/>
              </a:rPr>
              <a:t>doi</a:t>
            </a:r>
            <a:r>
              <a:rPr lang="en-US" sz="1000" b="0" i="0" dirty="0">
                <a:solidFill>
                  <a:srgbClr val="212121"/>
                </a:solidFill>
                <a:effectLst/>
                <a:latin typeface="BlinkMacSystemFont"/>
              </a:rPr>
              <a:t>: 10.1016/S2215-0366(21)00395-3. </a:t>
            </a:r>
            <a:endParaRPr lang="es-CL" sz="1000" dirty="0"/>
          </a:p>
        </p:txBody>
      </p:sp>
    </p:spTree>
    <p:extLst>
      <p:ext uri="{BB962C8B-B14F-4D97-AF65-F5344CB8AC3E}">
        <p14:creationId xmlns:p14="http://schemas.microsoft.com/office/powerpoint/2010/main" val="3926029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1989ED-8A70-50C6-DF2E-1AB82E5C4EFC}"/>
              </a:ext>
            </a:extLst>
          </p:cNvPr>
          <p:cNvSpPr>
            <a:spLocks noGrp="1"/>
          </p:cNvSpPr>
          <p:nvPr>
            <p:ph type="title"/>
          </p:nvPr>
        </p:nvSpPr>
        <p:spPr>
          <a:xfrm>
            <a:off x="897196" y="0"/>
            <a:ext cx="5187366" cy="1234440"/>
          </a:xfrm>
        </p:spPr>
        <p:txBody>
          <a:bodyPr/>
          <a:lstStyle/>
          <a:p>
            <a:r>
              <a:rPr lang="es-MX" dirty="0"/>
              <a:t>EPIDEMIOLOGÍA</a:t>
            </a:r>
            <a:endParaRPr lang="es-CL" dirty="0"/>
          </a:p>
        </p:txBody>
      </p:sp>
      <p:sp>
        <p:nvSpPr>
          <p:cNvPr id="3" name="Marcador de contenido 2">
            <a:extLst>
              <a:ext uri="{FF2B5EF4-FFF2-40B4-BE49-F238E27FC236}">
                <a16:creationId xmlns:a16="http://schemas.microsoft.com/office/drawing/2014/main" id="{03CDA5C3-9FBB-3D18-DDD7-7628ED303C2A}"/>
              </a:ext>
            </a:extLst>
          </p:cNvPr>
          <p:cNvSpPr>
            <a:spLocks noGrp="1"/>
          </p:cNvSpPr>
          <p:nvPr>
            <p:ph idx="1"/>
          </p:nvPr>
        </p:nvSpPr>
        <p:spPr>
          <a:xfrm>
            <a:off x="897196" y="1663195"/>
            <a:ext cx="5187366" cy="4744847"/>
          </a:xfrm>
        </p:spPr>
        <p:txBody>
          <a:bodyPr>
            <a:normAutofit fontScale="92500"/>
          </a:bodyPr>
          <a:lstStyle/>
          <a:p>
            <a:pPr algn="just"/>
            <a:r>
              <a:rPr lang="en-US" sz="1800" dirty="0"/>
              <a:t>Los Trastornos de Salud Mental se asocian una alta carga de enferemedad. </a:t>
            </a:r>
          </a:p>
          <a:p>
            <a:pPr lvl="1" algn="just"/>
            <a:r>
              <a:rPr lang="en-US" sz="1800" b="1" dirty="0"/>
              <a:t>Años de vida ajustados por discapacidad </a:t>
            </a:r>
            <a:r>
              <a:rPr lang="en-US" sz="1800" dirty="0"/>
              <a:t>(AVISA) de los </a:t>
            </a:r>
            <a:r>
              <a:rPr lang="en-US" sz="1800" b="1" dirty="0"/>
              <a:t>Trastornos de Salud Mental</a:t>
            </a:r>
            <a:r>
              <a:rPr lang="en-US" sz="1800" dirty="0"/>
              <a:t> (estandarizados por edad) = </a:t>
            </a:r>
            <a:r>
              <a:rPr lang="en-US" sz="1800" b="1" dirty="0"/>
              <a:t>1.566,2 años por cada 100.000 habitantes. </a:t>
            </a:r>
          </a:p>
          <a:p>
            <a:pPr algn="just"/>
            <a:r>
              <a:rPr lang="en-US" sz="1800" dirty="0"/>
              <a:t>Esto representa un </a:t>
            </a:r>
            <a:r>
              <a:rPr lang="en-US" sz="1800" b="1" dirty="0"/>
              <a:t>4.9% del total de AVISA.</a:t>
            </a:r>
          </a:p>
          <a:p>
            <a:pPr lvl="1" algn="just"/>
            <a:r>
              <a:rPr lang="en-US" sz="1800" b="1" dirty="0"/>
              <a:t>7mo lugar </a:t>
            </a:r>
            <a:r>
              <a:rPr lang="en-US" sz="1800" dirty="0"/>
              <a:t>considerando enfermedades de todos los ámbitos y no solo de salud mental.</a:t>
            </a:r>
          </a:p>
          <a:p>
            <a:pPr algn="just"/>
            <a:r>
              <a:rPr lang="en-US" sz="1800" dirty="0"/>
              <a:t>Los </a:t>
            </a:r>
            <a:r>
              <a:rPr lang="en-US" sz="1800" b="1" dirty="0" err="1"/>
              <a:t>trastornos</a:t>
            </a:r>
            <a:r>
              <a:rPr lang="en-US" sz="1800" b="1" dirty="0"/>
              <a:t> </a:t>
            </a:r>
            <a:r>
              <a:rPr lang="en-US" sz="1800" b="1" dirty="0" err="1"/>
              <a:t>depresivos</a:t>
            </a:r>
            <a:r>
              <a:rPr lang="en-US" sz="1800" b="1" dirty="0"/>
              <a:t> </a:t>
            </a:r>
            <a:r>
              <a:rPr lang="en-US" sz="1800" dirty="0"/>
              <a:t>dan cuenta de la </a:t>
            </a:r>
            <a:r>
              <a:rPr lang="en-US" sz="1800" b="1" dirty="0"/>
              <a:t>mayor proporción de AVISA asociados a salud mental</a:t>
            </a:r>
            <a:r>
              <a:rPr lang="en-US" sz="1800" dirty="0"/>
              <a:t>, seguidos por los Trastornos Ansiosos y la Esquizofrenia. </a:t>
            </a:r>
          </a:p>
        </p:txBody>
      </p:sp>
      <p:pic>
        <p:nvPicPr>
          <p:cNvPr id="5" name="Imagen 4">
            <a:extLst>
              <a:ext uri="{FF2B5EF4-FFF2-40B4-BE49-F238E27FC236}">
                <a16:creationId xmlns:a16="http://schemas.microsoft.com/office/drawing/2014/main" id="{E1328886-560B-AC39-5612-4EBF7BFA993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44291" t="28288" r="15067" b="9730"/>
          <a:stretch/>
        </p:blipFill>
        <p:spPr>
          <a:xfrm>
            <a:off x="6408002" y="1451698"/>
            <a:ext cx="5531057" cy="4744848"/>
          </a:xfrm>
          <a:prstGeom prst="rect">
            <a:avLst/>
          </a:prstGeom>
        </p:spPr>
      </p:pic>
      <p:sp>
        <p:nvSpPr>
          <p:cNvPr id="6" name="CuadroTexto 5">
            <a:extLst>
              <a:ext uri="{FF2B5EF4-FFF2-40B4-BE49-F238E27FC236}">
                <a16:creationId xmlns:a16="http://schemas.microsoft.com/office/drawing/2014/main" id="{416EB366-E638-A260-5937-FB0B2C3DFEF4}"/>
              </a:ext>
            </a:extLst>
          </p:cNvPr>
          <p:cNvSpPr txBox="1"/>
          <p:nvPr/>
        </p:nvSpPr>
        <p:spPr>
          <a:xfrm>
            <a:off x="617182" y="6413804"/>
            <a:ext cx="11321877" cy="400110"/>
          </a:xfrm>
          <a:prstGeom prst="rect">
            <a:avLst/>
          </a:prstGeom>
          <a:noFill/>
        </p:spPr>
        <p:txBody>
          <a:bodyPr wrap="square">
            <a:spAutoFit/>
          </a:bodyPr>
          <a:lstStyle/>
          <a:p>
            <a:pPr algn="r"/>
            <a:r>
              <a:rPr lang="en-US" sz="1000" b="0" i="0" dirty="0">
                <a:solidFill>
                  <a:srgbClr val="212121"/>
                </a:solidFill>
                <a:effectLst/>
                <a:latin typeface="BlinkMacSystemFont"/>
              </a:rPr>
              <a:t>GBD 2019 Mental Disorders Collaborators. Global, regional, and national burden of 12 mental disorders in 204 countries and territories, 1990-2019: a systematic analysis for the Global Burden of Disease Study 2019. Lancet Psychiatry. 2022 Feb;9(2):137-150. </a:t>
            </a:r>
            <a:r>
              <a:rPr lang="en-US" sz="1000" b="0" i="0" dirty="0" err="1">
                <a:solidFill>
                  <a:srgbClr val="212121"/>
                </a:solidFill>
                <a:effectLst/>
                <a:latin typeface="BlinkMacSystemFont"/>
              </a:rPr>
              <a:t>doi</a:t>
            </a:r>
            <a:r>
              <a:rPr lang="en-US" sz="1000" b="0" i="0" dirty="0">
                <a:solidFill>
                  <a:srgbClr val="212121"/>
                </a:solidFill>
                <a:effectLst/>
                <a:latin typeface="BlinkMacSystemFont"/>
              </a:rPr>
              <a:t>: 10.1016/S2215-0366(21)00395-3. </a:t>
            </a:r>
            <a:endParaRPr lang="es-CL" sz="1000" dirty="0"/>
          </a:p>
        </p:txBody>
      </p:sp>
    </p:spTree>
    <p:extLst>
      <p:ext uri="{BB962C8B-B14F-4D97-AF65-F5344CB8AC3E}">
        <p14:creationId xmlns:p14="http://schemas.microsoft.com/office/powerpoint/2010/main" val="7125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A1EB6C-7C62-3D37-5E87-63467BF35BD5}"/>
              </a:ext>
            </a:extLst>
          </p:cNvPr>
          <p:cNvSpPr>
            <a:spLocks noGrp="1"/>
          </p:cNvSpPr>
          <p:nvPr>
            <p:ph type="title"/>
          </p:nvPr>
        </p:nvSpPr>
        <p:spPr>
          <a:xfrm>
            <a:off x="1371600" y="500420"/>
            <a:ext cx="10241280" cy="1234440"/>
          </a:xfrm>
        </p:spPr>
        <p:txBody>
          <a:bodyPr anchor="ctr"/>
          <a:lstStyle/>
          <a:p>
            <a:r>
              <a:rPr lang="es-MX" dirty="0"/>
              <a:t>GENERALIDADES</a:t>
            </a:r>
            <a:endParaRPr lang="es-CL" dirty="0"/>
          </a:p>
        </p:txBody>
      </p:sp>
      <p:sp>
        <p:nvSpPr>
          <p:cNvPr id="3" name="Marcador de contenido 2">
            <a:extLst>
              <a:ext uri="{FF2B5EF4-FFF2-40B4-BE49-F238E27FC236}">
                <a16:creationId xmlns:a16="http://schemas.microsoft.com/office/drawing/2014/main" id="{933CD0E6-3452-ABFF-9B2B-9D8048D35DB5}"/>
              </a:ext>
            </a:extLst>
          </p:cNvPr>
          <p:cNvSpPr>
            <a:spLocks noGrp="1"/>
          </p:cNvSpPr>
          <p:nvPr>
            <p:ph idx="1"/>
          </p:nvPr>
        </p:nvSpPr>
        <p:spPr>
          <a:xfrm>
            <a:off x="1371600" y="1734860"/>
            <a:ext cx="10241280" cy="4622720"/>
          </a:xfrm>
        </p:spPr>
        <p:txBody>
          <a:bodyPr>
            <a:normAutofit fontScale="77500" lnSpcReduction="20000"/>
          </a:bodyPr>
          <a:lstStyle/>
          <a:p>
            <a:pPr algn="just"/>
            <a:r>
              <a:rPr lang="es-MX" dirty="0"/>
              <a:t>Los </a:t>
            </a:r>
            <a:r>
              <a:rPr lang="es-MX" b="1" dirty="0"/>
              <a:t>individuos con enfermedades psiquiátricas graves </a:t>
            </a:r>
            <a:r>
              <a:rPr lang="es-MX" dirty="0"/>
              <a:t>(Trastorno afectivo bipolar, Esquizofrenia y Depresión Mayor) tienden a ser </a:t>
            </a:r>
            <a:r>
              <a:rPr lang="es-MX" b="1" dirty="0"/>
              <a:t>más sedentarios </a:t>
            </a:r>
            <a:r>
              <a:rPr lang="es-MX" dirty="0"/>
              <a:t>y a realizar </a:t>
            </a:r>
            <a:r>
              <a:rPr lang="es-MX" b="1" dirty="0"/>
              <a:t>menor actividad física moderada-intensa </a:t>
            </a:r>
            <a:r>
              <a:rPr lang="es-MX" dirty="0"/>
              <a:t>que sus pares de la misma edad y género.</a:t>
            </a:r>
          </a:p>
          <a:p>
            <a:pPr algn="just"/>
            <a:r>
              <a:rPr lang="es-MX" dirty="0"/>
              <a:t>Tienen, además, menor probabilidad de cumplir con los niveles recomendados de actividad física. </a:t>
            </a:r>
          </a:p>
          <a:p>
            <a:pPr algn="just"/>
            <a:r>
              <a:rPr lang="es-MX" dirty="0"/>
              <a:t>La menor actividad física y el menor cumplimiento de las recomendaciones semanales de actividad física en estos pacientes, estaría asociada a los siguientes factores:</a:t>
            </a:r>
          </a:p>
          <a:p>
            <a:pPr lvl="1" algn="just"/>
            <a:r>
              <a:rPr lang="es-MX" dirty="0"/>
              <a:t>Género masculino</a:t>
            </a:r>
          </a:p>
          <a:p>
            <a:pPr lvl="1" algn="just"/>
            <a:r>
              <a:rPr lang="es-MX" dirty="0"/>
              <a:t>Soltería</a:t>
            </a:r>
          </a:p>
          <a:p>
            <a:pPr lvl="1" algn="just"/>
            <a:r>
              <a:rPr lang="es-MX" dirty="0"/>
              <a:t>Desempleo</a:t>
            </a:r>
          </a:p>
          <a:p>
            <a:pPr lvl="1" algn="just"/>
            <a:r>
              <a:rPr lang="es-MX" dirty="0"/>
              <a:t>Menor nivel educacional</a:t>
            </a:r>
          </a:p>
          <a:p>
            <a:pPr lvl="1" algn="just"/>
            <a:r>
              <a:rPr lang="es-MX" dirty="0"/>
              <a:t>&gt; IMC</a:t>
            </a:r>
          </a:p>
          <a:p>
            <a:pPr lvl="1" algn="just"/>
            <a:r>
              <a:rPr lang="es-MX" dirty="0"/>
              <a:t>&gt; duración de la enfermedad</a:t>
            </a:r>
          </a:p>
          <a:p>
            <a:pPr lvl="1" algn="just"/>
            <a:r>
              <a:rPr lang="es-MX" dirty="0"/>
              <a:t>Uso de antidepresivos y antipsicóticos </a:t>
            </a:r>
          </a:p>
          <a:p>
            <a:pPr lvl="1" algn="just"/>
            <a:r>
              <a:rPr lang="es-MX" dirty="0"/>
              <a:t>Menor capacidad cardio-respiratoria. </a:t>
            </a:r>
          </a:p>
          <a:p>
            <a:pPr lvl="1" algn="just"/>
            <a:r>
              <a:rPr lang="es-MX" dirty="0"/>
              <a:t>Diagnóstico de Esquizofrenia</a:t>
            </a:r>
          </a:p>
        </p:txBody>
      </p:sp>
      <p:sp>
        <p:nvSpPr>
          <p:cNvPr id="5" name="CuadroTexto 4">
            <a:extLst>
              <a:ext uri="{FF2B5EF4-FFF2-40B4-BE49-F238E27FC236}">
                <a16:creationId xmlns:a16="http://schemas.microsoft.com/office/drawing/2014/main" id="{00D60C2B-1B07-3999-8815-F41854D3DBD5}"/>
              </a:ext>
            </a:extLst>
          </p:cNvPr>
          <p:cNvSpPr txBox="1"/>
          <p:nvPr/>
        </p:nvSpPr>
        <p:spPr>
          <a:xfrm>
            <a:off x="579120" y="6394651"/>
            <a:ext cx="11501437" cy="400110"/>
          </a:xfrm>
          <a:prstGeom prst="rect">
            <a:avLst/>
          </a:prstGeom>
          <a:noFill/>
        </p:spPr>
        <p:txBody>
          <a:bodyPr wrap="square">
            <a:spAutoFit/>
          </a:bodyPr>
          <a:lstStyle/>
          <a:p>
            <a:r>
              <a:rPr lang="es-CL" sz="1000" dirty="0" err="1"/>
              <a:t>Vancampfort</a:t>
            </a:r>
            <a:r>
              <a:rPr lang="es-CL" sz="1000" dirty="0"/>
              <a:t>, D, et al. </a:t>
            </a:r>
            <a:r>
              <a:rPr lang="en-US" sz="1000" b="0" i="0" dirty="0">
                <a:solidFill>
                  <a:srgbClr val="212121"/>
                </a:solidFill>
                <a:effectLst/>
                <a:latin typeface="Roboto" panose="02000000000000000000" pitchFamily="2" charset="0"/>
              </a:rPr>
              <a:t>Sedentary behavior and physical activity levels in people with schizophrenia, bipolar disorder and major depressive disorder: a global systematic review and meta-analysis. World Psychiatry. 2017 Oct;16(3):308-315. </a:t>
            </a:r>
            <a:r>
              <a:rPr lang="en-US" sz="1000" b="0" i="0" dirty="0" err="1">
                <a:solidFill>
                  <a:srgbClr val="212121"/>
                </a:solidFill>
                <a:effectLst/>
                <a:latin typeface="Roboto" panose="02000000000000000000" pitchFamily="2" charset="0"/>
              </a:rPr>
              <a:t>doi</a:t>
            </a:r>
            <a:r>
              <a:rPr lang="en-US" sz="1000" b="0" i="0" dirty="0">
                <a:solidFill>
                  <a:srgbClr val="212121"/>
                </a:solidFill>
                <a:effectLst/>
                <a:latin typeface="Roboto" panose="02000000000000000000" pitchFamily="2" charset="0"/>
              </a:rPr>
              <a:t>: 10.1002/wps.20458.</a:t>
            </a:r>
            <a:endParaRPr lang="es-CL" sz="1000" dirty="0"/>
          </a:p>
        </p:txBody>
      </p:sp>
      <p:pic>
        <p:nvPicPr>
          <p:cNvPr id="2050" name="Picture 2">
            <a:extLst>
              <a:ext uri="{FF2B5EF4-FFF2-40B4-BE49-F238E27FC236}">
                <a16:creationId xmlns:a16="http://schemas.microsoft.com/office/drawing/2014/main" id="{D3F59B33-DC03-FB3B-91BF-508C3D0402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2978" y="3429000"/>
            <a:ext cx="3818547" cy="2553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881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A8F2BE-BE7F-CAD2-1DBC-15FD2FBD6F15}"/>
              </a:ext>
            </a:extLst>
          </p:cNvPr>
          <p:cNvSpPr>
            <a:spLocks noGrp="1"/>
          </p:cNvSpPr>
          <p:nvPr>
            <p:ph type="title"/>
          </p:nvPr>
        </p:nvSpPr>
        <p:spPr/>
        <p:txBody>
          <a:bodyPr>
            <a:normAutofit fontScale="90000"/>
          </a:bodyPr>
          <a:lstStyle/>
          <a:p>
            <a:r>
              <a:rPr lang="es-MX" dirty="0"/>
              <a:t>Efectos de la actividad física en LA prevención de patologías psiquiátricas</a:t>
            </a:r>
            <a:endParaRPr lang="es-CL" dirty="0"/>
          </a:p>
        </p:txBody>
      </p:sp>
      <p:sp>
        <p:nvSpPr>
          <p:cNvPr id="3" name="Marcador de contenido 2">
            <a:extLst>
              <a:ext uri="{FF2B5EF4-FFF2-40B4-BE49-F238E27FC236}">
                <a16:creationId xmlns:a16="http://schemas.microsoft.com/office/drawing/2014/main" id="{C40C4EEF-B53C-1959-A422-F6ECDDCBFB9B}"/>
              </a:ext>
            </a:extLst>
          </p:cNvPr>
          <p:cNvSpPr>
            <a:spLocks noGrp="1"/>
          </p:cNvSpPr>
          <p:nvPr>
            <p:ph idx="1"/>
          </p:nvPr>
        </p:nvSpPr>
        <p:spPr>
          <a:xfrm>
            <a:off x="1371600" y="2103120"/>
            <a:ext cx="10241280" cy="3959352"/>
          </a:xfrm>
        </p:spPr>
        <p:txBody>
          <a:bodyPr>
            <a:normAutofit fontScale="85000" lnSpcReduction="10000"/>
          </a:bodyPr>
          <a:lstStyle/>
          <a:p>
            <a:r>
              <a:rPr lang="es-MX" dirty="0"/>
              <a:t>Se ha observado que aquellos individuos que </a:t>
            </a:r>
            <a:r>
              <a:rPr lang="es-MX" b="1" dirty="0"/>
              <a:t>realizan mayores niveles de actividad física </a:t>
            </a:r>
            <a:r>
              <a:rPr lang="es-MX" dirty="0"/>
              <a:t>tendrían </a:t>
            </a:r>
            <a:r>
              <a:rPr lang="es-MX" b="1" dirty="0"/>
              <a:t>menor riesgo</a:t>
            </a:r>
            <a:r>
              <a:rPr lang="es-MX" dirty="0"/>
              <a:t> de desarrollar </a:t>
            </a:r>
            <a:r>
              <a:rPr lang="es-MX" b="1" dirty="0"/>
              <a:t>depresión</a:t>
            </a:r>
            <a:r>
              <a:rPr lang="es-MX" dirty="0"/>
              <a:t>.</a:t>
            </a:r>
          </a:p>
          <a:p>
            <a:pPr>
              <a:buFont typeface="Wingdings" panose="05000000000000000000" pitchFamily="2" charset="2"/>
              <a:buChar char="v"/>
            </a:pPr>
            <a:r>
              <a:rPr lang="es-CL" dirty="0"/>
              <a:t> </a:t>
            </a:r>
            <a:r>
              <a:rPr lang="es-CL" b="1" dirty="0" err="1"/>
              <a:t>Schuch</a:t>
            </a:r>
            <a:r>
              <a:rPr lang="es-MX" b="1" dirty="0"/>
              <a:t>, F.,  et al, </a:t>
            </a:r>
            <a:r>
              <a:rPr lang="es-MX" dirty="0"/>
              <a:t>publicaron una revisión sistemática y metaanálisis en </a:t>
            </a:r>
            <a:r>
              <a:rPr lang="es-MX" b="1" dirty="0"/>
              <a:t>2018</a:t>
            </a:r>
            <a:r>
              <a:rPr lang="es-MX" dirty="0"/>
              <a:t>:</a:t>
            </a:r>
          </a:p>
          <a:p>
            <a:pPr lvl="1">
              <a:buFont typeface="Wingdings" panose="05000000000000000000" pitchFamily="2" charset="2"/>
              <a:buChar char="v"/>
            </a:pPr>
            <a:r>
              <a:rPr lang="es-MX" dirty="0"/>
              <a:t>49 estudios de cohorte prospectivos</a:t>
            </a:r>
          </a:p>
          <a:p>
            <a:pPr lvl="1">
              <a:buFont typeface="Wingdings" panose="05000000000000000000" pitchFamily="2" charset="2"/>
              <a:buChar char="v"/>
            </a:pPr>
            <a:r>
              <a:rPr lang="es-MX" dirty="0"/>
              <a:t>N= </a:t>
            </a:r>
            <a:r>
              <a:rPr lang="es-CL" dirty="0"/>
              <a:t>266,939 individuos (promedio de hombre: 47%)</a:t>
            </a:r>
          </a:p>
          <a:p>
            <a:pPr lvl="1">
              <a:buFont typeface="Wingdings" panose="05000000000000000000" pitchFamily="2" charset="2"/>
              <a:buChar char="v"/>
            </a:pPr>
            <a:r>
              <a:rPr lang="es-CL" dirty="0"/>
              <a:t>Años de seguimiento promedio: 7.4 años.</a:t>
            </a:r>
          </a:p>
          <a:p>
            <a:pPr lvl="1">
              <a:buFont typeface="Wingdings" panose="05000000000000000000" pitchFamily="2" charset="2"/>
              <a:buChar char="v"/>
            </a:pPr>
            <a:r>
              <a:rPr lang="es-CL" dirty="0"/>
              <a:t>Los </a:t>
            </a:r>
            <a:r>
              <a:rPr lang="es-CL" b="1" dirty="0"/>
              <a:t>individuos con altos niveles de actividad física tuvieron un 17%  menos chance de desarrollar depresión que aquellos con bajos niveles de actividad física </a:t>
            </a:r>
            <a:r>
              <a:rPr lang="en-US" dirty="0"/>
              <a:t>(AOR=0.83,95% IC=0.79,0.88, p=0.000; I2 =0.00). </a:t>
            </a:r>
          </a:p>
          <a:p>
            <a:pPr lvl="1">
              <a:buFont typeface="Wingdings" panose="05000000000000000000" pitchFamily="2" charset="2"/>
              <a:buChar char="v"/>
            </a:pPr>
            <a:r>
              <a:rPr lang="es-CL" dirty="0"/>
              <a:t>Los resultados fueron independientes de la edad y localización geográfica de los individuos. </a:t>
            </a:r>
          </a:p>
          <a:p>
            <a:pPr lvl="1">
              <a:buFont typeface="Wingdings" panose="05000000000000000000" pitchFamily="2" charset="2"/>
              <a:buChar char="v"/>
            </a:pPr>
            <a:r>
              <a:rPr lang="es-CL" dirty="0"/>
              <a:t>Realizar </a:t>
            </a:r>
            <a:r>
              <a:rPr lang="es-CL" b="1" dirty="0"/>
              <a:t>150 minutos semanales  de actividad física moderada a intensa </a:t>
            </a:r>
            <a:r>
              <a:rPr lang="es-CL" dirty="0"/>
              <a:t>sería un </a:t>
            </a:r>
            <a:r>
              <a:rPr lang="es-CL" b="1" dirty="0"/>
              <a:t>factor protector para</a:t>
            </a:r>
            <a:r>
              <a:rPr lang="es-CL" dirty="0"/>
              <a:t> desarrollar </a:t>
            </a:r>
            <a:r>
              <a:rPr lang="es-CL" b="1" dirty="0"/>
              <a:t>depresión</a:t>
            </a:r>
            <a:r>
              <a:rPr lang="es-CL" dirty="0"/>
              <a:t>. </a:t>
            </a:r>
            <a:endParaRPr lang="es-MX" dirty="0"/>
          </a:p>
          <a:p>
            <a:endParaRPr lang="es-MX" dirty="0"/>
          </a:p>
        </p:txBody>
      </p:sp>
      <p:sp>
        <p:nvSpPr>
          <p:cNvPr id="7" name="CuadroTexto 6">
            <a:extLst>
              <a:ext uri="{FF2B5EF4-FFF2-40B4-BE49-F238E27FC236}">
                <a16:creationId xmlns:a16="http://schemas.microsoft.com/office/drawing/2014/main" id="{2C92214C-DFA3-BDE0-1523-D8555432E451}"/>
              </a:ext>
            </a:extLst>
          </p:cNvPr>
          <p:cNvSpPr txBox="1"/>
          <p:nvPr/>
        </p:nvSpPr>
        <p:spPr>
          <a:xfrm>
            <a:off x="1371600" y="6495186"/>
            <a:ext cx="12187237" cy="246221"/>
          </a:xfrm>
          <a:prstGeom prst="rect">
            <a:avLst/>
          </a:prstGeom>
          <a:noFill/>
        </p:spPr>
        <p:txBody>
          <a:bodyPr wrap="square">
            <a:spAutoFit/>
          </a:bodyPr>
          <a:lstStyle/>
          <a:p>
            <a:r>
              <a:rPr lang="es-CL" sz="1000" b="0" i="0" dirty="0" err="1">
                <a:solidFill>
                  <a:srgbClr val="212121"/>
                </a:solidFill>
                <a:effectLst/>
                <a:latin typeface="BlinkMacSystemFont"/>
              </a:rPr>
              <a:t>Schuch</a:t>
            </a:r>
            <a:r>
              <a:rPr lang="es-CL" sz="1000" dirty="0">
                <a:solidFill>
                  <a:srgbClr val="212121"/>
                </a:solidFill>
                <a:latin typeface="BlinkMacSystemFont"/>
              </a:rPr>
              <a:t>, F, et al. </a:t>
            </a:r>
            <a:r>
              <a:rPr lang="es-CL" sz="1000" b="0" i="0" dirty="0" err="1">
                <a:solidFill>
                  <a:srgbClr val="212121"/>
                </a:solidFill>
                <a:effectLst/>
                <a:latin typeface="BlinkMacSystemFont"/>
              </a:rPr>
              <a:t>Physical</a:t>
            </a:r>
            <a:r>
              <a:rPr lang="es-CL" sz="1000" b="0" i="0" dirty="0">
                <a:solidFill>
                  <a:srgbClr val="212121"/>
                </a:solidFill>
                <a:effectLst/>
                <a:latin typeface="BlinkMacSystemFont"/>
              </a:rPr>
              <a:t> </a:t>
            </a:r>
            <a:r>
              <a:rPr lang="es-CL" sz="1000" b="0" i="0" dirty="0" err="1">
                <a:solidFill>
                  <a:srgbClr val="212121"/>
                </a:solidFill>
                <a:effectLst/>
                <a:latin typeface="BlinkMacSystemFont"/>
              </a:rPr>
              <a:t>Activity</a:t>
            </a:r>
            <a:r>
              <a:rPr lang="es-CL" sz="1000" b="0" i="0" dirty="0">
                <a:solidFill>
                  <a:srgbClr val="212121"/>
                </a:solidFill>
                <a:effectLst/>
                <a:latin typeface="BlinkMacSystemFont"/>
              </a:rPr>
              <a:t> and </a:t>
            </a:r>
            <a:r>
              <a:rPr lang="es-CL" sz="1000" b="0" i="0" dirty="0" err="1">
                <a:solidFill>
                  <a:srgbClr val="212121"/>
                </a:solidFill>
                <a:effectLst/>
                <a:latin typeface="BlinkMacSystemFont"/>
              </a:rPr>
              <a:t>Incident</a:t>
            </a:r>
            <a:r>
              <a:rPr lang="es-CL" sz="1000" b="0" i="0" dirty="0">
                <a:solidFill>
                  <a:srgbClr val="212121"/>
                </a:solidFill>
                <a:effectLst/>
                <a:latin typeface="BlinkMacSystemFont"/>
              </a:rPr>
              <a:t> </a:t>
            </a:r>
            <a:r>
              <a:rPr lang="es-CL" sz="1000" b="0" i="0" dirty="0" err="1">
                <a:solidFill>
                  <a:srgbClr val="212121"/>
                </a:solidFill>
                <a:effectLst/>
                <a:latin typeface="BlinkMacSystemFont"/>
              </a:rPr>
              <a:t>Depression</a:t>
            </a:r>
            <a:r>
              <a:rPr lang="es-CL" sz="1000" b="0" i="0" dirty="0">
                <a:solidFill>
                  <a:srgbClr val="212121"/>
                </a:solidFill>
                <a:effectLst/>
                <a:latin typeface="BlinkMacSystemFont"/>
              </a:rPr>
              <a:t>: A Meta-</a:t>
            </a:r>
            <a:r>
              <a:rPr lang="es-CL" sz="1000" b="0" i="0" dirty="0" err="1">
                <a:solidFill>
                  <a:srgbClr val="212121"/>
                </a:solidFill>
                <a:effectLst/>
                <a:latin typeface="BlinkMacSystemFont"/>
              </a:rPr>
              <a:t>Analysis</a:t>
            </a:r>
            <a:r>
              <a:rPr lang="es-CL" sz="1000" b="0" i="0" dirty="0">
                <a:solidFill>
                  <a:srgbClr val="212121"/>
                </a:solidFill>
                <a:effectLst/>
                <a:latin typeface="BlinkMacSystemFont"/>
              </a:rPr>
              <a:t> </a:t>
            </a:r>
            <a:r>
              <a:rPr lang="es-CL" sz="1000" b="0" i="0" dirty="0" err="1">
                <a:solidFill>
                  <a:srgbClr val="212121"/>
                </a:solidFill>
                <a:effectLst/>
                <a:latin typeface="BlinkMacSystemFont"/>
              </a:rPr>
              <a:t>of</a:t>
            </a:r>
            <a:r>
              <a:rPr lang="es-CL" sz="1000" b="0" i="0" dirty="0">
                <a:solidFill>
                  <a:srgbClr val="212121"/>
                </a:solidFill>
                <a:effectLst/>
                <a:latin typeface="BlinkMacSystemFont"/>
              </a:rPr>
              <a:t> Prospective </a:t>
            </a:r>
            <a:r>
              <a:rPr lang="es-CL" sz="1000" b="0" i="0" dirty="0" err="1">
                <a:solidFill>
                  <a:srgbClr val="212121"/>
                </a:solidFill>
                <a:effectLst/>
                <a:latin typeface="BlinkMacSystemFont"/>
              </a:rPr>
              <a:t>Cohort</a:t>
            </a:r>
            <a:r>
              <a:rPr lang="es-CL" sz="1000" b="0" i="0" dirty="0">
                <a:solidFill>
                  <a:srgbClr val="212121"/>
                </a:solidFill>
                <a:effectLst/>
                <a:latin typeface="BlinkMacSystemFont"/>
              </a:rPr>
              <a:t> </a:t>
            </a:r>
            <a:r>
              <a:rPr lang="es-CL" sz="1000" b="0" i="0" dirty="0" err="1">
                <a:solidFill>
                  <a:srgbClr val="212121"/>
                </a:solidFill>
                <a:effectLst/>
                <a:latin typeface="BlinkMacSystemFont"/>
              </a:rPr>
              <a:t>Studies</a:t>
            </a:r>
            <a:r>
              <a:rPr lang="es-CL" sz="1000" b="0" i="0" dirty="0">
                <a:solidFill>
                  <a:srgbClr val="212121"/>
                </a:solidFill>
                <a:effectLst/>
                <a:latin typeface="BlinkMacSystemFont"/>
              </a:rPr>
              <a:t>. Am J </a:t>
            </a:r>
            <a:r>
              <a:rPr lang="es-CL" sz="1000" b="0" i="0" dirty="0" err="1">
                <a:solidFill>
                  <a:srgbClr val="212121"/>
                </a:solidFill>
                <a:effectLst/>
                <a:latin typeface="BlinkMacSystemFont"/>
              </a:rPr>
              <a:t>Psychiatry</a:t>
            </a:r>
            <a:r>
              <a:rPr lang="es-CL" sz="1000" b="0" i="0" dirty="0">
                <a:solidFill>
                  <a:srgbClr val="212121"/>
                </a:solidFill>
                <a:effectLst/>
                <a:latin typeface="BlinkMacSystemFont"/>
              </a:rPr>
              <a:t>. 2018 Jul 1;175(7):631-648.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10.1176/appi.ajp.2018.17111194. </a:t>
            </a:r>
            <a:endParaRPr lang="es-CL" sz="1000" dirty="0"/>
          </a:p>
        </p:txBody>
      </p:sp>
    </p:spTree>
    <p:extLst>
      <p:ext uri="{BB962C8B-B14F-4D97-AF65-F5344CB8AC3E}">
        <p14:creationId xmlns:p14="http://schemas.microsoft.com/office/powerpoint/2010/main" val="4280963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7DBE54-1482-1CE1-DF90-7318AB6BBD62}"/>
              </a:ext>
            </a:extLst>
          </p:cNvPr>
          <p:cNvSpPr>
            <a:spLocks noGrp="1"/>
          </p:cNvSpPr>
          <p:nvPr>
            <p:ph type="title"/>
          </p:nvPr>
        </p:nvSpPr>
        <p:spPr/>
        <p:txBody>
          <a:bodyPr/>
          <a:lstStyle/>
          <a:p>
            <a:endParaRPr lang="es-CL" dirty="0"/>
          </a:p>
        </p:txBody>
      </p:sp>
      <p:sp>
        <p:nvSpPr>
          <p:cNvPr id="3" name="Marcador de contenido 2">
            <a:extLst>
              <a:ext uri="{FF2B5EF4-FFF2-40B4-BE49-F238E27FC236}">
                <a16:creationId xmlns:a16="http://schemas.microsoft.com/office/drawing/2014/main" id="{774140A5-7A54-4298-B567-818F4F6E9417}"/>
              </a:ext>
            </a:extLst>
          </p:cNvPr>
          <p:cNvSpPr>
            <a:spLocks noGrp="1"/>
          </p:cNvSpPr>
          <p:nvPr>
            <p:ph idx="1"/>
          </p:nvPr>
        </p:nvSpPr>
        <p:spPr/>
        <p:txBody>
          <a:bodyPr/>
          <a:lstStyle/>
          <a:p>
            <a:endParaRPr lang="es-CL" dirty="0"/>
          </a:p>
        </p:txBody>
      </p:sp>
      <p:pic>
        <p:nvPicPr>
          <p:cNvPr id="5" name="Imagen 4">
            <a:extLst>
              <a:ext uri="{FF2B5EF4-FFF2-40B4-BE49-F238E27FC236}">
                <a16:creationId xmlns:a16="http://schemas.microsoft.com/office/drawing/2014/main" id="{2830951E-91CF-8F44-E641-9940B6A248E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29251" t="26067" r="32031" b="6833"/>
          <a:stretch/>
        </p:blipFill>
        <p:spPr>
          <a:xfrm>
            <a:off x="2834640" y="216887"/>
            <a:ext cx="6332220" cy="6172765"/>
          </a:xfrm>
          <a:prstGeom prst="rect">
            <a:avLst/>
          </a:prstGeom>
        </p:spPr>
      </p:pic>
      <p:sp>
        <p:nvSpPr>
          <p:cNvPr id="6" name="CuadroTexto 5">
            <a:extLst>
              <a:ext uri="{FF2B5EF4-FFF2-40B4-BE49-F238E27FC236}">
                <a16:creationId xmlns:a16="http://schemas.microsoft.com/office/drawing/2014/main" id="{156A3C5B-1A2C-8561-FAA3-B12F040C4E53}"/>
              </a:ext>
            </a:extLst>
          </p:cNvPr>
          <p:cNvSpPr txBox="1"/>
          <p:nvPr/>
        </p:nvSpPr>
        <p:spPr>
          <a:xfrm>
            <a:off x="1371600" y="6495186"/>
            <a:ext cx="12187237" cy="246221"/>
          </a:xfrm>
          <a:prstGeom prst="rect">
            <a:avLst/>
          </a:prstGeom>
          <a:noFill/>
        </p:spPr>
        <p:txBody>
          <a:bodyPr wrap="square">
            <a:spAutoFit/>
          </a:bodyPr>
          <a:lstStyle/>
          <a:p>
            <a:r>
              <a:rPr lang="es-CL" sz="1000" b="0" i="0" dirty="0" err="1">
                <a:solidFill>
                  <a:srgbClr val="212121"/>
                </a:solidFill>
                <a:effectLst/>
                <a:latin typeface="BlinkMacSystemFont"/>
              </a:rPr>
              <a:t>Schuch</a:t>
            </a:r>
            <a:r>
              <a:rPr lang="es-CL" sz="1000" dirty="0">
                <a:solidFill>
                  <a:srgbClr val="212121"/>
                </a:solidFill>
                <a:latin typeface="BlinkMacSystemFont"/>
              </a:rPr>
              <a:t>, F, et al. </a:t>
            </a:r>
            <a:r>
              <a:rPr lang="es-CL" sz="1000" b="0" i="0" dirty="0" err="1">
                <a:solidFill>
                  <a:srgbClr val="212121"/>
                </a:solidFill>
                <a:effectLst/>
                <a:latin typeface="BlinkMacSystemFont"/>
              </a:rPr>
              <a:t>Physical</a:t>
            </a:r>
            <a:r>
              <a:rPr lang="es-CL" sz="1000" b="0" i="0" dirty="0">
                <a:solidFill>
                  <a:srgbClr val="212121"/>
                </a:solidFill>
                <a:effectLst/>
                <a:latin typeface="BlinkMacSystemFont"/>
              </a:rPr>
              <a:t> </a:t>
            </a:r>
            <a:r>
              <a:rPr lang="es-CL" sz="1000" b="0" i="0" dirty="0" err="1">
                <a:solidFill>
                  <a:srgbClr val="212121"/>
                </a:solidFill>
                <a:effectLst/>
                <a:latin typeface="BlinkMacSystemFont"/>
              </a:rPr>
              <a:t>Activity</a:t>
            </a:r>
            <a:r>
              <a:rPr lang="es-CL" sz="1000" b="0" i="0" dirty="0">
                <a:solidFill>
                  <a:srgbClr val="212121"/>
                </a:solidFill>
                <a:effectLst/>
                <a:latin typeface="BlinkMacSystemFont"/>
              </a:rPr>
              <a:t> and </a:t>
            </a:r>
            <a:r>
              <a:rPr lang="es-CL" sz="1000" b="0" i="0" dirty="0" err="1">
                <a:solidFill>
                  <a:srgbClr val="212121"/>
                </a:solidFill>
                <a:effectLst/>
                <a:latin typeface="BlinkMacSystemFont"/>
              </a:rPr>
              <a:t>Incident</a:t>
            </a:r>
            <a:r>
              <a:rPr lang="es-CL" sz="1000" b="0" i="0" dirty="0">
                <a:solidFill>
                  <a:srgbClr val="212121"/>
                </a:solidFill>
                <a:effectLst/>
                <a:latin typeface="BlinkMacSystemFont"/>
              </a:rPr>
              <a:t> </a:t>
            </a:r>
            <a:r>
              <a:rPr lang="es-CL" sz="1000" b="0" i="0" dirty="0" err="1">
                <a:solidFill>
                  <a:srgbClr val="212121"/>
                </a:solidFill>
                <a:effectLst/>
                <a:latin typeface="BlinkMacSystemFont"/>
              </a:rPr>
              <a:t>Depression</a:t>
            </a:r>
            <a:r>
              <a:rPr lang="es-CL" sz="1000" b="0" i="0" dirty="0">
                <a:solidFill>
                  <a:srgbClr val="212121"/>
                </a:solidFill>
                <a:effectLst/>
                <a:latin typeface="BlinkMacSystemFont"/>
              </a:rPr>
              <a:t>: A Meta-</a:t>
            </a:r>
            <a:r>
              <a:rPr lang="es-CL" sz="1000" b="0" i="0" dirty="0" err="1">
                <a:solidFill>
                  <a:srgbClr val="212121"/>
                </a:solidFill>
                <a:effectLst/>
                <a:latin typeface="BlinkMacSystemFont"/>
              </a:rPr>
              <a:t>Analysis</a:t>
            </a:r>
            <a:r>
              <a:rPr lang="es-CL" sz="1000" b="0" i="0" dirty="0">
                <a:solidFill>
                  <a:srgbClr val="212121"/>
                </a:solidFill>
                <a:effectLst/>
                <a:latin typeface="BlinkMacSystemFont"/>
              </a:rPr>
              <a:t> </a:t>
            </a:r>
            <a:r>
              <a:rPr lang="es-CL" sz="1000" b="0" i="0" dirty="0" err="1">
                <a:solidFill>
                  <a:srgbClr val="212121"/>
                </a:solidFill>
                <a:effectLst/>
                <a:latin typeface="BlinkMacSystemFont"/>
              </a:rPr>
              <a:t>of</a:t>
            </a:r>
            <a:r>
              <a:rPr lang="es-CL" sz="1000" b="0" i="0" dirty="0">
                <a:solidFill>
                  <a:srgbClr val="212121"/>
                </a:solidFill>
                <a:effectLst/>
                <a:latin typeface="BlinkMacSystemFont"/>
              </a:rPr>
              <a:t> Prospective </a:t>
            </a:r>
            <a:r>
              <a:rPr lang="es-CL" sz="1000" b="0" i="0" dirty="0" err="1">
                <a:solidFill>
                  <a:srgbClr val="212121"/>
                </a:solidFill>
                <a:effectLst/>
                <a:latin typeface="BlinkMacSystemFont"/>
              </a:rPr>
              <a:t>Cohort</a:t>
            </a:r>
            <a:r>
              <a:rPr lang="es-CL" sz="1000" b="0" i="0" dirty="0">
                <a:solidFill>
                  <a:srgbClr val="212121"/>
                </a:solidFill>
                <a:effectLst/>
                <a:latin typeface="BlinkMacSystemFont"/>
              </a:rPr>
              <a:t> </a:t>
            </a:r>
            <a:r>
              <a:rPr lang="es-CL" sz="1000" b="0" i="0" dirty="0" err="1">
                <a:solidFill>
                  <a:srgbClr val="212121"/>
                </a:solidFill>
                <a:effectLst/>
                <a:latin typeface="BlinkMacSystemFont"/>
              </a:rPr>
              <a:t>Studies</a:t>
            </a:r>
            <a:r>
              <a:rPr lang="es-CL" sz="1000" b="0" i="0" dirty="0">
                <a:solidFill>
                  <a:srgbClr val="212121"/>
                </a:solidFill>
                <a:effectLst/>
                <a:latin typeface="BlinkMacSystemFont"/>
              </a:rPr>
              <a:t>. Am J </a:t>
            </a:r>
            <a:r>
              <a:rPr lang="es-CL" sz="1000" b="0" i="0" dirty="0" err="1">
                <a:solidFill>
                  <a:srgbClr val="212121"/>
                </a:solidFill>
                <a:effectLst/>
                <a:latin typeface="BlinkMacSystemFont"/>
              </a:rPr>
              <a:t>Psychiatry</a:t>
            </a:r>
            <a:r>
              <a:rPr lang="es-CL" sz="1000" b="0" i="0" dirty="0">
                <a:solidFill>
                  <a:srgbClr val="212121"/>
                </a:solidFill>
                <a:effectLst/>
                <a:latin typeface="BlinkMacSystemFont"/>
              </a:rPr>
              <a:t>. 2018 Jul 1;175(7):631-648.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10.1176/appi.ajp.2018.17111194. </a:t>
            </a:r>
            <a:endParaRPr lang="es-CL" sz="1000" dirty="0"/>
          </a:p>
        </p:txBody>
      </p:sp>
    </p:spTree>
    <p:extLst>
      <p:ext uri="{BB962C8B-B14F-4D97-AF65-F5344CB8AC3E}">
        <p14:creationId xmlns:p14="http://schemas.microsoft.com/office/powerpoint/2010/main" val="4092344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1612F6-0F74-DABC-84F4-5C1A16190DF7}"/>
              </a:ext>
            </a:extLst>
          </p:cNvPr>
          <p:cNvSpPr>
            <a:spLocks noGrp="1"/>
          </p:cNvSpPr>
          <p:nvPr>
            <p:ph type="title"/>
          </p:nvPr>
        </p:nvSpPr>
        <p:spPr/>
        <p:txBody>
          <a:bodyPr>
            <a:normAutofit fontScale="90000"/>
          </a:bodyPr>
          <a:lstStyle/>
          <a:p>
            <a:r>
              <a:rPr lang="es-MX" dirty="0"/>
              <a:t>Efectos de la actividad física en LA prevención de patologías psiquiátricas </a:t>
            </a:r>
            <a:endParaRPr lang="es-CL" dirty="0"/>
          </a:p>
        </p:txBody>
      </p:sp>
      <p:sp>
        <p:nvSpPr>
          <p:cNvPr id="3" name="Marcador de contenido 2">
            <a:extLst>
              <a:ext uri="{FF2B5EF4-FFF2-40B4-BE49-F238E27FC236}">
                <a16:creationId xmlns:a16="http://schemas.microsoft.com/office/drawing/2014/main" id="{0EFC3A3C-DCFA-ED49-779D-05406D846754}"/>
              </a:ext>
            </a:extLst>
          </p:cNvPr>
          <p:cNvSpPr>
            <a:spLocks noGrp="1"/>
          </p:cNvSpPr>
          <p:nvPr>
            <p:ph idx="1"/>
          </p:nvPr>
        </p:nvSpPr>
        <p:spPr>
          <a:xfrm>
            <a:off x="1371600" y="2186889"/>
            <a:ext cx="5452110" cy="3959352"/>
          </a:xfrm>
        </p:spPr>
        <p:txBody>
          <a:bodyPr>
            <a:normAutofit fontScale="85000" lnSpcReduction="10000"/>
          </a:bodyPr>
          <a:lstStyle/>
          <a:p>
            <a:pPr>
              <a:buFont typeface="Wingdings" panose="05000000000000000000" pitchFamily="2" charset="2"/>
              <a:buChar char="v"/>
            </a:pPr>
            <a:r>
              <a:rPr lang="es-MX" b="1" dirty="0"/>
              <a:t>Pearce, M., et al,  </a:t>
            </a:r>
            <a:r>
              <a:rPr lang="es-MX" dirty="0"/>
              <a:t>publicaron otra revisión sistemática y metaanálisis en  </a:t>
            </a:r>
            <a:r>
              <a:rPr lang="es-MX" b="1" dirty="0"/>
              <a:t>2022</a:t>
            </a:r>
            <a:r>
              <a:rPr lang="es-MX" dirty="0"/>
              <a:t>:</a:t>
            </a:r>
          </a:p>
          <a:p>
            <a:pPr lvl="1">
              <a:buFont typeface="Wingdings" panose="05000000000000000000" pitchFamily="2" charset="2"/>
              <a:buChar char="v"/>
            </a:pPr>
            <a:r>
              <a:rPr lang="es-MX" dirty="0"/>
              <a:t>15 estudios de cohorte prospectivos</a:t>
            </a:r>
          </a:p>
          <a:p>
            <a:pPr lvl="1">
              <a:buFont typeface="Wingdings" panose="05000000000000000000" pitchFamily="2" charset="2"/>
              <a:buChar char="v"/>
            </a:pPr>
            <a:r>
              <a:rPr lang="es-MX" dirty="0"/>
              <a:t>N= </a:t>
            </a:r>
            <a:r>
              <a:rPr lang="es-CL" dirty="0"/>
              <a:t>191.130 individuos (64% mujeres)</a:t>
            </a:r>
          </a:p>
          <a:p>
            <a:pPr lvl="1">
              <a:buFont typeface="Wingdings" panose="05000000000000000000" pitchFamily="2" charset="2"/>
              <a:buChar char="v"/>
            </a:pPr>
            <a:r>
              <a:rPr lang="es-CL" dirty="0"/>
              <a:t>Los </a:t>
            </a:r>
            <a:r>
              <a:rPr lang="es-CL" b="1" dirty="0"/>
              <a:t>individuos</a:t>
            </a:r>
            <a:r>
              <a:rPr lang="es-CL" dirty="0"/>
              <a:t> que </a:t>
            </a:r>
            <a:r>
              <a:rPr lang="es-CL" b="1" dirty="0"/>
              <a:t>realizaron la actividad física mínima semanal recomendada por la OMS </a:t>
            </a:r>
            <a:r>
              <a:rPr lang="es-CL" dirty="0"/>
              <a:t>tuvieron un  </a:t>
            </a:r>
            <a:r>
              <a:rPr lang="es-CL" b="1" dirty="0"/>
              <a:t>25% menos de riesgo de desarrollar depresión </a:t>
            </a:r>
            <a:r>
              <a:rPr lang="es-CL" dirty="0"/>
              <a:t>(95% IC, 18%-32%).</a:t>
            </a:r>
          </a:p>
          <a:p>
            <a:pPr lvl="1" algn="just">
              <a:buFont typeface="Wingdings" panose="05000000000000000000" pitchFamily="2" charset="2"/>
              <a:buChar char="v"/>
            </a:pPr>
            <a:r>
              <a:rPr lang="es-CL" dirty="0"/>
              <a:t>El </a:t>
            </a:r>
            <a:r>
              <a:rPr lang="es-CL" b="1" dirty="0"/>
              <a:t>11.5% </a:t>
            </a:r>
            <a:r>
              <a:rPr lang="es-CL" dirty="0"/>
              <a:t>(95% IC, 7.7.%-15.4%) de los </a:t>
            </a:r>
            <a:r>
              <a:rPr lang="es-CL" b="1" dirty="0"/>
              <a:t>casos de depresión</a:t>
            </a:r>
            <a:r>
              <a:rPr lang="es-CL" dirty="0"/>
              <a:t> </a:t>
            </a:r>
            <a:r>
              <a:rPr lang="es-CL" b="1" dirty="0"/>
              <a:t>podrían haber sido prevenidos </a:t>
            </a:r>
            <a:r>
              <a:rPr lang="es-CL" dirty="0"/>
              <a:t>si todos los individuos participantes hubiesen realizado la actividad física mínima semanal recomendada por la OMS. </a:t>
            </a:r>
          </a:p>
          <a:p>
            <a:pPr>
              <a:buFont typeface="Wingdings" panose="05000000000000000000" pitchFamily="2" charset="2"/>
              <a:buChar char="v"/>
            </a:pPr>
            <a:endParaRPr lang="es-CL" dirty="0"/>
          </a:p>
        </p:txBody>
      </p:sp>
      <p:sp>
        <p:nvSpPr>
          <p:cNvPr id="5" name="CuadroTexto 4">
            <a:extLst>
              <a:ext uri="{FF2B5EF4-FFF2-40B4-BE49-F238E27FC236}">
                <a16:creationId xmlns:a16="http://schemas.microsoft.com/office/drawing/2014/main" id="{D1F961E9-6F6B-B65D-0AF5-AC71E1470F86}"/>
              </a:ext>
            </a:extLst>
          </p:cNvPr>
          <p:cNvSpPr txBox="1"/>
          <p:nvPr/>
        </p:nvSpPr>
        <p:spPr>
          <a:xfrm>
            <a:off x="980122" y="6483756"/>
            <a:ext cx="12301537" cy="246221"/>
          </a:xfrm>
          <a:prstGeom prst="rect">
            <a:avLst/>
          </a:prstGeom>
          <a:noFill/>
        </p:spPr>
        <p:txBody>
          <a:bodyPr wrap="square">
            <a:spAutoFit/>
          </a:bodyPr>
          <a:lstStyle/>
          <a:p>
            <a:r>
              <a:rPr lang="es-CL" sz="1000" b="0" i="0" dirty="0">
                <a:solidFill>
                  <a:srgbClr val="212121"/>
                </a:solidFill>
                <a:effectLst/>
                <a:latin typeface="BlinkMacSystemFont"/>
              </a:rPr>
              <a:t>Pearce, M, et al. </a:t>
            </a:r>
            <a:r>
              <a:rPr lang="es-CL" sz="1000" b="0" i="0" dirty="0" err="1">
                <a:solidFill>
                  <a:srgbClr val="212121"/>
                </a:solidFill>
                <a:effectLst/>
                <a:latin typeface="BlinkMacSystemFont"/>
              </a:rPr>
              <a:t>Association</a:t>
            </a:r>
            <a:r>
              <a:rPr lang="es-CL" sz="1000" b="0" i="0" dirty="0">
                <a:solidFill>
                  <a:srgbClr val="212121"/>
                </a:solidFill>
                <a:effectLst/>
                <a:latin typeface="BlinkMacSystemFont"/>
              </a:rPr>
              <a:t> Between </a:t>
            </a:r>
            <a:r>
              <a:rPr lang="es-CL" sz="1000" b="0" i="0" dirty="0" err="1">
                <a:solidFill>
                  <a:srgbClr val="212121"/>
                </a:solidFill>
                <a:effectLst/>
                <a:latin typeface="BlinkMacSystemFont"/>
              </a:rPr>
              <a:t>Physical</a:t>
            </a:r>
            <a:r>
              <a:rPr lang="es-CL" sz="1000" b="0" i="0" dirty="0">
                <a:solidFill>
                  <a:srgbClr val="212121"/>
                </a:solidFill>
                <a:effectLst/>
                <a:latin typeface="BlinkMacSystemFont"/>
              </a:rPr>
              <a:t> </a:t>
            </a:r>
            <a:r>
              <a:rPr lang="es-CL" sz="1000" b="0" i="0" dirty="0" err="1">
                <a:solidFill>
                  <a:srgbClr val="212121"/>
                </a:solidFill>
                <a:effectLst/>
                <a:latin typeface="BlinkMacSystemFont"/>
              </a:rPr>
              <a:t>Activity</a:t>
            </a:r>
            <a:r>
              <a:rPr lang="es-CL" sz="1000" b="0" i="0" dirty="0">
                <a:solidFill>
                  <a:srgbClr val="212121"/>
                </a:solidFill>
                <a:effectLst/>
                <a:latin typeface="BlinkMacSystemFont"/>
              </a:rPr>
              <a:t> and </a:t>
            </a:r>
            <a:r>
              <a:rPr lang="es-CL" sz="1000" b="0" i="0" dirty="0" err="1">
                <a:solidFill>
                  <a:srgbClr val="212121"/>
                </a:solidFill>
                <a:effectLst/>
                <a:latin typeface="BlinkMacSystemFont"/>
              </a:rPr>
              <a:t>Risk</a:t>
            </a:r>
            <a:r>
              <a:rPr lang="es-CL" sz="1000" b="0" i="0" dirty="0">
                <a:solidFill>
                  <a:srgbClr val="212121"/>
                </a:solidFill>
                <a:effectLst/>
                <a:latin typeface="BlinkMacSystemFont"/>
              </a:rPr>
              <a:t> </a:t>
            </a:r>
            <a:r>
              <a:rPr lang="es-CL" sz="1000" b="0" i="0" dirty="0" err="1">
                <a:solidFill>
                  <a:srgbClr val="212121"/>
                </a:solidFill>
                <a:effectLst/>
                <a:latin typeface="BlinkMacSystemFont"/>
              </a:rPr>
              <a:t>of</a:t>
            </a:r>
            <a:r>
              <a:rPr lang="es-CL" sz="1000" b="0" i="0" dirty="0">
                <a:solidFill>
                  <a:srgbClr val="212121"/>
                </a:solidFill>
                <a:effectLst/>
                <a:latin typeface="BlinkMacSystemFont"/>
              </a:rPr>
              <a:t> </a:t>
            </a:r>
            <a:r>
              <a:rPr lang="es-CL" sz="1000" b="0" i="0" dirty="0" err="1">
                <a:solidFill>
                  <a:srgbClr val="212121"/>
                </a:solidFill>
                <a:effectLst/>
                <a:latin typeface="BlinkMacSystemFont"/>
              </a:rPr>
              <a:t>Depression</a:t>
            </a:r>
            <a:r>
              <a:rPr lang="es-CL" sz="1000" b="0" i="0" dirty="0">
                <a:solidFill>
                  <a:srgbClr val="212121"/>
                </a:solidFill>
                <a:effectLst/>
                <a:latin typeface="BlinkMacSystemFont"/>
              </a:rPr>
              <a:t>: A </a:t>
            </a:r>
            <a:r>
              <a:rPr lang="es-CL" sz="1000" b="0" i="0" dirty="0" err="1">
                <a:solidFill>
                  <a:srgbClr val="212121"/>
                </a:solidFill>
                <a:effectLst/>
                <a:latin typeface="BlinkMacSystemFont"/>
              </a:rPr>
              <a:t>Systematic</a:t>
            </a:r>
            <a:r>
              <a:rPr lang="es-CL" sz="1000" b="0" i="0" dirty="0">
                <a:solidFill>
                  <a:srgbClr val="212121"/>
                </a:solidFill>
                <a:effectLst/>
                <a:latin typeface="BlinkMacSystemFont"/>
              </a:rPr>
              <a:t> </a:t>
            </a:r>
            <a:r>
              <a:rPr lang="es-CL" sz="1000" b="0" i="0" dirty="0" err="1">
                <a:solidFill>
                  <a:srgbClr val="212121"/>
                </a:solidFill>
                <a:effectLst/>
                <a:latin typeface="BlinkMacSystemFont"/>
              </a:rPr>
              <a:t>Review</a:t>
            </a:r>
            <a:r>
              <a:rPr lang="es-CL" sz="1000" b="0" i="0" dirty="0">
                <a:solidFill>
                  <a:srgbClr val="212121"/>
                </a:solidFill>
                <a:effectLst/>
                <a:latin typeface="BlinkMacSystemFont"/>
              </a:rPr>
              <a:t> and Meta-</a:t>
            </a:r>
            <a:r>
              <a:rPr lang="es-CL" sz="1000" b="0" i="0" dirty="0" err="1">
                <a:solidFill>
                  <a:srgbClr val="212121"/>
                </a:solidFill>
                <a:effectLst/>
                <a:latin typeface="BlinkMacSystemFont"/>
              </a:rPr>
              <a:t>analysis</a:t>
            </a:r>
            <a:r>
              <a:rPr lang="es-CL" sz="1000" b="0" i="0" dirty="0">
                <a:solidFill>
                  <a:srgbClr val="212121"/>
                </a:solidFill>
                <a:effectLst/>
                <a:latin typeface="BlinkMacSystemFont"/>
              </a:rPr>
              <a:t>. JAMA </a:t>
            </a:r>
            <a:r>
              <a:rPr lang="es-CL" sz="1000" b="0" i="0" dirty="0" err="1">
                <a:solidFill>
                  <a:srgbClr val="212121"/>
                </a:solidFill>
                <a:effectLst/>
                <a:latin typeface="BlinkMacSystemFont"/>
              </a:rPr>
              <a:t>Psychiatry</a:t>
            </a:r>
            <a:r>
              <a:rPr lang="es-CL" sz="1000" b="0" i="0" dirty="0">
                <a:solidFill>
                  <a:srgbClr val="212121"/>
                </a:solidFill>
                <a:effectLst/>
                <a:latin typeface="BlinkMacSystemFont"/>
              </a:rPr>
              <a:t>. 2022 Jun 1;79(6):550-559.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10.1001/jamapsychiatry.2022.0609. </a:t>
            </a:r>
            <a:endParaRPr lang="es-CL" sz="1000" dirty="0"/>
          </a:p>
        </p:txBody>
      </p:sp>
      <p:pic>
        <p:nvPicPr>
          <p:cNvPr id="7" name="Imagen 6">
            <a:extLst>
              <a:ext uri="{FF2B5EF4-FFF2-40B4-BE49-F238E27FC236}">
                <a16:creationId xmlns:a16="http://schemas.microsoft.com/office/drawing/2014/main" id="{8810CDA4-279D-804B-A365-F23C72515C8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8188" t="44167" r="50000" b="8166"/>
          <a:stretch/>
        </p:blipFill>
        <p:spPr>
          <a:xfrm>
            <a:off x="7050879" y="2266899"/>
            <a:ext cx="4280963" cy="3608121"/>
          </a:xfrm>
          <a:prstGeom prst="rect">
            <a:avLst/>
          </a:prstGeom>
        </p:spPr>
      </p:pic>
    </p:spTree>
    <p:extLst>
      <p:ext uri="{BB962C8B-B14F-4D97-AF65-F5344CB8AC3E}">
        <p14:creationId xmlns:p14="http://schemas.microsoft.com/office/powerpoint/2010/main" val="3100147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A8F2BE-BE7F-CAD2-1DBC-15FD2FBD6F15}"/>
              </a:ext>
            </a:extLst>
          </p:cNvPr>
          <p:cNvSpPr>
            <a:spLocks noGrp="1"/>
          </p:cNvSpPr>
          <p:nvPr>
            <p:ph type="title"/>
          </p:nvPr>
        </p:nvSpPr>
        <p:spPr/>
        <p:txBody>
          <a:bodyPr>
            <a:normAutofit fontScale="90000"/>
          </a:bodyPr>
          <a:lstStyle/>
          <a:p>
            <a:r>
              <a:rPr lang="es-MX" dirty="0"/>
              <a:t>Efectos de la actividad física en </a:t>
            </a:r>
            <a:r>
              <a:rPr lang="es-MX" dirty="0" err="1"/>
              <a:t>LAprevención</a:t>
            </a:r>
            <a:r>
              <a:rPr lang="es-MX" dirty="0"/>
              <a:t> de patologías psiquiátricas </a:t>
            </a:r>
            <a:endParaRPr lang="es-CL" dirty="0"/>
          </a:p>
        </p:txBody>
      </p:sp>
      <p:sp>
        <p:nvSpPr>
          <p:cNvPr id="3" name="Marcador de contenido 2">
            <a:extLst>
              <a:ext uri="{FF2B5EF4-FFF2-40B4-BE49-F238E27FC236}">
                <a16:creationId xmlns:a16="http://schemas.microsoft.com/office/drawing/2014/main" id="{C40C4EEF-B53C-1959-A422-F6ECDDCBFB9B}"/>
              </a:ext>
            </a:extLst>
          </p:cNvPr>
          <p:cNvSpPr>
            <a:spLocks noGrp="1"/>
          </p:cNvSpPr>
          <p:nvPr>
            <p:ph idx="1"/>
          </p:nvPr>
        </p:nvSpPr>
        <p:spPr>
          <a:xfrm>
            <a:off x="1371600" y="2103120"/>
            <a:ext cx="10241280" cy="3959352"/>
          </a:xfrm>
        </p:spPr>
        <p:txBody>
          <a:bodyPr>
            <a:normAutofit fontScale="77500" lnSpcReduction="20000"/>
          </a:bodyPr>
          <a:lstStyle/>
          <a:p>
            <a:pPr algn="just"/>
            <a:r>
              <a:rPr lang="es-MX" dirty="0"/>
              <a:t>La </a:t>
            </a:r>
            <a:r>
              <a:rPr lang="es-MX" b="1" dirty="0"/>
              <a:t>actividad física </a:t>
            </a:r>
            <a:r>
              <a:rPr lang="es-MX" dirty="0"/>
              <a:t>tendría además un </a:t>
            </a:r>
            <a:r>
              <a:rPr lang="es-MX" b="1" dirty="0"/>
              <a:t>efecto protector contra</a:t>
            </a:r>
            <a:r>
              <a:rPr lang="es-MX" dirty="0"/>
              <a:t> el estrés y la </a:t>
            </a:r>
            <a:r>
              <a:rPr lang="es-MX" b="1" dirty="0"/>
              <a:t>ansiedad</a:t>
            </a:r>
            <a:r>
              <a:rPr lang="es-MX" dirty="0"/>
              <a:t>.</a:t>
            </a:r>
          </a:p>
          <a:p>
            <a:pPr algn="just">
              <a:buFont typeface="Wingdings" panose="05000000000000000000" pitchFamily="2" charset="2"/>
              <a:buChar char="v"/>
            </a:pPr>
            <a:r>
              <a:rPr lang="es-CL" dirty="0"/>
              <a:t> </a:t>
            </a:r>
            <a:r>
              <a:rPr lang="es-CL" b="1" dirty="0" err="1"/>
              <a:t>Schuch</a:t>
            </a:r>
            <a:r>
              <a:rPr lang="es-MX" b="1" dirty="0"/>
              <a:t>, F,. et al, </a:t>
            </a:r>
            <a:r>
              <a:rPr lang="es-MX" dirty="0"/>
              <a:t>publicaron una revisión sistemática y metaanálisis en </a:t>
            </a:r>
            <a:r>
              <a:rPr lang="es-MX" b="1" dirty="0"/>
              <a:t>2019</a:t>
            </a:r>
            <a:r>
              <a:rPr lang="es-MX" dirty="0"/>
              <a:t>:</a:t>
            </a:r>
          </a:p>
          <a:p>
            <a:pPr lvl="1" algn="just">
              <a:buFont typeface="Wingdings" panose="05000000000000000000" pitchFamily="2" charset="2"/>
              <a:buChar char="v"/>
            </a:pPr>
            <a:r>
              <a:rPr lang="es-MX" dirty="0"/>
              <a:t>14 cohortes prospectivas.</a:t>
            </a:r>
          </a:p>
          <a:p>
            <a:pPr lvl="1" algn="just">
              <a:buFont typeface="Wingdings" panose="05000000000000000000" pitchFamily="2" charset="2"/>
              <a:buChar char="v"/>
            </a:pPr>
            <a:r>
              <a:rPr lang="es-MX" dirty="0"/>
              <a:t>N= </a:t>
            </a:r>
            <a:r>
              <a:rPr lang="es-CL" dirty="0"/>
              <a:t>75.831 individuos (Promedio hombres: 50.1%).</a:t>
            </a:r>
          </a:p>
          <a:p>
            <a:pPr lvl="1" algn="just">
              <a:buFont typeface="Wingdings" panose="05000000000000000000" pitchFamily="2" charset="2"/>
              <a:buChar char="v"/>
            </a:pPr>
            <a:r>
              <a:rPr lang="es-CL" dirty="0"/>
              <a:t>Años de seguimiento promedio: 3.5 años.</a:t>
            </a:r>
          </a:p>
          <a:p>
            <a:pPr lvl="1" algn="just">
              <a:buFont typeface="Wingdings" panose="05000000000000000000" pitchFamily="2" charset="2"/>
              <a:buChar char="v"/>
            </a:pPr>
            <a:r>
              <a:rPr lang="es-CL" dirty="0"/>
              <a:t>Los individuos con </a:t>
            </a:r>
            <a:r>
              <a:rPr lang="es-CL" b="1" dirty="0"/>
              <a:t>altos niveles de actividad física </a:t>
            </a:r>
            <a:r>
              <a:rPr lang="es-CL" dirty="0"/>
              <a:t>tuvieron </a:t>
            </a:r>
            <a:r>
              <a:rPr lang="es-CL" b="1" dirty="0"/>
              <a:t>menos chance de desarrollar ansiedad </a:t>
            </a:r>
            <a:r>
              <a:rPr lang="es-CL" dirty="0"/>
              <a:t>que aquellos con bajos niveles de actividad física </a:t>
            </a:r>
            <a:r>
              <a:rPr lang="en-US" dirty="0"/>
              <a:t>(AOR=0.74,95% IC=0.62,0.88, p= 0.001; I2 =23.96)(OR 0.80,95% IC=0.69,0.92, p= 0.002; I2 =0.00). </a:t>
            </a:r>
          </a:p>
          <a:p>
            <a:pPr lvl="1" algn="just">
              <a:buFont typeface="Wingdings" panose="05000000000000000000" pitchFamily="2" charset="2"/>
              <a:buChar char="v"/>
            </a:pPr>
            <a:r>
              <a:rPr lang="es-CL" dirty="0"/>
              <a:t>Los </a:t>
            </a:r>
            <a:r>
              <a:rPr lang="es-CL" b="1" dirty="0"/>
              <a:t>altos niveles de actividad disminuyeron el riesgo de desarrollar trastornos de ansiedad </a:t>
            </a:r>
            <a:r>
              <a:rPr lang="en-US" dirty="0"/>
              <a:t>(AOR=0.62,95% IC=0.62,0.88).</a:t>
            </a:r>
          </a:p>
          <a:p>
            <a:pPr lvl="2" algn="just">
              <a:buFont typeface="Wingdings" panose="05000000000000000000" pitchFamily="2" charset="2"/>
              <a:buChar char="v"/>
            </a:pPr>
            <a:r>
              <a:rPr lang="en-US" dirty="0"/>
              <a:t>La actividad física mostró tener un efecto protector estadísticamente significativo tanto para la Agorafobia (AOR=0.42,95% IC=0.18,0.98) como para el Trastorno de Estrés </a:t>
            </a:r>
            <a:r>
              <a:rPr lang="en-US" dirty="0" err="1"/>
              <a:t>Postraumático</a:t>
            </a:r>
            <a:r>
              <a:rPr lang="en-US" dirty="0"/>
              <a:t> (AOR=0.57,95% IC=0.39,0.88).</a:t>
            </a:r>
          </a:p>
          <a:p>
            <a:pPr lvl="1" algn="just">
              <a:buFont typeface="Wingdings" panose="05000000000000000000" pitchFamily="2" charset="2"/>
              <a:buChar char="v"/>
            </a:pPr>
            <a:r>
              <a:rPr lang="es-CL" dirty="0"/>
              <a:t>Realizar 150 minutos semanales  de actividad física moderada a intensa se asoció con un menor riesgo de presentar ansiedad (</a:t>
            </a:r>
            <a:r>
              <a:rPr lang="en-US" dirty="0"/>
              <a:t>AOR=0.71,95% IC=0.54,0.94).</a:t>
            </a:r>
            <a:endParaRPr lang="es-MX" dirty="0"/>
          </a:p>
        </p:txBody>
      </p:sp>
      <p:sp>
        <p:nvSpPr>
          <p:cNvPr id="5" name="CuadroTexto 4">
            <a:extLst>
              <a:ext uri="{FF2B5EF4-FFF2-40B4-BE49-F238E27FC236}">
                <a16:creationId xmlns:a16="http://schemas.microsoft.com/office/drawing/2014/main" id="{6E16242E-B9B6-8A58-D576-85BFB9925587}"/>
              </a:ext>
            </a:extLst>
          </p:cNvPr>
          <p:cNvSpPr txBox="1"/>
          <p:nvPr/>
        </p:nvSpPr>
        <p:spPr>
          <a:xfrm>
            <a:off x="2351722" y="6464022"/>
            <a:ext cx="11318557" cy="246221"/>
          </a:xfrm>
          <a:prstGeom prst="rect">
            <a:avLst/>
          </a:prstGeom>
          <a:noFill/>
        </p:spPr>
        <p:txBody>
          <a:bodyPr wrap="square">
            <a:spAutoFit/>
          </a:bodyPr>
          <a:lstStyle/>
          <a:p>
            <a:r>
              <a:rPr lang="es-CL" sz="1000" b="0" i="0" dirty="0" err="1">
                <a:solidFill>
                  <a:srgbClr val="212121"/>
                </a:solidFill>
                <a:effectLst/>
                <a:latin typeface="BlinkMacSystemFont"/>
              </a:rPr>
              <a:t>Schuch</a:t>
            </a:r>
            <a:r>
              <a:rPr lang="es-CL" sz="1000" b="0" i="0" dirty="0">
                <a:solidFill>
                  <a:srgbClr val="212121"/>
                </a:solidFill>
                <a:effectLst/>
                <a:latin typeface="BlinkMacSystemFont"/>
              </a:rPr>
              <a:t>, F, et al. </a:t>
            </a:r>
            <a:r>
              <a:rPr lang="es-CL" sz="1000" b="0" i="0" dirty="0" err="1">
                <a:solidFill>
                  <a:srgbClr val="212121"/>
                </a:solidFill>
                <a:effectLst/>
                <a:latin typeface="BlinkMacSystemFont"/>
              </a:rPr>
              <a:t>Physical</a:t>
            </a:r>
            <a:r>
              <a:rPr lang="es-CL" sz="1000" b="0" i="0" dirty="0">
                <a:solidFill>
                  <a:srgbClr val="212121"/>
                </a:solidFill>
                <a:effectLst/>
                <a:latin typeface="BlinkMacSystemFont"/>
              </a:rPr>
              <a:t> </a:t>
            </a:r>
            <a:r>
              <a:rPr lang="es-CL" sz="1000" b="0" i="0" dirty="0" err="1">
                <a:solidFill>
                  <a:srgbClr val="212121"/>
                </a:solidFill>
                <a:effectLst/>
                <a:latin typeface="BlinkMacSystemFont"/>
              </a:rPr>
              <a:t>activity</a:t>
            </a:r>
            <a:r>
              <a:rPr lang="es-CL" sz="1000" b="0" i="0" dirty="0">
                <a:solidFill>
                  <a:srgbClr val="212121"/>
                </a:solidFill>
                <a:effectLst/>
                <a:latin typeface="BlinkMacSystemFont"/>
              </a:rPr>
              <a:t> </a:t>
            </a:r>
            <a:r>
              <a:rPr lang="es-CL" sz="1000" b="0" i="0" dirty="0" err="1">
                <a:solidFill>
                  <a:srgbClr val="212121"/>
                </a:solidFill>
                <a:effectLst/>
                <a:latin typeface="BlinkMacSystemFont"/>
              </a:rPr>
              <a:t>protects</a:t>
            </a:r>
            <a:r>
              <a:rPr lang="es-CL" sz="1000" b="0" i="0" dirty="0">
                <a:solidFill>
                  <a:srgbClr val="212121"/>
                </a:solidFill>
                <a:effectLst/>
                <a:latin typeface="BlinkMacSystemFont"/>
              </a:rPr>
              <a:t> </a:t>
            </a:r>
            <a:r>
              <a:rPr lang="es-CL" sz="1000" b="0" i="0" dirty="0" err="1">
                <a:solidFill>
                  <a:srgbClr val="212121"/>
                </a:solidFill>
                <a:effectLst/>
                <a:latin typeface="BlinkMacSystemFont"/>
              </a:rPr>
              <a:t>from</a:t>
            </a:r>
            <a:r>
              <a:rPr lang="es-CL" sz="1000" b="0" i="0" dirty="0">
                <a:solidFill>
                  <a:srgbClr val="212121"/>
                </a:solidFill>
                <a:effectLst/>
                <a:latin typeface="BlinkMacSystemFont"/>
              </a:rPr>
              <a:t> </a:t>
            </a:r>
            <a:r>
              <a:rPr lang="es-CL" sz="1000" b="0" i="0" dirty="0" err="1">
                <a:solidFill>
                  <a:srgbClr val="212121"/>
                </a:solidFill>
                <a:effectLst/>
                <a:latin typeface="BlinkMacSystemFont"/>
              </a:rPr>
              <a:t>incident</a:t>
            </a:r>
            <a:r>
              <a:rPr lang="es-CL" sz="1000" b="0" i="0" dirty="0">
                <a:solidFill>
                  <a:srgbClr val="212121"/>
                </a:solidFill>
                <a:effectLst/>
                <a:latin typeface="BlinkMacSystemFont"/>
              </a:rPr>
              <a:t> </a:t>
            </a:r>
            <a:r>
              <a:rPr lang="es-CL" sz="1000" b="0" i="0" dirty="0" err="1">
                <a:solidFill>
                  <a:srgbClr val="212121"/>
                </a:solidFill>
                <a:effectLst/>
                <a:latin typeface="BlinkMacSystemFont"/>
              </a:rPr>
              <a:t>anxiety</a:t>
            </a:r>
            <a:r>
              <a:rPr lang="es-CL" sz="1000" b="0" i="0" dirty="0">
                <a:solidFill>
                  <a:srgbClr val="212121"/>
                </a:solidFill>
                <a:effectLst/>
                <a:latin typeface="BlinkMacSystemFont"/>
              </a:rPr>
              <a:t>: A meta-</a:t>
            </a:r>
            <a:r>
              <a:rPr lang="es-CL" sz="1000" b="0" i="0" dirty="0" err="1">
                <a:solidFill>
                  <a:srgbClr val="212121"/>
                </a:solidFill>
                <a:effectLst/>
                <a:latin typeface="BlinkMacSystemFont"/>
              </a:rPr>
              <a:t>analysis</a:t>
            </a:r>
            <a:r>
              <a:rPr lang="es-CL" sz="1000" b="0" i="0" dirty="0">
                <a:solidFill>
                  <a:srgbClr val="212121"/>
                </a:solidFill>
                <a:effectLst/>
                <a:latin typeface="BlinkMacSystemFont"/>
              </a:rPr>
              <a:t> </a:t>
            </a:r>
            <a:r>
              <a:rPr lang="es-CL" sz="1000" b="0" i="0" dirty="0" err="1">
                <a:solidFill>
                  <a:srgbClr val="212121"/>
                </a:solidFill>
                <a:effectLst/>
                <a:latin typeface="BlinkMacSystemFont"/>
              </a:rPr>
              <a:t>of</a:t>
            </a:r>
            <a:r>
              <a:rPr lang="es-CL" sz="1000" b="0" i="0" dirty="0">
                <a:solidFill>
                  <a:srgbClr val="212121"/>
                </a:solidFill>
                <a:effectLst/>
                <a:latin typeface="BlinkMacSystemFont"/>
              </a:rPr>
              <a:t> prospective </a:t>
            </a:r>
            <a:r>
              <a:rPr lang="es-CL" sz="1000" b="0" i="0" dirty="0" err="1">
                <a:solidFill>
                  <a:srgbClr val="212121"/>
                </a:solidFill>
                <a:effectLst/>
                <a:latin typeface="BlinkMacSystemFont"/>
              </a:rPr>
              <a:t>cohort</a:t>
            </a:r>
            <a:r>
              <a:rPr lang="es-CL" sz="1000" b="0" i="0" dirty="0">
                <a:solidFill>
                  <a:srgbClr val="212121"/>
                </a:solidFill>
                <a:effectLst/>
                <a:latin typeface="BlinkMacSystemFont"/>
              </a:rPr>
              <a:t> </a:t>
            </a:r>
            <a:r>
              <a:rPr lang="es-CL" sz="1000" b="0" i="0" dirty="0" err="1">
                <a:solidFill>
                  <a:srgbClr val="212121"/>
                </a:solidFill>
                <a:effectLst/>
                <a:latin typeface="BlinkMacSystemFont"/>
              </a:rPr>
              <a:t>studies</a:t>
            </a:r>
            <a:r>
              <a:rPr lang="es-CL" sz="1000" b="0" i="0" dirty="0">
                <a:solidFill>
                  <a:srgbClr val="212121"/>
                </a:solidFill>
                <a:effectLst/>
                <a:latin typeface="BlinkMacSystemFont"/>
              </a:rPr>
              <a:t>. </a:t>
            </a:r>
            <a:r>
              <a:rPr lang="es-CL" sz="1000" b="0" i="0" dirty="0" err="1">
                <a:solidFill>
                  <a:srgbClr val="212121"/>
                </a:solidFill>
                <a:effectLst/>
                <a:latin typeface="BlinkMacSystemFont"/>
              </a:rPr>
              <a:t>Depress</a:t>
            </a:r>
            <a:r>
              <a:rPr lang="es-CL" sz="1000" b="0" i="0" dirty="0">
                <a:solidFill>
                  <a:srgbClr val="212121"/>
                </a:solidFill>
                <a:effectLst/>
                <a:latin typeface="BlinkMacSystemFont"/>
              </a:rPr>
              <a:t> </a:t>
            </a:r>
            <a:r>
              <a:rPr lang="es-CL" sz="1000" b="0" i="0" dirty="0" err="1">
                <a:solidFill>
                  <a:srgbClr val="212121"/>
                </a:solidFill>
                <a:effectLst/>
                <a:latin typeface="BlinkMacSystemFont"/>
              </a:rPr>
              <a:t>Anxiety</a:t>
            </a:r>
            <a:r>
              <a:rPr lang="es-CL" sz="1000" b="0" i="0" dirty="0">
                <a:solidFill>
                  <a:srgbClr val="212121"/>
                </a:solidFill>
                <a:effectLst/>
                <a:latin typeface="BlinkMacSystemFont"/>
              </a:rPr>
              <a:t>. 2019 Sep;36(9):846-858.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10.1002/da.22915.</a:t>
            </a:r>
          </a:p>
        </p:txBody>
      </p:sp>
    </p:spTree>
    <p:extLst>
      <p:ext uri="{BB962C8B-B14F-4D97-AF65-F5344CB8AC3E}">
        <p14:creationId xmlns:p14="http://schemas.microsoft.com/office/powerpoint/2010/main" val="2749181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7F1562A-80F1-4A80-0BD4-B63172770135}"/>
              </a:ext>
            </a:extLst>
          </p:cNvPr>
          <p:cNvSpPr>
            <a:spLocks noGrp="1"/>
          </p:cNvSpPr>
          <p:nvPr>
            <p:ph idx="1"/>
          </p:nvPr>
        </p:nvSpPr>
        <p:spPr/>
        <p:txBody>
          <a:bodyPr/>
          <a:lstStyle/>
          <a:p>
            <a:endParaRPr lang="es-CL"/>
          </a:p>
        </p:txBody>
      </p:sp>
      <p:pic>
        <p:nvPicPr>
          <p:cNvPr id="5" name="Imagen 4">
            <a:extLst>
              <a:ext uri="{FF2B5EF4-FFF2-40B4-BE49-F238E27FC236}">
                <a16:creationId xmlns:a16="http://schemas.microsoft.com/office/drawing/2014/main" id="{B47748B8-1F1B-B584-2455-9A264FFCD8E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9187" t="29600" r="9531" b="17833"/>
          <a:stretch/>
        </p:blipFill>
        <p:spPr>
          <a:xfrm>
            <a:off x="1184910" y="1532240"/>
            <a:ext cx="10427970" cy="3793520"/>
          </a:xfrm>
          <a:prstGeom prst="rect">
            <a:avLst/>
          </a:prstGeom>
        </p:spPr>
      </p:pic>
      <p:sp>
        <p:nvSpPr>
          <p:cNvPr id="6" name="CuadroTexto 5">
            <a:extLst>
              <a:ext uri="{FF2B5EF4-FFF2-40B4-BE49-F238E27FC236}">
                <a16:creationId xmlns:a16="http://schemas.microsoft.com/office/drawing/2014/main" id="{64502597-1846-69D2-DD33-90555D89A255}"/>
              </a:ext>
            </a:extLst>
          </p:cNvPr>
          <p:cNvSpPr txBox="1"/>
          <p:nvPr/>
        </p:nvSpPr>
        <p:spPr>
          <a:xfrm>
            <a:off x="2351722" y="6464022"/>
            <a:ext cx="11318557" cy="246221"/>
          </a:xfrm>
          <a:prstGeom prst="rect">
            <a:avLst/>
          </a:prstGeom>
          <a:noFill/>
        </p:spPr>
        <p:txBody>
          <a:bodyPr wrap="square">
            <a:spAutoFit/>
          </a:bodyPr>
          <a:lstStyle/>
          <a:p>
            <a:r>
              <a:rPr lang="es-CL" sz="1000" b="0" i="0" dirty="0" err="1">
                <a:solidFill>
                  <a:srgbClr val="212121"/>
                </a:solidFill>
                <a:effectLst/>
                <a:latin typeface="BlinkMacSystemFont"/>
              </a:rPr>
              <a:t>Schuch</a:t>
            </a:r>
            <a:r>
              <a:rPr lang="es-CL" sz="1000" b="0" i="0" dirty="0">
                <a:solidFill>
                  <a:srgbClr val="212121"/>
                </a:solidFill>
                <a:effectLst/>
                <a:latin typeface="BlinkMacSystemFont"/>
              </a:rPr>
              <a:t>, F, et al. </a:t>
            </a:r>
            <a:r>
              <a:rPr lang="es-CL" sz="1000" b="0" i="0" dirty="0" err="1">
                <a:solidFill>
                  <a:srgbClr val="212121"/>
                </a:solidFill>
                <a:effectLst/>
                <a:latin typeface="BlinkMacSystemFont"/>
              </a:rPr>
              <a:t>Physical</a:t>
            </a:r>
            <a:r>
              <a:rPr lang="es-CL" sz="1000" b="0" i="0" dirty="0">
                <a:solidFill>
                  <a:srgbClr val="212121"/>
                </a:solidFill>
                <a:effectLst/>
                <a:latin typeface="BlinkMacSystemFont"/>
              </a:rPr>
              <a:t> </a:t>
            </a:r>
            <a:r>
              <a:rPr lang="es-CL" sz="1000" b="0" i="0" dirty="0" err="1">
                <a:solidFill>
                  <a:srgbClr val="212121"/>
                </a:solidFill>
                <a:effectLst/>
                <a:latin typeface="BlinkMacSystemFont"/>
              </a:rPr>
              <a:t>activity</a:t>
            </a:r>
            <a:r>
              <a:rPr lang="es-CL" sz="1000" b="0" i="0" dirty="0">
                <a:solidFill>
                  <a:srgbClr val="212121"/>
                </a:solidFill>
                <a:effectLst/>
                <a:latin typeface="BlinkMacSystemFont"/>
              </a:rPr>
              <a:t> </a:t>
            </a:r>
            <a:r>
              <a:rPr lang="es-CL" sz="1000" b="0" i="0" dirty="0" err="1">
                <a:solidFill>
                  <a:srgbClr val="212121"/>
                </a:solidFill>
                <a:effectLst/>
                <a:latin typeface="BlinkMacSystemFont"/>
              </a:rPr>
              <a:t>protects</a:t>
            </a:r>
            <a:r>
              <a:rPr lang="es-CL" sz="1000" b="0" i="0" dirty="0">
                <a:solidFill>
                  <a:srgbClr val="212121"/>
                </a:solidFill>
                <a:effectLst/>
                <a:latin typeface="BlinkMacSystemFont"/>
              </a:rPr>
              <a:t> </a:t>
            </a:r>
            <a:r>
              <a:rPr lang="es-CL" sz="1000" b="0" i="0" dirty="0" err="1">
                <a:solidFill>
                  <a:srgbClr val="212121"/>
                </a:solidFill>
                <a:effectLst/>
                <a:latin typeface="BlinkMacSystemFont"/>
              </a:rPr>
              <a:t>from</a:t>
            </a:r>
            <a:r>
              <a:rPr lang="es-CL" sz="1000" b="0" i="0" dirty="0">
                <a:solidFill>
                  <a:srgbClr val="212121"/>
                </a:solidFill>
                <a:effectLst/>
                <a:latin typeface="BlinkMacSystemFont"/>
              </a:rPr>
              <a:t> </a:t>
            </a:r>
            <a:r>
              <a:rPr lang="es-CL" sz="1000" b="0" i="0" dirty="0" err="1">
                <a:solidFill>
                  <a:srgbClr val="212121"/>
                </a:solidFill>
                <a:effectLst/>
                <a:latin typeface="BlinkMacSystemFont"/>
              </a:rPr>
              <a:t>incident</a:t>
            </a:r>
            <a:r>
              <a:rPr lang="es-CL" sz="1000" b="0" i="0" dirty="0">
                <a:solidFill>
                  <a:srgbClr val="212121"/>
                </a:solidFill>
                <a:effectLst/>
                <a:latin typeface="BlinkMacSystemFont"/>
              </a:rPr>
              <a:t> </a:t>
            </a:r>
            <a:r>
              <a:rPr lang="es-CL" sz="1000" b="0" i="0" dirty="0" err="1">
                <a:solidFill>
                  <a:srgbClr val="212121"/>
                </a:solidFill>
                <a:effectLst/>
                <a:latin typeface="BlinkMacSystemFont"/>
              </a:rPr>
              <a:t>anxiety</a:t>
            </a:r>
            <a:r>
              <a:rPr lang="es-CL" sz="1000" b="0" i="0" dirty="0">
                <a:solidFill>
                  <a:srgbClr val="212121"/>
                </a:solidFill>
                <a:effectLst/>
                <a:latin typeface="BlinkMacSystemFont"/>
              </a:rPr>
              <a:t>: A meta-</a:t>
            </a:r>
            <a:r>
              <a:rPr lang="es-CL" sz="1000" b="0" i="0" dirty="0" err="1">
                <a:solidFill>
                  <a:srgbClr val="212121"/>
                </a:solidFill>
                <a:effectLst/>
                <a:latin typeface="BlinkMacSystemFont"/>
              </a:rPr>
              <a:t>analysis</a:t>
            </a:r>
            <a:r>
              <a:rPr lang="es-CL" sz="1000" b="0" i="0" dirty="0">
                <a:solidFill>
                  <a:srgbClr val="212121"/>
                </a:solidFill>
                <a:effectLst/>
                <a:latin typeface="BlinkMacSystemFont"/>
              </a:rPr>
              <a:t> </a:t>
            </a:r>
            <a:r>
              <a:rPr lang="es-CL" sz="1000" b="0" i="0" dirty="0" err="1">
                <a:solidFill>
                  <a:srgbClr val="212121"/>
                </a:solidFill>
                <a:effectLst/>
                <a:latin typeface="BlinkMacSystemFont"/>
              </a:rPr>
              <a:t>of</a:t>
            </a:r>
            <a:r>
              <a:rPr lang="es-CL" sz="1000" b="0" i="0" dirty="0">
                <a:solidFill>
                  <a:srgbClr val="212121"/>
                </a:solidFill>
                <a:effectLst/>
                <a:latin typeface="BlinkMacSystemFont"/>
              </a:rPr>
              <a:t> prospective </a:t>
            </a:r>
            <a:r>
              <a:rPr lang="es-CL" sz="1000" b="0" i="0" dirty="0" err="1">
                <a:solidFill>
                  <a:srgbClr val="212121"/>
                </a:solidFill>
                <a:effectLst/>
                <a:latin typeface="BlinkMacSystemFont"/>
              </a:rPr>
              <a:t>cohort</a:t>
            </a:r>
            <a:r>
              <a:rPr lang="es-CL" sz="1000" b="0" i="0" dirty="0">
                <a:solidFill>
                  <a:srgbClr val="212121"/>
                </a:solidFill>
                <a:effectLst/>
                <a:latin typeface="BlinkMacSystemFont"/>
              </a:rPr>
              <a:t> </a:t>
            </a:r>
            <a:r>
              <a:rPr lang="es-CL" sz="1000" b="0" i="0" dirty="0" err="1">
                <a:solidFill>
                  <a:srgbClr val="212121"/>
                </a:solidFill>
                <a:effectLst/>
                <a:latin typeface="BlinkMacSystemFont"/>
              </a:rPr>
              <a:t>studies</a:t>
            </a:r>
            <a:r>
              <a:rPr lang="es-CL" sz="1000" b="0" i="0" dirty="0">
                <a:solidFill>
                  <a:srgbClr val="212121"/>
                </a:solidFill>
                <a:effectLst/>
                <a:latin typeface="BlinkMacSystemFont"/>
              </a:rPr>
              <a:t>. </a:t>
            </a:r>
            <a:r>
              <a:rPr lang="es-CL" sz="1000" b="0" i="0" dirty="0" err="1">
                <a:solidFill>
                  <a:srgbClr val="212121"/>
                </a:solidFill>
                <a:effectLst/>
                <a:latin typeface="BlinkMacSystemFont"/>
              </a:rPr>
              <a:t>Depress</a:t>
            </a:r>
            <a:r>
              <a:rPr lang="es-CL" sz="1000" b="0" i="0" dirty="0">
                <a:solidFill>
                  <a:srgbClr val="212121"/>
                </a:solidFill>
                <a:effectLst/>
                <a:latin typeface="BlinkMacSystemFont"/>
              </a:rPr>
              <a:t> </a:t>
            </a:r>
            <a:r>
              <a:rPr lang="es-CL" sz="1000" b="0" i="0" dirty="0" err="1">
                <a:solidFill>
                  <a:srgbClr val="212121"/>
                </a:solidFill>
                <a:effectLst/>
                <a:latin typeface="BlinkMacSystemFont"/>
              </a:rPr>
              <a:t>Anxiety</a:t>
            </a:r>
            <a:r>
              <a:rPr lang="es-CL" sz="1000" b="0" i="0" dirty="0">
                <a:solidFill>
                  <a:srgbClr val="212121"/>
                </a:solidFill>
                <a:effectLst/>
                <a:latin typeface="BlinkMacSystemFont"/>
              </a:rPr>
              <a:t>. 2019 Sep;36(9):846-858.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10.1002/da.22915.</a:t>
            </a:r>
          </a:p>
        </p:txBody>
      </p:sp>
      <p:sp>
        <p:nvSpPr>
          <p:cNvPr id="8" name="Título 7">
            <a:extLst>
              <a:ext uri="{FF2B5EF4-FFF2-40B4-BE49-F238E27FC236}">
                <a16:creationId xmlns:a16="http://schemas.microsoft.com/office/drawing/2014/main" id="{5FFC696F-54A3-5E53-C964-7983CAA5725E}"/>
              </a:ext>
            </a:extLst>
          </p:cNvPr>
          <p:cNvSpPr>
            <a:spLocks noGrp="1"/>
          </p:cNvSpPr>
          <p:nvPr>
            <p:ph type="title"/>
          </p:nvPr>
        </p:nvSpPr>
        <p:spPr/>
        <p:txBody>
          <a:bodyPr/>
          <a:lstStyle/>
          <a:p>
            <a:endParaRPr lang="es-CL"/>
          </a:p>
        </p:txBody>
      </p:sp>
    </p:spTree>
    <p:extLst>
      <p:ext uri="{BB962C8B-B14F-4D97-AF65-F5344CB8AC3E}">
        <p14:creationId xmlns:p14="http://schemas.microsoft.com/office/powerpoint/2010/main" val="810818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A8F2BE-BE7F-CAD2-1DBC-15FD2FBD6F15}"/>
              </a:ext>
            </a:extLst>
          </p:cNvPr>
          <p:cNvSpPr>
            <a:spLocks noGrp="1"/>
          </p:cNvSpPr>
          <p:nvPr>
            <p:ph type="title"/>
          </p:nvPr>
        </p:nvSpPr>
        <p:spPr/>
        <p:txBody>
          <a:bodyPr>
            <a:normAutofit fontScale="90000"/>
          </a:bodyPr>
          <a:lstStyle/>
          <a:p>
            <a:r>
              <a:rPr lang="es-MX" dirty="0"/>
              <a:t>Efectos de la actividad física en LA prevención de patologías psiquiátricas </a:t>
            </a:r>
            <a:endParaRPr lang="es-CL" dirty="0"/>
          </a:p>
        </p:txBody>
      </p:sp>
      <p:sp>
        <p:nvSpPr>
          <p:cNvPr id="3" name="Marcador de contenido 2">
            <a:extLst>
              <a:ext uri="{FF2B5EF4-FFF2-40B4-BE49-F238E27FC236}">
                <a16:creationId xmlns:a16="http://schemas.microsoft.com/office/drawing/2014/main" id="{C40C4EEF-B53C-1959-A422-F6ECDDCBFB9B}"/>
              </a:ext>
            </a:extLst>
          </p:cNvPr>
          <p:cNvSpPr>
            <a:spLocks noGrp="1"/>
          </p:cNvSpPr>
          <p:nvPr>
            <p:ph idx="1"/>
          </p:nvPr>
        </p:nvSpPr>
        <p:spPr>
          <a:xfrm>
            <a:off x="1371600" y="2263140"/>
            <a:ext cx="5440680" cy="3959352"/>
          </a:xfrm>
        </p:spPr>
        <p:txBody>
          <a:bodyPr/>
          <a:lstStyle/>
          <a:p>
            <a:pPr algn="just"/>
            <a:r>
              <a:rPr lang="es-MX" dirty="0"/>
              <a:t>La </a:t>
            </a:r>
            <a:r>
              <a:rPr lang="es-MX" b="1" dirty="0"/>
              <a:t>evidencia </a:t>
            </a:r>
            <a:r>
              <a:rPr lang="es-MX" dirty="0"/>
              <a:t>es </a:t>
            </a:r>
            <a:r>
              <a:rPr lang="es-MX" b="1" dirty="0"/>
              <a:t>contradictoria</a:t>
            </a:r>
            <a:r>
              <a:rPr lang="es-MX" dirty="0"/>
              <a:t> en el caso del </a:t>
            </a:r>
            <a:r>
              <a:rPr lang="es-MX" b="1" dirty="0"/>
              <a:t>Trastorno Afectivo Bipolar </a:t>
            </a:r>
            <a:r>
              <a:rPr lang="es-MX" dirty="0"/>
              <a:t>e </a:t>
            </a:r>
            <a:r>
              <a:rPr lang="es-MX" b="1" dirty="0"/>
              <a:t>insuficiente</a:t>
            </a:r>
            <a:r>
              <a:rPr lang="es-MX" dirty="0"/>
              <a:t> en el caso de la </a:t>
            </a:r>
            <a:r>
              <a:rPr lang="es-MX" b="1" dirty="0"/>
              <a:t>Esquizofrenia</a:t>
            </a:r>
            <a:r>
              <a:rPr lang="es-MX" dirty="0"/>
              <a:t> y psicosis. </a:t>
            </a:r>
          </a:p>
        </p:txBody>
      </p:sp>
      <p:sp>
        <p:nvSpPr>
          <p:cNvPr id="4" name="CuadroTexto 3">
            <a:extLst>
              <a:ext uri="{FF2B5EF4-FFF2-40B4-BE49-F238E27FC236}">
                <a16:creationId xmlns:a16="http://schemas.microsoft.com/office/drawing/2014/main" id="{DD94F9A6-4A7E-EB69-3574-642A1F581E67}"/>
              </a:ext>
            </a:extLst>
          </p:cNvPr>
          <p:cNvSpPr txBox="1"/>
          <p:nvPr/>
        </p:nvSpPr>
        <p:spPr>
          <a:xfrm>
            <a:off x="1048257" y="6432002"/>
            <a:ext cx="10564623" cy="400110"/>
          </a:xfrm>
          <a:prstGeom prst="rect">
            <a:avLst/>
          </a:prstGeom>
          <a:noFill/>
        </p:spPr>
        <p:txBody>
          <a:bodyPr wrap="square">
            <a:spAutoFit/>
          </a:bodyPr>
          <a:lstStyle/>
          <a:p>
            <a:pPr algn="r"/>
            <a:r>
              <a:rPr lang="en-US" sz="1000" dirty="0" err="1"/>
              <a:t>Schuch</a:t>
            </a:r>
            <a:r>
              <a:rPr lang="en-US" sz="1000" dirty="0"/>
              <a:t> FB, </a:t>
            </a:r>
            <a:r>
              <a:rPr lang="en-US" sz="1000" dirty="0" err="1"/>
              <a:t>Vancampfort</a:t>
            </a:r>
            <a:r>
              <a:rPr lang="en-US" sz="1000" dirty="0"/>
              <a:t> D. Physical activity, exercise, and mental disorders: it is time to move on. Trends Psychiatry </a:t>
            </a:r>
            <a:r>
              <a:rPr lang="en-US" sz="1000" dirty="0" err="1"/>
              <a:t>Psychother</a:t>
            </a:r>
            <a:r>
              <a:rPr lang="en-US" sz="1000" dirty="0"/>
              <a:t>. 2021 Jul-Sep;43(3):177-184. </a:t>
            </a:r>
            <a:r>
              <a:rPr lang="es-CL" sz="1000" b="0" i="0" dirty="0">
                <a:solidFill>
                  <a:srgbClr val="212121"/>
                </a:solidFill>
                <a:effectLst/>
                <a:latin typeface="BlinkMacSystemFont"/>
              </a:rPr>
              <a:t>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10.47626/2237-6089-2021-0237.</a:t>
            </a:r>
            <a:endParaRPr lang="es-CL" sz="1000" dirty="0"/>
          </a:p>
        </p:txBody>
      </p:sp>
      <p:pic>
        <p:nvPicPr>
          <p:cNvPr id="3074" name="Picture 2">
            <a:extLst>
              <a:ext uri="{FF2B5EF4-FFF2-40B4-BE49-F238E27FC236}">
                <a16:creationId xmlns:a16="http://schemas.microsoft.com/office/drawing/2014/main" id="{2B39F063-5B16-7A87-F117-061A590363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9485" y="2179701"/>
            <a:ext cx="3869056" cy="3869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1649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74D6C8-DB36-5B50-BBE2-FE7A9532861A}"/>
              </a:ext>
            </a:extLst>
          </p:cNvPr>
          <p:cNvSpPr>
            <a:spLocks noGrp="1"/>
          </p:cNvSpPr>
          <p:nvPr>
            <p:ph type="title"/>
          </p:nvPr>
        </p:nvSpPr>
        <p:spPr/>
        <p:txBody>
          <a:bodyPr>
            <a:normAutofit fontScale="90000"/>
          </a:bodyPr>
          <a:lstStyle/>
          <a:p>
            <a:r>
              <a:rPr lang="es-MX" dirty="0"/>
              <a:t>Efectos de la actividad física en pacientes con patologías psiquiátricas diagnosticadas </a:t>
            </a:r>
            <a:endParaRPr lang="es-CL" dirty="0"/>
          </a:p>
        </p:txBody>
      </p:sp>
      <p:sp>
        <p:nvSpPr>
          <p:cNvPr id="3" name="Marcador de contenido 2">
            <a:extLst>
              <a:ext uri="{FF2B5EF4-FFF2-40B4-BE49-F238E27FC236}">
                <a16:creationId xmlns:a16="http://schemas.microsoft.com/office/drawing/2014/main" id="{32D3BDD0-B92C-4379-51DB-A09446D042BB}"/>
              </a:ext>
            </a:extLst>
          </p:cNvPr>
          <p:cNvSpPr>
            <a:spLocks noGrp="1"/>
          </p:cNvSpPr>
          <p:nvPr>
            <p:ph sz="half" idx="1"/>
          </p:nvPr>
        </p:nvSpPr>
        <p:spPr>
          <a:xfrm>
            <a:off x="1371600" y="2421034"/>
            <a:ext cx="4846320" cy="3959352"/>
          </a:xfrm>
        </p:spPr>
        <p:txBody>
          <a:bodyPr>
            <a:normAutofit/>
          </a:bodyPr>
          <a:lstStyle/>
          <a:p>
            <a:pPr algn="just"/>
            <a:r>
              <a:rPr lang="es-MX" dirty="0"/>
              <a:t>Un metaanálisis publicado por </a:t>
            </a:r>
            <a:r>
              <a:rPr lang="es-CL" b="1" i="0" dirty="0" err="1">
                <a:solidFill>
                  <a:srgbClr val="212121"/>
                </a:solidFill>
                <a:effectLst/>
              </a:rPr>
              <a:t>Schuch</a:t>
            </a:r>
            <a:r>
              <a:rPr lang="es-CL" b="1" dirty="0">
                <a:solidFill>
                  <a:srgbClr val="212121"/>
                </a:solidFill>
              </a:rPr>
              <a:t>, F., et al., </a:t>
            </a:r>
            <a:r>
              <a:rPr lang="es-CL" dirty="0">
                <a:solidFill>
                  <a:srgbClr val="212121"/>
                </a:solidFill>
              </a:rPr>
              <a:t>en</a:t>
            </a:r>
            <a:r>
              <a:rPr lang="es-MX" dirty="0"/>
              <a:t> el año </a:t>
            </a:r>
            <a:r>
              <a:rPr lang="es-MX" b="1" dirty="0"/>
              <a:t>2016</a:t>
            </a:r>
            <a:r>
              <a:rPr lang="es-MX" dirty="0"/>
              <a:t>, mostró que el </a:t>
            </a:r>
            <a:r>
              <a:rPr lang="es-MX" b="1" dirty="0"/>
              <a:t>ejercicio</a:t>
            </a:r>
            <a:r>
              <a:rPr lang="es-MX" dirty="0"/>
              <a:t> </a:t>
            </a:r>
            <a:r>
              <a:rPr lang="es-MX" b="1" dirty="0"/>
              <a:t>reduciría los síntomas de depresión</a:t>
            </a:r>
            <a:r>
              <a:rPr lang="es-MX" dirty="0"/>
              <a:t> </a:t>
            </a:r>
            <a:r>
              <a:rPr lang="es-MX" b="1" dirty="0"/>
              <a:t>en individuos con diagnóstico de Depresión Mayor </a:t>
            </a:r>
            <a:r>
              <a:rPr lang="es-MX" dirty="0"/>
              <a:t>(DME= 1.13, 95% IC= 0.46, 0.81, </a:t>
            </a:r>
            <a:r>
              <a:rPr lang="es-CL" b="0" i="0" dirty="0">
                <a:effectLst/>
              </a:rPr>
              <a:t>p&lt;0.001</a:t>
            </a:r>
            <a:r>
              <a:rPr lang="es-MX" dirty="0"/>
              <a:t>) (1).</a:t>
            </a:r>
          </a:p>
          <a:p>
            <a:pPr marL="0" indent="0">
              <a:buNone/>
            </a:pPr>
            <a:endParaRPr lang="es-CL" dirty="0"/>
          </a:p>
        </p:txBody>
      </p:sp>
      <p:sp>
        <p:nvSpPr>
          <p:cNvPr id="6" name="Marcador de contenido 5">
            <a:extLst>
              <a:ext uri="{FF2B5EF4-FFF2-40B4-BE49-F238E27FC236}">
                <a16:creationId xmlns:a16="http://schemas.microsoft.com/office/drawing/2014/main" id="{FA5A831E-A516-664E-064E-BF7C305CC85A}"/>
              </a:ext>
            </a:extLst>
          </p:cNvPr>
          <p:cNvSpPr>
            <a:spLocks noGrp="1"/>
          </p:cNvSpPr>
          <p:nvPr>
            <p:ph sz="half" idx="2"/>
          </p:nvPr>
        </p:nvSpPr>
        <p:spPr>
          <a:xfrm>
            <a:off x="6766560" y="2421034"/>
            <a:ext cx="4846320" cy="3959351"/>
          </a:xfrm>
        </p:spPr>
        <p:txBody>
          <a:bodyPr>
            <a:normAutofit/>
          </a:bodyPr>
          <a:lstStyle/>
          <a:p>
            <a:r>
              <a:rPr lang="es-MX" dirty="0"/>
              <a:t>Por otra parte, en un metaanálisis publicado por </a:t>
            </a:r>
            <a:r>
              <a:rPr lang="es-MX" b="1" dirty="0"/>
              <a:t>Stubbs, B., et al. </a:t>
            </a:r>
            <a:r>
              <a:rPr lang="es-MX" dirty="0"/>
              <a:t>en el año </a:t>
            </a:r>
            <a:r>
              <a:rPr lang="es-MX" b="1" dirty="0"/>
              <a:t>2017</a:t>
            </a:r>
            <a:r>
              <a:rPr lang="es-MX" dirty="0"/>
              <a:t>, se observó que el </a:t>
            </a:r>
            <a:r>
              <a:rPr lang="es-MX" b="1" dirty="0"/>
              <a:t>ejercicio disminuiría los síntomas ansiosos en individuos con trastornos de ansiedad o asociados a estré</a:t>
            </a:r>
            <a:r>
              <a:rPr lang="es-MX" dirty="0"/>
              <a:t>s </a:t>
            </a:r>
            <a:r>
              <a:rPr lang="pl-PL" dirty="0"/>
              <a:t>(</a:t>
            </a:r>
            <a:r>
              <a:rPr lang="es-MX" dirty="0"/>
              <a:t>DME=</a:t>
            </a:r>
            <a:r>
              <a:rPr lang="pl-PL" dirty="0"/>
              <a:t> -0.581, 95%</a:t>
            </a:r>
            <a:r>
              <a:rPr lang="es-MX" dirty="0"/>
              <a:t> IC=</a:t>
            </a:r>
            <a:r>
              <a:rPr lang="pl-PL" dirty="0"/>
              <a:t> - 1.0</a:t>
            </a:r>
            <a:r>
              <a:rPr lang="es-MX" dirty="0"/>
              <a:t>,</a:t>
            </a:r>
            <a:r>
              <a:rPr lang="pl-PL" dirty="0"/>
              <a:t> -0.76, p=0.02, I2 =66%) </a:t>
            </a:r>
            <a:r>
              <a:rPr lang="es-MX" dirty="0"/>
              <a:t>(2). </a:t>
            </a:r>
          </a:p>
          <a:p>
            <a:endParaRPr lang="es-CL" dirty="0"/>
          </a:p>
        </p:txBody>
      </p:sp>
      <p:sp>
        <p:nvSpPr>
          <p:cNvPr id="5" name="CuadroTexto 4">
            <a:extLst>
              <a:ext uri="{FF2B5EF4-FFF2-40B4-BE49-F238E27FC236}">
                <a16:creationId xmlns:a16="http://schemas.microsoft.com/office/drawing/2014/main" id="{E4FDFB52-42BD-32CF-3F3D-AFA014FCC6EE}"/>
              </a:ext>
            </a:extLst>
          </p:cNvPr>
          <p:cNvSpPr txBox="1"/>
          <p:nvPr/>
        </p:nvSpPr>
        <p:spPr>
          <a:xfrm>
            <a:off x="-137160" y="6380386"/>
            <a:ext cx="11981497" cy="369332"/>
          </a:xfrm>
          <a:prstGeom prst="rect">
            <a:avLst/>
          </a:prstGeom>
          <a:noFill/>
        </p:spPr>
        <p:txBody>
          <a:bodyPr wrap="square">
            <a:spAutoFit/>
          </a:bodyPr>
          <a:lstStyle/>
          <a:p>
            <a:pPr algn="r"/>
            <a:r>
              <a:rPr lang="es-CL" sz="900" b="0" i="0" dirty="0">
                <a:solidFill>
                  <a:srgbClr val="212121"/>
                </a:solidFill>
                <a:effectLst/>
                <a:latin typeface="BlinkMacSystemFont"/>
              </a:rPr>
              <a:t>(1) </a:t>
            </a:r>
            <a:r>
              <a:rPr lang="es-CL" sz="900" b="0" i="0" dirty="0" err="1">
                <a:solidFill>
                  <a:srgbClr val="212121"/>
                </a:solidFill>
                <a:effectLst/>
                <a:latin typeface="BlinkMacSystemFont"/>
              </a:rPr>
              <a:t>Schuch</a:t>
            </a:r>
            <a:r>
              <a:rPr lang="es-CL" sz="900" b="0" i="0" dirty="0">
                <a:solidFill>
                  <a:srgbClr val="212121"/>
                </a:solidFill>
                <a:effectLst/>
                <a:latin typeface="BlinkMacSystemFont"/>
              </a:rPr>
              <a:t> FB, </a:t>
            </a:r>
            <a:r>
              <a:rPr lang="es-CL" sz="900" b="0" i="0" dirty="0" err="1">
                <a:solidFill>
                  <a:srgbClr val="212121"/>
                </a:solidFill>
                <a:effectLst/>
                <a:latin typeface="BlinkMacSystemFont"/>
              </a:rPr>
              <a:t>Vancampfort</a:t>
            </a:r>
            <a:r>
              <a:rPr lang="es-CL" sz="900" b="0" i="0" dirty="0">
                <a:solidFill>
                  <a:srgbClr val="212121"/>
                </a:solidFill>
                <a:effectLst/>
                <a:latin typeface="BlinkMacSystemFont"/>
              </a:rPr>
              <a:t> D, Richards J, Rosenbaum S, Ward PB, Stubbs B. </a:t>
            </a:r>
            <a:r>
              <a:rPr lang="es-CL" sz="900" b="0" i="0" dirty="0" err="1">
                <a:solidFill>
                  <a:srgbClr val="212121"/>
                </a:solidFill>
                <a:effectLst/>
                <a:latin typeface="BlinkMacSystemFont"/>
              </a:rPr>
              <a:t>Exercise</a:t>
            </a:r>
            <a:r>
              <a:rPr lang="es-CL" sz="900" b="0" i="0" dirty="0">
                <a:solidFill>
                  <a:srgbClr val="212121"/>
                </a:solidFill>
                <a:effectLst/>
                <a:latin typeface="BlinkMacSystemFont"/>
              </a:rPr>
              <a:t> as a </a:t>
            </a:r>
            <a:r>
              <a:rPr lang="es-CL" sz="900" b="0" i="0" dirty="0" err="1">
                <a:solidFill>
                  <a:srgbClr val="212121"/>
                </a:solidFill>
                <a:effectLst/>
                <a:latin typeface="BlinkMacSystemFont"/>
              </a:rPr>
              <a:t>treatment</a:t>
            </a:r>
            <a:r>
              <a:rPr lang="es-CL" sz="900" b="0" i="0" dirty="0">
                <a:solidFill>
                  <a:srgbClr val="212121"/>
                </a:solidFill>
                <a:effectLst/>
                <a:latin typeface="BlinkMacSystemFont"/>
              </a:rPr>
              <a:t> </a:t>
            </a:r>
            <a:r>
              <a:rPr lang="es-CL" sz="900" b="0" i="0" dirty="0" err="1">
                <a:solidFill>
                  <a:srgbClr val="212121"/>
                </a:solidFill>
                <a:effectLst/>
                <a:latin typeface="BlinkMacSystemFont"/>
              </a:rPr>
              <a:t>for</a:t>
            </a:r>
            <a:r>
              <a:rPr lang="es-CL" sz="900" b="0" i="0" dirty="0">
                <a:solidFill>
                  <a:srgbClr val="212121"/>
                </a:solidFill>
                <a:effectLst/>
                <a:latin typeface="BlinkMacSystemFont"/>
              </a:rPr>
              <a:t> </a:t>
            </a:r>
            <a:r>
              <a:rPr lang="es-CL" sz="900" b="0" i="0" dirty="0" err="1">
                <a:solidFill>
                  <a:srgbClr val="212121"/>
                </a:solidFill>
                <a:effectLst/>
                <a:latin typeface="BlinkMacSystemFont"/>
              </a:rPr>
              <a:t>depression</a:t>
            </a:r>
            <a:r>
              <a:rPr lang="es-CL" sz="900" b="0" i="0" dirty="0">
                <a:solidFill>
                  <a:srgbClr val="212121"/>
                </a:solidFill>
                <a:effectLst/>
                <a:latin typeface="BlinkMacSystemFont"/>
              </a:rPr>
              <a:t>: A meta-</a:t>
            </a:r>
            <a:r>
              <a:rPr lang="es-CL" sz="900" b="0" i="0" dirty="0" err="1">
                <a:solidFill>
                  <a:srgbClr val="212121"/>
                </a:solidFill>
                <a:effectLst/>
                <a:latin typeface="BlinkMacSystemFont"/>
              </a:rPr>
              <a:t>analysis</a:t>
            </a:r>
            <a:r>
              <a:rPr lang="es-CL" sz="900" b="0" i="0" dirty="0">
                <a:solidFill>
                  <a:srgbClr val="212121"/>
                </a:solidFill>
                <a:effectLst/>
                <a:latin typeface="BlinkMacSystemFont"/>
              </a:rPr>
              <a:t> </a:t>
            </a:r>
            <a:r>
              <a:rPr lang="es-CL" sz="900" b="0" i="0" dirty="0" err="1">
                <a:solidFill>
                  <a:srgbClr val="212121"/>
                </a:solidFill>
                <a:effectLst/>
                <a:latin typeface="BlinkMacSystemFont"/>
              </a:rPr>
              <a:t>adjusting</a:t>
            </a:r>
            <a:r>
              <a:rPr lang="es-CL" sz="900" b="0" i="0" dirty="0">
                <a:solidFill>
                  <a:srgbClr val="212121"/>
                </a:solidFill>
                <a:effectLst/>
                <a:latin typeface="BlinkMacSystemFont"/>
              </a:rPr>
              <a:t> </a:t>
            </a:r>
            <a:r>
              <a:rPr lang="es-CL" sz="900" b="0" i="0" dirty="0" err="1">
                <a:solidFill>
                  <a:srgbClr val="212121"/>
                </a:solidFill>
                <a:effectLst/>
                <a:latin typeface="BlinkMacSystemFont"/>
              </a:rPr>
              <a:t>for</a:t>
            </a:r>
            <a:r>
              <a:rPr lang="es-CL" sz="900" b="0" i="0" dirty="0">
                <a:solidFill>
                  <a:srgbClr val="212121"/>
                </a:solidFill>
                <a:effectLst/>
                <a:latin typeface="BlinkMacSystemFont"/>
              </a:rPr>
              <a:t> </a:t>
            </a:r>
            <a:r>
              <a:rPr lang="es-CL" sz="900" b="0" i="0" dirty="0" err="1">
                <a:solidFill>
                  <a:srgbClr val="212121"/>
                </a:solidFill>
                <a:effectLst/>
                <a:latin typeface="BlinkMacSystemFont"/>
              </a:rPr>
              <a:t>publication</a:t>
            </a:r>
            <a:r>
              <a:rPr lang="es-CL" sz="900" b="0" i="0" dirty="0">
                <a:solidFill>
                  <a:srgbClr val="212121"/>
                </a:solidFill>
                <a:effectLst/>
                <a:latin typeface="BlinkMacSystemFont"/>
              </a:rPr>
              <a:t> </a:t>
            </a:r>
            <a:r>
              <a:rPr lang="es-CL" sz="900" b="0" i="0" dirty="0" err="1">
                <a:solidFill>
                  <a:srgbClr val="212121"/>
                </a:solidFill>
                <a:effectLst/>
                <a:latin typeface="BlinkMacSystemFont"/>
              </a:rPr>
              <a:t>bias</a:t>
            </a:r>
            <a:r>
              <a:rPr lang="es-CL" sz="900" b="0" i="0" dirty="0">
                <a:solidFill>
                  <a:srgbClr val="212121"/>
                </a:solidFill>
                <a:effectLst/>
                <a:latin typeface="BlinkMacSystemFont"/>
              </a:rPr>
              <a:t>. J </a:t>
            </a:r>
            <a:r>
              <a:rPr lang="es-CL" sz="900" b="0" i="0" dirty="0" err="1">
                <a:solidFill>
                  <a:srgbClr val="212121"/>
                </a:solidFill>
                <a:effectLst/>
                <a:latin typeface="BlinkMacSystemFont"/>
              </a:rPr>
              <a:t>Psychiatr</a:t>
            </a:r>
            <a:r>
              <a:rPr lang="es-CL" sz="900" b="0" i="0" dirty="0">
                <a:solidFill>
                  <a:srgbClr val="212121"/>
                </a:solidFill>
                <a:effectLst/>
                <a:latin typeface="BlinkMacSystemFont"/>
              </a:rPr>
              <a:t> Res. 2016 Jun;77:42-51. </a:t>
            </a:r>
            <a:r>
              <a:rPr lang="es-CL" sz="900" b="0" i="0" dirty="0" err="1">
                <a:solidFill>
                  <a:srgbClr val="212121"/>
                </a:solidFill>
                <a:effectLst/>
                <a:latin typeface="BlinkMacSystemFont"/>
              </a:rPr>
              <a:t>doi</a:t>
            </a:r>
            <a:r>
              <a:rPr lang="es-CL" sz="900" b="0" i="0" dirty="0">
                <a:solidFill>
                  <a:srgbClr val="212121"/>
                </a:solidFill>
                <a:effectLst/>
                <a:latin typeface="BlinkMacSystemFont"/>
              </a:rPr>
              <a:t>: 10.1016/j.jpsychires.2016.02.023. </a:t>
            </a:r>
          </a:p>
          <a:p>
            <a:pPr algn="r"/>
            <a:r>
              <a:rPr lang="es-CL" sz="900" b="0" i="0" dirty="0">
                <a:solidFill>
                  <a:srgbClr val="212121"/>
                </a:solidFill>
                <a:effectLst/>
                <a:latin typeface="BlinkMacSystemFont"/>
              </a:rPr>
              <a:t>(2) Stubbs, B, et al. </a:t>
            </a:r>
            <a:r>
              <a:rPr lang="en-US" sz="900" b="0" i="0" dirty="0">
                <a:solidFill>
                  <a:srgbClr val="212121"/>
                </a:solidFill>
                <a:effectLst/>
                <a:latin typeface="BlinkMacSystemFont"/>
              </a:rPr>
              <a:t>An examination of the anxiolytic effects of exercise for people with anxiety and stress-related disorders: A meta-analysis. Psychiatry Res. 2017 Mar;249:102-108. </a:t>
            </a:r>
            <a:r>
              <a:rPr lang="en-US" sz="900" b="0" i="0" dirty="0" err="1">
                <a:solidFill>
                  <a:srgbClr val="212121"/>
                </a:solidFill>
                <a:effectLst/>
                <a:latin typeface="BlinkMacSystemFont"/>
              </a:rPr>
              <a:t>doi</a:t>
            </a:r>
            <a:r>
              <a:rPr lang="en-US" sz="900" b="0" i="0" dirty="0">
                <a:solidFill>
                  <a:srgbClr val="212121"/>
                </a:solidFill>
                <a:effectLst/>
                <a:latin typeface="BlinkMacSystemFont"/>
              </a:rPr>
              <a:t>: 10.1016/j.psychres.2016.12.020.</a:t>
            </a:r>
          </a:p>
        </p:txBody>
      </p:sp>
    </p:spTree>
    <p:extLst>
      <p:ext uri="{BB962C8B-B14F-4D97-AF65-F5344CB8AC3E}">
        <p14:creationId xmlns:p14="http://schemas.microsoft.com/office/powerpoint/2010/main" val="1824932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74D6C8-DB36-5B50-BBE2-FE7A9532861A}"/>
              </a:ext>
            </a:extLst>
          </p:cNvPr>
          <p:cNvSpPr>
            <a:spLocks noGrp="1"/>
          </p:cNvSpPr>
          <p:nvPr>
            <p:ph type="title"/>
          </p:nvPr>
        </p:nvSpPr>
        <p:spPr/>
        <p:txBody>
          <a:bodyPr>
            <a:normAutofit fontScale="90000"/>
          </a:bodyPr>
          <a:lstStyle/>
          <a:p>
            <a:r>
              <a:rPr lang="es-MX" dirty="0"/>
              <a:t>Efectos de la actividad física en pacientes con patologías psiquiátricas diagnosticadas </a:t>
            </a:r>
            <a:endParaRPr lang="es-CL" dirty="0"/>
          </a:p>
        </p:txBody>
      </p:sp>
      <p:sp>
        <p:nvSpPr>
          <p:cNvPr id="3" name="Marcador de contenido 2">
            <a:extLst>
              <a:ext uri="{FF2B5EF4-FFF2-40B4-BE49-F238E27FC236}">
                <a16:creationId xmlns:a16="http://schemas.microsoft.com/office/drawing/2014/main" id="{32D3BDD0-B92C-4379-51DB-A09446D042BB}"/>
              </a:ext>
            </a:extLst>
          </p:cNvPr>
          <p:cNvSpPr>
            <a:spLocks noGrp="1"/>
          </p:cNvSpPr>
          <p:nvPr>
            <p:ph idx="1"/>
          </p:nvPr>
        </p:nvSpPr>
        <p:spPr>
          <a:xfrm>
            <a:off x="1371600" y="2277263"/>
            <a:ext cx="6067168" cy="3959352"/>
          </a:xfrm>
        </p:spPr>
        <p:txBody>
          <a:bodyPr>
            <a:normAutofit/>
          </a:bodyPr>
          <a:lstStyle/>
          <a:p>
            <a:pPr algn="just"/>
            <a:r>
              <a:rPr lang="es-MX" dirty="0"/>
              <a:t>Un metaanálisis publicado por </a:t>
            </a:r>
            <a:r>
              <a:rPr lang="es-CL" b="1" i="0" dirty="0" err="1">
                <a:solidFill>
                  <a:srgbClr val="212121"/>
                </a:solidFill>
                <a:effectLst/>
              </a:rPr>
              <a:t>Firth</a:t>
            </a:r>
            <a:r>
              <a:rPr lang="es-CL" b="1" i="0" dirty="0">
                <a:solidFill>
                  <a:srgbClr val="212121"/>
                </a:solidFill>
                <a:effectLst/>
              </a:rPr>
              <a:t>, J., et al, </a:t>
            </a:r>
            <a:r>
              <a:rPr lang="es-CL" b="0" i="0" dirty="0">
                <a:solidFill>
                  <a:srgbClr val="212121"/>
                </a:solidFill>
                <a:effectLst/>
              </a:rPr>
              <a:t>en el año </a:t>
            </a:r>
            <a:r>
              <a:rPr lang="es-CL" b="1" i="0" dirty="0">
                <a:solidFill>
                  <a:srgbClr val="212121"/>
                </a:solidFill>
                <a:effectLst/>
              </a:rPr>
              <a:t>2015</a:t>
            </a:r>
            <a:r>
              <a:rPr lang="es-CL" b="0" i="0" dirty="0">
                <a:solidFill>
                  <a:srgbClr val="212121"/>
                </a:solidFill>
                <a:effectLst/>
              </a:rPr>
              <a:t>, mostró que en </a:t>
            </a:r>
            <a:r>
              <a:rPr lang="es-CL" b="1" i="0" dirty="0">
                <a:solidFill>
                  <a:srgbClr val="212121"/>
                </a:solidFill>
                <a:effectLst/>
              </a:rPr>
              <a:t>individuos con </a:t>
            </a:r>
            <a:r>
              <a:rPr lang="es-CL" b="0" i="0" dirty="0">
                <a:solidFill>
                  <a:srgbClr val="212121"/>
                </a:solidFill>
                <a:effectLst/>
              </a:rPr>
              <a:t>diagnóstico de </a:t>
            </a:r>
            <a:r>
              <a:rPr lang="es-CL" b="1" i="0" dirty="0">
                <a:solidFill>
                  <a:srgbClr val="212121"/>
                </a:solidFill>
                <a:effectLst/>
              </a:rPr>
              <a:t>Esquizofrenia</a:t>
            </a:r>
            <a:r>
              <a:rPr lang="es-CL" b="0" i="0" dirty="0">
                <a:solidFill>
                  <a:srgbClr val="212121"/>
                </a:solidFill>
                <a:effectLst/>
              </a:rPr>
              <a:t> la realización de un promedio de </a:t>
            </a:r>
            <a:r>
              <a:rPr lang="es-CL" b="1" i="0" dirty="0">
                <a:solidFill>
                  <a:srgbClr val="212121"/>
                </a:solidFill>
                <a:effectLst/>
              </a:rPr>
              <a:t>90 min semanales de ejercicio moderado a intenso disminuiría los síntomas </a:t>
            </a:r>
            <a:r>
              <a:rPr lang="es-CL" b="0" i="0" dirty="0">
                <a:solidFill>
                  <a:srgbClr val="212121"/>
                </a:solidFill>
                <a:effectLst/>
              </a:rPr>
              <a:t>de la enfermedad en forma global  (DME=0.72, 95% IC= -1.14, -0.29, p= 0.009, I2= 0%).</a:t>
            </a:r>
          </a:p>
          <a:p>
            <a:endParaRPr lang="es-CL" dirty="0"/>
          </a:p>
        </p:txBody>
      </p:sp>
      <p:sp>
        <p:nvSpPr>
          <p:cNvPr id="5" name="CuadroTexto 4">
            <a:extLst>
              <a:ext uri="{FF2B5EF4-FFF2-40B4-BE49-F238E27FC236}">
                <a16:creationId xmlns:a16="http://schemas.microsoft.com/office/drawing/2014/main" id="{E4FDFB52-42BD-32CF-3F3D-AFA014FCC6EE}"/>
              </a:ext>
            </a:extLst>
          </p:cNvPr>
          <p:cNvSpPr txBox="1"/>
          <p:nvPr/>
        </p:nvSpPr>
        <p:spPr>
          <a:xfrm>
            <a:off x="-171450" y="6464915"/>
            <a:ext cx="11981497" cy="246221"/>
          </a:xfrm>
          <a:prstGeom prst="rect">
            <a:avLst/>
          </a:prstGeom>
          <a:noFill/>
        </p:spPr>
        <p:txBody>
          <a:bodyPr wrap="square">
            <a:spAutoFit/>
          </a:bodyPr>
          <a:lstStyle/>
          <a:p>
            <a:pPr algn="r"/>
            <a:r>
              <a:rPr lang="es-CL" sz="1000" b="0" i="0" dirty="0" err="1">
                <a:solidFill>
                  <a:srgbClr val="212121"/>
                </a:solidFill>
                <a:effectLst/>
                <a:latin typeface="BlinkMacSystemFont"/>
              </a:rPr>
              <a:t>Firth</a:t>
            </a:r>
            <a:r>
              <a:rPr lang="es-CL" sz="1000" b="0" i="0" dirty="0">
                <a:solidFill>
                  <a:srgbClr val="212121"/>
                </a:solidFill>
                <a:effectLst/>
                <a:latin typeface="BlinkMacSystemFont"/>
              </a:rPr>
              <a:t> J, </a:t>
            </a:r>
            <a:r>
              <a:rPr lang="es-CL" sz="1000" b="0" i="0" dirty="0" err="1">
                <a:solidFill>
                  <a:srgbClr val="212121"/>
                </a:solidFill>
                <a:effectLst/>
                <a:latin typeface="BlinkMacSystemFont"/>
              </a:rPr>
              <a:t>Cotter</a:t>
            </a:r>
            <a:r>
              <a:rPr lang="es-CL" sz="1000" b="0" i="0" dirty="0">
                <a:solidFill>
                  <a:srgbClr val="212121"/>
                </a:solidFill>
                <a:effectLst/>
                <a:latin typeface="BlinkMacSystemFont"/>
              </a:rPr>
              <a:t> J, Elliott R, French P, </a:t>
            </a:r>
            <a:r>
              <a:rPr lang="es-CL" sz="1000" b="0" i="0" dirty="0" err="1">
                <a:solidFill>
                  <a:srgbClr val="212121"/>
                </a:solidFill>
                <a:effectLst/>
                <a:latin typeface="BlinkMacSystemFont"/>
              </a:rPr>
              <a:t>Yung</a:t>
            </a:r>
            <a:r>
              <a:rPr lang="es-CL" sz="1000" b="0" i="0" dirty="0">
                <a:solidFill>
                  <a:srgbClr val="212121"/>
                </a:solidFill>
                <a:effectLst/>
                <a:latin typeface="BlinkMacSystemFont"/>
              </a:rPr>
              <a:t> AR. A </a:t>
            </a:r>
            <a:r>
              <a:rPr lang="es-CL" sz="1000" b="0" i="0" dirty="0" err="1">
                <a:solidFill>
                  <a:srgbClr val="212121"/>
                </a:solidFill>
                <a:effectLst/>
                <a:latin typeface="BlinkMacSystemFont"/>
              </a:rPr>
              <a:t>systematic</a:t>
            </a:r>
            <a:r>
              <a:rPr lang="es-CL" sz="1000" b="0" i="0" dirty="0">
                <a:solidFill>
                  <a:srgbClr val="212121"/>
                </a:solidFill>
                <a:effectLst/>
                <a:latin typeface="BlinkMacSystemFont"/>
              </a:rPr>
              <a:t> </a:t>
            </a:r>
            <a:r>
              <a:rPr lang="es-CL" sz="1000" b="0" i="0" dirty="0" err="1">
                <a:solidFill>
                  <a:srgbClr val="212121"/>
                </a:solidFill>
                <a:effectLst/>
                <a:latin typeface="BlinkMacSystemFont"/>
              </a:rPr>
              <a:t>review</a:t>
            </a:r>
            <a:r>
              <a:rPr lang="es-CL" sz="1000" b="0" i="0" dirty="0">
                <a:solidFill>
                  <a:srgbClr val="212121"/>
                </a:solidFill>
                <a:effectLst/>
                <a:latin typeface="BlinkMacSystemFont"/>
              </a:rPr>
              <a:t> and meta-</a:t>
            </a:r>
            <a:r>
              <a:rPr lang="es-CL" sz="1000" b="0" i="0" dirty="0" err="1">
                <a:solidFill>
                  <a:srgbClr val="212121"/>
                </a:solidFill>
                <a:effectLst/>
                <a:latin typeface="BlinkMacSystemFont"/>
              </a:rPr>
              <a:t>analysis</a:t>
            </a:r>
            <a:r>
              <a:rPr lang="es-CL" sz="1000" b="0" i="0" dirty="0">
                <a:solidFill>
                  <a:srgbClr val="212121"/>
                </a:solidFill>
                <a:effectLst/>
                <a:latin typeface="BlinkMacSystemFont"/>
              </a:rPr>
              <a:t> </a:t>
            </a:r>
            <a:r>
              <a:rPr lang="es-CL" sz="1000" b="0" i="0" dirty="0" err="1">
                <a:solidFill>
                  <a:srgbClr val="212121"/>
                </a:solidFill>
                <a:effectLst/>
                <a:latin typeface="BlinkMacSystemFont"/>
              </a:rPr>
              <a:t>of</a:t>
            </a:r>
            <a:r>
              <a:rPr lang="es-CL" sz="1000" b="0" i="0" dirty="0">
                <a:solidFill>
                  <a:srgbClr val="212121"/>
                </a:solidFill>
                <a:effectLst/>
                <a:latin typeface="BlinkMacSystemFont"/>
              </a:rPr>
              <a:t> </a:t>
            </a:r>
            <a:r>
              <a:rPr lang="es-CL" sz="1000" b="0" i="0" dirty="0" err="1">
                <a:solidFill>
                  <a:srgbClr val="212121"/>
                </a:solidFill>
                <a:effectLst/>
                <a:latin typeface="BlinkMacSystemFont"/>
              </a:rPr>
              <a:t>exercise</a:t>
            </a:r>
            <a:r>
              <a:rPr lang="es-CL" sz="1000" b="0" i="0" dirty="0">
                <a:solidFill>
                  <a:srgbClr val="212121"/>
                </a:solidFill>
                <a:effectLst/>
                <a:latin typeface="BlinkMacSystemFont"/>
              </a:rPr>
              <a:t> </a:t>
            </a:r>
            <a:r>
              <a:rPr lang="es-CL" sz="1000" b="0" i="0" dirty="0" err="1">
                <a:solidFill>
                  <a:srgbClr val="212121"/>
                </a:solidFill>
                <a:effectLst/>
                <a:latin typeface="BlinkMacSystemFont"/>
              </a:rPr>
              <a:t>interventions</a:t>
            </a:r>
            <a:r>
              <a:rPr lang="es-CL" sz="1000" b="0" i="0" dirty="0">
                <a:solidFill>
                  <a:srgbClr val="212121"/>
                </a:solidFill>
                <a:effectLst/>
                <a:latin typeface="BlinkMacSystemFont"/>
              </a:rPr>
              <a:t> in </a:t>
            </a:r>
            <a:r>
              <a:rPr lang="es-CL" sz="1000" b="0" i="0" dirty="0" err="1">
                <a:solidFill>
                  <a:srgbClr val="212121"/>
                </a:solidFill>
                <a:effectLst/>
                <a:latin typeface="BlinkMacSystemFont"/>
              </a:rPr>
              <a:t>schizophrenia</a:t>
            </a:r>
            <a:r>
              <a:rPr lang="es-CL" sz="1000" b="0" i="0" dirty="0">
                <a:solidFill>
                  <a:srgbClr val="212121"/>
                </a:solidFill>
                <a:effectLst/>
                <a:latin typeface="BlinkMacSystemFont"/>
              </a:rPr>
              <a:t> </a:t>
            </a:r>
            <a:r>
              <a:rPr lang="es-CL" sz="1000" b="0" i="0" dirty="0" err="1">
                <a:solidFill>
                  <a:srgbClr val="212121"/>
                </a:solidFill>
                <a:effectLst/>
                <a:latin typeface="BlinkMacSystemFont"/>
              </a:rPr>
              <a:t>patients</a:t>
            </a:r>
            <a:r>
              <a:rPr lang="es-CL" sz="1000" b="0" i="0" dirty="0">
                <a:solidFill>
                  <a:srgbClr val="212121"/>
                </a:solidFill>
                <a:effectLst/>
                <a:latin typeface="BlinkMacSystemFont"/>
              </a:rPr>
              <a:t>. </a:t>
            </a:r>
            <a:r>
              <a:rPr lang="es-CL" sz="1000" b="0" i="0" dirty="0" err="1">
                <a:solidFill>
                  <a:srgbClr val="212121"/>
                </a:solidFill>
                <a:effectLst/>
                <a:latin typeface="BlinkMacSystemFont"/>
              </a:rPr>
              <a:t>Psychol</a:t>
            </a:r>
            <a:r>
              <a:rPr lang="es-CL" sz="1000" b="0" i="0" dirty="0">
                <a:solidFill>
                  <a:srgbClr val="212121"/>
                </a:solidFill>
                <a:effectLst/>
                <a:latin typeface="BlinkMacSystemFont"/>
              </a:rPr>
              <a:t> </a:t>
            </a:r>
            <a:r>
              <a:rPr lang="es-CL" sz="1000" b="0" i="0" dirty="0" err="1">
                <a:solidFill>
                  <a:srgbClr val="212121"/>
                </a:solidFill>
                <a:effectLst/>
                <a:latin typeface="BlinkMacSystemFont"/>
              </a:rPr>
              <a:t>Med</a:t>
            </a:r>
            <a:r>
              <a:rPr lang="es-CL" sz="1000" b="0" i="0" dirty="0">
                <a:solidFill>
                  <a:srgbClr val="212121"/>
                </a:solidFill>
                <a:effectLst/>
                <a:latin typeface="BlinkMacSystemFont"/>
              </a:rPr>
              <a:t>. 2015 May;45(7):1343-61. </a:t>
            </a:r>
            <a:r>
              <a:rPr lang="es-CL" sz="1000" b="0" i="0" dirty="0" err="1">
                <a:solidFill>
                  <a:srgbClr val="212121"/>
                </a:solidFill>
                <a:effectLst/>
                <a:latin typeface="BlinkMacSystemFont"/>
              </a:rPr>
              <a:t>doi</a:t>
            </a:r>
            <a:r>
              <a:rPr lang="es-CL" sz="1000" b="0" i="0" dirty="0">
                <a:solidFill>
                  <a:srgbClr val="212121"/>
                </a:solidFill>
                <a:effectLst/>
                <a:latin typeface="BlinkMacSystemFont"/>
              </a:rPr>
              <a:t>: 10.1017/S0033291714003110.</a:t>
            </a:r>
          </a:p>
        </p:txBody>
      </p:sp>
      <p:pic>
        <p:nvPicPr>
          <p:cNvPr id="2050" name="Picture 2" descr="Imágenes de Ejercicio - Descarga gratuita en Freepik">
            <a:extLst>
              <a:ext uri="{FF2B5EF4-FFF2-40B4-BE49-F238E27FC236}">
                <a16:creationId xmlns:a16="http://schemas.microsoft.com/office/drawing/2014/main" id="{04630E5C-C48B-691E-951D-5D678FC45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9673" y="2277263"/>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854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1FE7F7-E6C6-7A4B-2605-4C0011DC722C}"/>
              </a:ext>
            </a:extLst>
          </p:cNvPr>
          <p:cNvSpPr>
            <a:spLocks noGrp="1"/>
          </p:cNvSpPr>
          <p:nvPr>
            <p:ph type="title"/>
          </p:nvPr>
        </p:nvSpPr>
        <p:spPr>
          <a:xfrm>
            <a:off x="1371600" y="481915"/>
            <a:ext cx="10241280" cy="1234440"/>
          </a:xfrm>
        </p:spPr>
        <p:txBody>
          <a:bodyPr/>
          <a:lstStyle/>
          <a:p>
            <a:r>
              <a:rPr lang="es-MX" dirty="0"/>
              <a:t>SALUD MENTAL Y PILATES</a:t>
            </a:r>
            <a:endParaRPr lang="es-CL" dirty="0"/>
          </a:p>
        </p:txBody>
      </p:sp>
      <p:sp>
        <p:nvSpPr>
          <p:cNvPr id="3" name="Marcador de contenido 2">
            <a:extLst>
              <a:ext uri="{FF2B5EF4-FFF2-40B4-BE49-F238E27FC236}">
                <a16:creationId xmlns:a16="http://schemas.microsoft.com/office/drawing/2014/main" id="{21C1128D-961C-384C-5C47-E289A5BFB0C3}"/>
              </a:ext>
            </a:extLst>
          </p:cNvPr>
          <p:cNvSpPr>
            <a:spLocks noGrp="1"/>
          </p:cNvSpPr>
          <p:nvPr>
            <p:ph idx="1"/>
          </p:nvPr>
        </p:nvSpPr>
        <p:spPr>
          <a:xfrm>
            <a:off x="1371600" y="2112263"/>
            <a:ext cx="10241280" cy="4202039"/>
          </a:xfrm>
        </p:spPr>
        <p:txBody>
          <a:bodyPr>
            <a:normAutofit fontScale="92500" lnSpcReduction="10000"/>
          </a:bodyPr>
          <a:lstStyle/>
          <a:p>
            <a:r>
              <a:rPr lang="es-MX" dirty="0"/>
              <a:t>Existe </a:t>
            </a:r>
            <a:r>
              <a:rPr lang="es-MX" b="1" dirty="0"/>
              <a:t>evidencia limitada </a:t>
            </a:r>
            <a:r>
              <a:rPr lang="es-MX" dirty="0"/>
              <a:t>respecto a los efectos del pilates en la salud mental.</a:t>
            </a:r>
          </a:p>
          <a:p>
            <a:r>
              <a:rPr lang="es-MX" b="1" dirty="0"/>
              <a:t>Fleming, K., et al, </a:t>
            </a:r>
            <a:r>
              <a:rPr lang="es-MX" dirty="0"/>
              <a:t>publicaron un metaanálisis en </a:t>
            </a:r>
            <a:r>
              <a:rPr lang="es-MX" b="1" dirty="0"/>
              <a:t>2018</a:t>
            </a:r>
            <a:r>
              <a:rPr lang="es-MX" dirty="0"/>
              <a:t> respecto a los efectos del pilates en la salud mental:</a:t>
            </a:r>
          </a:p>
          <a:p>
            <a:pPr lvl="1" algn="just">
              <a:buFont typeface="Wingdings" panose="05000000000000000000" pitchFamily="2" charset="2"/>
              <a:buChar char="v"/>
            </a:pPr>
            <a:r>
              <a:rPr lang="es-MX" dirty="0"/>
              <a:t> 8 ensayos controlados. </a:t>
            </a:r>
          </a:p>
          <a:p>
            <a:pPr lvl="1" algn="just">
              <a:buFont typeface="Wingdings" panose="05000000000000000000" pitchFamily="2" charset="2"/>
              <a:buChar char="v"/>
            </a:pPr>
            <a:r>
              <a:rPr lang="es-MX" dirty="0"/>
              <a:t>N= </a:t>
            </a:r>
            <a:r>
              <a:rPr lang="es-CL" dirty="0"/>
              <a:t>390 individuos (189 sanos, 201 con enfermedades crónicas).</a:t>
            </a:r>
          </a:p>
          <a:p>
            <a:pPr lvl="1" algn="just">
              <a:buFont typeface="Wingdings" panose="05000000000000000000" pitchFamily="2" charset="2"/>
              <a:buChar char="v"/>
            </a:pPr>
            <a:r>
              <a:rPr lang="es-CL" dirty="0"/>
              <a:t>Edad promedio= 38.18 años</a:t>
            </a:r>
          </a:p>
          <a:p>
            <a:pPr lvl="1" algn="just">
              <a:buFont typeface="Wingdings" panose="05000000000000000000" pitchFamily="2" charset="2"/>
              <a:buChar char="v"/>
            </a:pPr>
            <a:r>
              <a:rPr lang="es-CL" dirty="0"/>
              <a:t>Pilates: 1-5 sesiones por semana, 30-70 minutos por sesión, 4-12 semanas de duración. </a:t>
            </a:r>
          </a:p>
          <a:p>
            <a:pPr lvl="1" algn="just">
              <a:buFont typeface="Wingdings" panose="05000000000000000000" pitchFamily="2" charset="2"/>
              <a:buChar char="v"/>
            </a:pPr>
            <a:r>
              <a:rPr lang="es-CL" dirty="0"/>
              <a:t>El pilates mostró una </a:t>
            </a:r>
            <a:r>
              <a:rPr lang="es-CL" b="1" dirty="0"/>
              <a:t>reducción estadísticamente significativa</a:t>
            </a:r>
            <a:r>
              <a:rPr lang="es-CL" dirty="0"/>
              <a:t>, de gran magnitud, aunque heterogénea, tanto en </a:t>
            </a:r>
            <a:r>
              <a:rPr lang="es-CL" b="1" dirty="0"/>
              <a:t>los síntomas de depresión y ansiedad</a:t>
            </a:r>
            <a:r>
              <a:rPr lang="es-CL" dirty="0"/>
              <a:t>, como en la </a:t>
            </a:r>
            <a:r>
              <a:rPr lang="es-CL" b="1" dirty="0"/>
              <a:t>sensación de fatiga</a:t>
            </a:r>
            <a:r>
              <a:rPr lang="es-CL" dirty="0"/>
              <a:t>; </a:t>
            </a:r>
            <a:r>
              <a:rPr lang="es-CL" b="1" dirty="0"/>
              <a:t>aumentando</a:t>
            </a:r>
            <a:r>
              <a:rPr lang="es-CL" dirty="0"/>
              <a:t> además </a:t>
            </a:r>
            <a:r>
              <a:rPr lang="es-CL" b="1" dirty="0"/>
              <a:t>la sensación de energía </a:t>
            </a:r>
            <a:r>
              <a:rPr lang="es-CL" dirty="0"/>
              <a:t>y </a:t>
            </a:r>
            <a:r>
              <a:rPr lang="es-CL" b="1" dirty="0"/>
              <a:t>mejorando</a:t>
            </a:r>
            <a:r>
              <a:rPr lang="es-CL" dirty="0"/>
              <a:t> la </a:t>
            </a:r>
            <a:r>
              <a:rPr lang="es-CL" b="1" dirty="0"/>
              <a:t>calidad de vida </a:t>
            </a:r>
            <a:r>
              <a:rPr lang="es-CL" dirty="0"/>
              <a:t>(en aspectos relacionados a la salud mental).</a:t>
            </a:r>
          </a:p>
          <a:p>
            <a:pPr lvl="1" algn="just">
              <a:buFont typeface="Wingdings" panose="05000000000000000000" pitchFamily="2" charset="2"/>
              <a:buChar char="v"/>
            </a:pPr>
            <a:endParaRPr lang="es-CL" dirty="0"/>
          </a:p>
          <a:p>
            <a:pPr marL="0" indent="0">
              <a:buNone/>
            </a:pPr>
            <a:endParaRPr lang="es-MX" dirty="0"/>
          </a:p>
          <a:p>
            <a:endParaRPr lang="es-CL" dirty="0"/>
          </a:p>
        </p:txBody>
      </p:sp>
      <p:sp>
        <p:nvSpPr>
          <p:cNvPr id="5" name="CuadroTexto 4">
            <a:extLst>
              <a:ext uri="{FF2B5EF4-FFF2-40B4-BE49-F238E27FC236}">
                <a16:creationId xmlns:a16="http://schemas.microsoft.com/office/drawing/2014/main" id="{94890AF9-82BB-5387-F208-F074CA370E70}"/>
              </a:ext>
            </a:extLst>
          </p:cNvPr>
          <p:cNvSpPr txBox="1"/>
          <p:nvPr/>
        </p:nvSpPr>
        <p:spPr>
          <a:xfrm>
            <a:off x="1763927" y="6463989"/>
            <a:ext cx="10241280" cy="246221"/>
          </a:xfrm>
          <a:prstGeom prst="rect">
            <a:avLst/>
          </a:prstGeom>
          <a:noFill/>
        </p:spPr>
        <p:txBody>
          <a:bodyPr wrap="square">
            <a:spAutoFit/>
          </a:bodyPr>
          <a:lstStyle/>
          <a:p>
            <a:r>
              <a:rPr lang="en-US" sz="1000" b="0" i="0" dirty="0">
                <a:solidFill>
                  <a:srgbClr val="212121"/>
                </a:solidFill>
                <a:effectLst/>
                <a:latin typeface="BlinkMacSystemFont"/>
              </a:rPr>
              <a:t>Fleming KM, Herring MP. The effects of </a:t>
            </a:r>
            <a:r>
              <a:rPr lang="en-US" sz="1000" b="0" i="0" dirty="0" err="1">
                <a:solidFill>
                  <a:srgbClr val="212121"/>
                </a:solidFill>
                <a:effectLst/>
                <a:latin typeface="BlinkMacSystemFont"/>
              </a:rPr>
              <a:t>pilates</a:t>
            </a:r>
            <a:r>
              <a:rPr lang="en-US" sz="1000" b="0" i="0" dirty="0">
                <a:solidFill>
                  <a:srgbClr val="212121"/>
                </a:solidFill>
                <a:effectLst/>
                <a:latin typeface="BlinkMacSystemFont"/>
              </a:rPr>
              <a:t> on mental health outcomes: A meta-analysis of controlled trials. Complement </a:t>
            </a:r>
            <a:r>
              <a:rPr lang="en-US" sz="1000" b="0" i="0" dirty="0" err="1">
                <a:solidFill>
                  <a:srgbClr val="212121"/>
                </a:solidFill>
                <a:effectLst/>
                <a:latin typeface="BlinkMacSystemFont"/>
              </a:rPr>
              <a:t>Ther</a:t>
            </a:r>
            <a:r>
              <a:rPr lang="en-US" sz="1000" b="0" i="0" dirty="0">
                <a:solidFill>
                  <a:srgbClr val="212121"/>
                </a:solidFill>
                <a:effectLst/>
                <a:latin typeface="BlinkMacSystemFont"/>
              </a:rPr>
              <a:t> Med. 2018 Apr;37:80-95. </a:t>
            </a:r>
            <a:r>
              <a:rPr lang="en-US" sz="1000" b="0" i="0" dirty="0" err="1">
                <a:solidFill>
                  <a:srgbClr val="212121"/>
                </a:solidFill>
                <a:effectLst/>
                <a:latin typeface="BlinkMacSystemFont"/>
              </a:rPr>
              <a:t>doi</a:t>
            </a:r>
            <a:r>
              <a:rPr lang="en-US" sz="1000" b="0" i="0" dirty="0">
                <a:solidFill>
                  <a:srgbClr val="212121"/>
                </a:solidFill>
                <a:effectLst/>
                <a:latin typeface="BlinkMacSystemFont"/>
              </a:rPr>
              <a:t>: 10.1016/j.ctim.2018.02.003.</a:t>
            </a:r>
            <a:endParaRPr lang="es-CL" sz="1000" dirty="0"/>
          </a:p>
        </p:txBody>
      </p:sp>
    </p:spTree>
    <p:extLst>
      <p:ext uri="{BB962C8B-B14F-4D97-AF65-F5344CB8AC3E}">
        <p14:creationId xmlns:p14="http://schemas.microsoft.com/office/powerpoint/2010/main" val="2571578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CCE3197-8BBA-49A1-A8A7-F47FB244A8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C5D9031-3674-45D6-A9CD-3B5502BD8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28757"/>
            <a:ext cx="12192002" cy="2378310"/>
          </a:xfrm>
          <a:prstGeom prst="rect">
            <a:avLst/>
          </a:prstGeom>
          <a:gradFill>
            <a:gsLst>
              <a:gs pos="0">
                <a:schemeClr val="accent5">
                  <a:alpha val="88000"/>
                </a:schemeClr>
              </a:gs>
              <a:gs pos="84000">
                <a:schemeClr val="accent2">
                  <a:alpha val="96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16FC2C8-85D1-469C-8765-2381A8D228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3" y="-28758"/>
            <a:ext cx="11734798" cy="2378312"/>
          </a:xfrm>
          <a:prstGeom prst="rect">
            <a:avLst/>
          </a:prstGeom>
          <a:gradFill>
            <a:gsLst>
              <a:gs pos="0">
                <a:schemeClr val="accent5">
                  <a:alpha val="0"/>
                </a:schemeClr>
              </a:gs>
              <a:gs pos="100000">
                <a:schemeClr val="accent6">
                  <a:alpha val="44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5E72AC0-5005-4864-BFA5-33B5E0BC5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01756" y="-3271597"/>
            <a:ext cx="2376595" cy="8865706"/>
          </a:xfrm>
          <a:prstGeom prst="rect">
            <a:avLst/>
          </a:prstGeom>
          <a:gradFill>
            <a:gsLst>
              <a:gs pos="0">
                <a:schemeClr val="accent4">
                  <a:alpha val="19000"/>
                </a:schemeClr>
              </a:gs>
              <a:gs pos="99000">
                <a:schemeClr val="accent5">
                  <a:alpha val="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n 4">
            <a:extLst>
              <a:ext uri="{FF2B5EF4-FFF2-40B4-BE49-F238E27FC236}">
                <a16:creationId xmlns:a16="http://schemas.microsoft.com/office/drawing/2014/main" id="{3CB4B334-1BA5-749C-B1E4-3C02B3BE733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25825" t="25044" r="26621" b="17223"/>
          <a:stretch/>
        </p:blipFill>
        <p:spPr>
          <a:xfrm>
            <a:off x="62773" y="698312"/>
            <a:ext cx="6106644" cy="4170249"/>
          </a:xfrm>
          <a:prstGeom prst="rect">
            <a:avLst/>
          </a:prstGeom>
          <a:ln>
            <a:solidFill>
              <a:schemeClr val="tx1"/>
            </a:solidFill>
          </a:ln>
        </p:spPr>
      </p:pic>
      <p:pic>
        <p:nvPicPr>
          <p:cNvPr id="7" name="Imagen 6">
            <a:extLst>
              <a:ext uri="{FF2B5EF4-FFF2-40B4-BE49-F238E27FC236}">
                <a16:creationId xmlns:a16="http://schemas.microsoft.com/office/drawing/2014/main" id="{C42E9474-44CE-F626-B888-4360121F8E0E}"/>
              </a:ext>
            </a:extLst>
          </p:cNvPr>
          <p:cNvPicPr>
            <a:picLocks noChangeAspect="1"/>
          </p:cNvPicPr>
          <p:nvPr/>
        </p:nvPicPr>
        <p:blipFill rotWithShape="1">
          <a:blip r:embed="rId5"/>
          <a:srcRect l="25135" t="29600" r="26318" b="8829"/>
          <a:stretch/>
        </p:blipFill>
        <p:spPr>
          <a:xfrm>
            <a:off x="6283676" y="698312"/>
            <a:ext cx="5845551" cy="4170249"/>
          </a:xfrm>
          <a:prstGeom prst="rect">
            <a:avLst/>
          </a:prstGeom>
          <a:ln>
            <a:solidFill>
              <a:schemeClr val="tx1"/>
            </a:solidFill>
          </a:ln>
        </p:spPr>
      </p:pic>
      <p:sp>
        <p:nvSpPr>
          <p:cNvPr id="3" name="Marcador de contenido 2">
            <a:extLst>
              <a:ext uri="{FF2B5EF4-FFF2-40B4-BE49-F238E27FC236}">
                <a16:creationId xmlns:a16="http://schemas.microsoft.com/office/drawing/2014/main" id="{68B78E61-C9D4-96D7-4D85-7935CAF82690}"/>
              </a:ext>
            </a:extLst>
          </p:cNvPr>
          <p:cNvSpPr>
            <a:spLocks noGrp="1"/>
          </p:cNvSpPr>
          <p:nvPr>
            <p:ph idx="1"/>
          </p:nvPr>
        </p:nvSpPr>
        <p:spPr>
          <a:xfrm>
            <a:off x="2310715" y="5333192"/>
            <a:ext cx="10107826" cy="826495"/>
          </a:xfrm>
        </p:spPr>
        <p:txBody>
          <a:bodyPr>
            <a:noAutofit/>
          </a:bodyPr>
          <a:lstStyle/>
          <a:p>
            <a:pPr marL="0" indent="0">
              <a:buNone/>
            </a:pPr>
            <a:r>
              <a:rPr lang="es-MX" b="1" dirty="0"/>
              <a:t>Magnitud del efecto del Pilates en Depresión (A) y Ansiedad (B)</a:t>
            </a:r>
            <a:endParaRPr lang="es-CL" b="1" dirty="0"/>
          </a:p>
        </p:txBody>
      </p:sp>
      <p:sp>
        <p:nvSpPr>
          <p:cNvPr id="9" name="CuadroTexto 8">
            <a:extLst>
              <a:ext uri="{FF2B5EF4-FFF2-40B4-BE49-F238E27FC236}">
                <a16:creationId xmlns:a16="http://schemas.microsoft.com/office/drawing/2014/main" id="{E7D1344B-EBAC-EEC7-BCB9-746B7E1B6588}"/>
              </a:ext>
            </a:extLst>
          </p:cNvPr>
          <p:cNvSpPr txBox="1"/>
          <p:nvPr/>
        </p:nvSpPr>
        <p:spPr>
          <a:xfrm>
            <a:off x="1763927" y="6463989"/>
            <a:ext cx="10241280" cy="246221"/>
          </a:xfrm>
          <a:prstGeom prst="rect">
            <a:avLst/>
          </a:prstGeom>
          <a:noFill/>
        </p:spPr>
        <p:txBody>
          <a:bodyPr wrap="square">
            <a:spAutoFit/>
          </a:bodyPr>
          <a:lstStyle/>
          <a:p>
            <a:r>
              <a:rPr lang="en-US" sz="1000" b="0" i="0" dirty="0">
                <a:solidFill>
                  <a:srgbClr val="212121"/>
                </a:solidFill>
                <a:effectLst/>
                <a:latin typeface="BlinkMacSystemFont"/>
              </a:rPr>
              <a:t>Fleming KM, Herring MP. The effects of </a:t>
            </a:r>
            <a:r>
              <a:rPr lang="en-US" sz="1000" b="0" i="0" dirty="0" err="1">
                <a:solidFill>
                  <a:srgbClr val="212121"/>
                </a:solidFill>
                <a:effectLst/>
                <a:latin typeface="BlinkMacSystemFont"/>
              </a:rPr>
              <a:t>pilates</a:t>
            </a:r>
            <a:r>
              <a:rPr lang="en-US" sz="1000" b="0" i="0" dirty="0">
                <a:solidFill>
                  <a:srgbClr val="212121"/>
                </a:solidFill>
                <a:effectLst/>
                <a:latin typeface="BlinkMacSystemFont"/>
              </a:rPr>
              <a:t> on mental health outcomes: A meta-analysis of controlled trials. Complement </a:t>
            </a:r>
            <a:r>
              <a:rPr lang="en-US" sz="1000" b="0" i="0" dirty="0" err="1">
                <a:solidFill>
                  <a:srgbClr val="212121"/>
                </a:solidFill>
                <a:effectLst/>
                <a:latin typeface="BlinkMacSystemFont"/>
              </a:rPr>
              <a:t>Ther</a:t>
            </a:r>
            <a:r>
              <a:rPr lang="en-US" sz="1000" b="0" i="0" dirty="0">
                <a:solidFill>
                  <a:srgbClr val="212121"/>
                </a:solidFill>
                <a:effectLst/>
                <a:latin typeface="BlinkMacSystemFont"/>
              </a:rPr>
              <a:t> Med. 2018 Apr;37:80-95. </a:t>
            </a:r>
            <a:r>
              <a:rPr lang="en-US" sz="1000" b="0" i="0" dirty="0" err="1">
                <a:solidFill>
                  <a:srgbClr val="212121"/>
                </a:solidFill>
                <a:effectLst/>
                <a:latin typeface="BlinkMacSystemFont"/>
              </a:rPr>
              <a:t>doi</a:t>
            </a:r>
            <a:r>
              <a:rPr lang="en-US" sz="1000" b="0" i="0" dirty="0">
                <a:solidFill>
                  <a:srgbClr val="212121"/>
                </a:solidFill>
                <a:effectLst/>
                <a:latin typeface="BlinkMacSystemFont"/>
              </a:rPr>
              <a:t>: 10.1016/j.ctim.2018.02.003.</a:t>
            </a:r>
            <a:endParaRPr lang="es-CL" sz="1000" dirty="0"/>
          </a:p>
        </p:txBody>
      </p:sp>
    </p:spTree>
    <p:extLst>
      <p:ext uri="{BB962C8B-B14F-4D97-AF65-F5344CB8AC3E}">
        <p14:creationId xmlns:p14="http://schemas.microsoft.com/office/powerpoint/2010/main" val="3391051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87034E9-91D4-986F-4F9A-EA07454D8D42}"/>
              </a:ext>
            </a:extLst>
          </p:cNvPr>
          <p:cNvSpPr>
            <a:spLocks noGrp="1"/>
          </p:cNvSpPr>
          <p:nvPr>
            <p:ph type="title"/>
          </p:nvPr>
        </p:nvSpPr>
        <p:spPr>
          <a:xfrm>
            <a:off x="1371600" y="-9818"/>
            <a:ext cx="5268036" cy="2140145"/>
          </a:xfrm>
        </p:spPr>
        <p:txBody>
          <a:bodyPr anchor="b">
            <a:normAutofit/>
          </a:bodyPr>
          <a:lstStyle/>
          <a:p>
            <a:r>
              <a:rPr lang="es-MX" dirty="0"/>
              <a:t>CONCLUSIONES</a:t>
            </a:r>
            <a:endParaRPr lang="es-CL" dirty="0"/>
          </a:p>
        </p:txBody>
      </p:sp>
      <p:sp>
        <p:nvSpPr>
          <p:cNvPr id="3" name="Marcador de contenido 2">
            <a:extLst>
              <a:ext uri="{FF2B5EF4-FFF2-40B4-BE49-F238E27FC236}">
                <a16:creationId xmlns:a16="http://schemas.microsoft.com/office/drawing/2014/main" id="{31257DB7-D81E-5DC4-FF98-C1D8F84C30E4}"/>
              </a:ext>
            </a:extLst>
          </p:cNvPr>
          <p:cNvSpPr>
            <a:spLocks noGrp="1"/>
          </p:cNvSpPr>
          <p:nvPr>
            <p:ph idx="1"/>
          </p:nvPr>
        </p:nvSpPr>
        <p:spPr>
          <a:xfrm>
            <a:off x="1371599" y="2496065"/>
            <a:ext cx="5268037" cy="3125988"/>
          </a:xfrm>
        </p:spPr>
        <p:txBody>
          <a:bodyPr anchor="t">
            <a:normAutofit/>
          </a:bodyPr>
          <a:lstStyle/>
          <a:p>
            <a:pPr algn="just"/>
            <a:r>
              <a:rPr lang="es-MX" sz="1800" dirty="0"/>
              <a:t>Los Trastornos de Salud Mental son frecuentes y se asocian a una alta carga de enfermedad. </a:t>
            </a:r>
          </a:p>
          <a:p>
            <a:pPr algn="just"/>
            <a:r>
              <a:rPr lang="es-MX" sz="1800" dirty="0"/>
              <a:t>La actividad física y el ejercicio tendrían efectos beneficiosos en la prevención y tratamiento de los distintos Trastornos de Salud Mental.</a:t>
            </a:r>
          </a:p>
          <a:p>
            <a:pPr algn="just"/>
            <a:r>
              <a:rPr lang="es-CL" sz="1800" dirty="0"/>
              <a:t>Se requieren más estudios para determinar los reales  efectos del pilates en la Salud Mental. </a:t>
            </a:r>
          </a:p>
        </p:txBody>
      </p:sp>
      <p:pic>
        <p:nvPicPr>
          <p:cNvPr id="1028" name="Picture 4">
            <a:extLst>
              <a:ext uri="{FF2B5EF4-FFF2-40B4-BE49-F238E27FC236}">
                <a16:creationId xmlns:a16="http://schemas.microsoft.com/office/drawing/2014/main" id="{F83BADA3-4F73-D3F8-9A08-AA762F20AB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
          <a:stretch/>
        </p:blipFill>
        <p:spPr bwMode="auto">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70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3000389"/>
      </p:ext>
    </p:extLst>
  </p:cSld>
  <p:clrMapOvr>
    <a:masterClrMapping/>
  </p:clrMapOvr>
</p:sld>
</file>

<file path=ppt/theme/theme1.xml><?xml version="1.0" encoding="utf-8"?>
<a:theme xmlns:a="http://schemas.openxmlformats.org/drawingml/2006/main" name="GradientRiseVTI">
  <a:themeElements>
    <a:clrScheme name="AnalogousFromLightSeedLeftStep">
      <a:dk1>
        <a:srgbClr val="000000"/>
      </a:dk1>
      <a:lt1>
        <a:srgbClr val="FFFFFF"/>
      </a:lt1>
      <a:dk2>
        <a:srgbClr val="242641"/>
      </a:dk2>
      <a:lt2>
        <a:srgbClr val="E8E8E2"/>
      </a:lt2>
      <a:accent1>
        <a:srgbClr val="9699C6"/>
      </a:accent1>
      <a:accent2>
        <a:srgbClr val="7F9BBA"/>
      </a:accent2>
      <a:accent3>
        <a:srgbClr val="82ABB0"/>
      </a:accent3>
      <a:accent4>
        <a:srgbClr val="78B09F"/>
      </a:accent4>
      <a:accent5>
        <a:srgbClr val="84AE8F"/>
      </a:accent5>
      <a:accent6>
        <a:srgbClr val="81B179"/>
      </a:accent6>
      <a:hlink>
        <a:srgbClr val="888552"/>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7249</TotalTime>
  <Words>2406</Words>
  <Application>Microsoft Office PowerPoint</Application>
  <PresentationFormat>Panorámica</PresentationFormat>
  <Paragraphs>128</Paragraphs>
  <Slides>16</Slides>
  <Notes>11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16</vt:i4>
      </vt:variant>
    </vt:vector>
  </HeadingPairs>
  <TitlesOfParts>
    <vt:vector size="25" baseType="lpstr">
      <vt:lpstr>Arial</vt:lpstr>
      <vt:lpstr>Avenir Next LT Pro</vt:lpstr>
      <vt:lpstr>BlinkMacSystemFont</vt:lpstr>
      <vt:lpstr>Calibri</vt:lpstr>
      <vt:lpstr>gobCL</vt:lpstr>
      <vt:lpstr>Open Sans</vt:lpstr>
      <vt:lpstr>Roboto</vt:lpstr>
      <vt:lpstr>Wingdings</vt:lpstr>
      <vt:lpstr>GradientRiseVTI</vt:lpstr>
      <vt:lpstr>Pilates y Salud Mental</vt:lpstr>
      <vt:lpstr>INTRODUCCIÓN</vt:lpstr>
      <vt:lpstr>EPIDEMIOLOGÍA</vt:lpstr>
      <vt:lpstr>EPIDEMIOLOGÍA</vt:lpstr>
      <vt:lpstr>GENERALIDADES</vt:lpstr>
      <vt:lpstr>Efectos de la actividad física en LA prevención de patologías psiquiátricas</vt:lpstr>
      <vt:lpstr>Presentación de PowerPoint</vt:lpstr>
      <vt:lpstr>Efectos de la actividad física en LA prevención de patologías psiquiátricas </vt:lpstr>
      <vt:lpstr>Efectos de la actividad física en LAprevención de patologías psiquiátricas </vt:lpstr>
      <vt:lpstr>Presentación de PowerPoint</vt:lpstr>
      <vt:lpstr>Efectos de la actividad física en LA prevención de patologías psiquiátricas </vt:lpstr>
      <vt:lpstr>Efectos de la actividad física en pacientes con patologías psiquiátricas diagnosticadas </vt:lpstr>
      <vt:lpstr>Efectos de la actividad física en pacientes con patologías psiquiátricas diagnosticadas </vt:lpstr>
      <vt:lpstr>SALUD MENTAL Y PILATES</vt:lpstr>
      <vt:lpstr>Presentación de PowerPoint</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Pilates y Salud Mental</dc:title>
  <dc:creator>Valentina Naranjo</dc:creator>
  <cp:lastModifiedBy>Valentina Naranjo</cp:lastModifiedBy>
  <cp:revision>27</cp:revision>
  <dcterms:created xsi:type="dcterms:W3CDTF">2023-08-07T21:00:44Z</dcterms:created>
  <dcterms:modified xsi:type="dcterms:W3CDTF">2023-08-18T21:38:44Z</dcterms:modified>
</cp:coreProperties>
</file>