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9" r:id="rId4"/>
    <p:sldId id="266" r:id="rId5"/>
    <p:sldId id="271" r:id="rId6"/>
    <p:sldId id="267" r:id="rId7"/>
    <p:sldId id="269" r:id="rId8"/>
    <p:sldId id="268" r:id="rId9"/>
    <p:sldId id="270" r:id="rId10"/>
  </p:sldIdLst>
  <p:sldSz cx="6894513" cy="5176838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OnUh9qq3J/mNwbAVUIyj0NoKoL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1" d="100"/>
          <a:sy n="141" d="100"/>
        </p:scale>
        <p:origin x="174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047282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9573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95766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408486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78572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1" name="Google Shape;10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6175" y="685800"/>
            <a:ext cx="456565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076375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ctrTitle"/>
          </p:nvPr>
        </p:nvSpPr>
        <p:spPr>
          <a:xfrm>
            <a:off x="517089" y="847228"/>
            <a:ext cx="5860336" cy="18023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24"/>
              <a:buFont typeface="Calibri"/>
              <a:buNone/>
              <a:defRPr sz="452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subTitle" idx="1"/>
          </p:nvPr>
        </p:nvSpPr>
        <p:spPr>
          <a:xfrm>
            <a:off x="861814" y="2719039"/>
            <a:ext cx="5170885" cy="1249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10"/>
              <a:buNone/>
              <a:defRPr sz="1810"/>
            </a:lvl1pPr>
            <a:lvl2pPr lvl="1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None/>
              <a:defRPr sz="1508"/>
            </a:lvl2pPr>
            <a:lvl3pPr lvl="2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None/>
              <a:defRPr sz="1357"/>
            </a:lvl3pPr>
            <a:lvl4pPr lvl="3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4pPr>
            <a:lvl5pPr lvl="4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5pPr>
            <a:lvl6pPr lvl="5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6pPr>
            <a:lvl7pPr lvl="6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7pPr>
            <a:lvl8pPr lvl="7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8pPr>
            <a:lvl9pPr lvl="8" algn="ctr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2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2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3"/>
          <p:cNvSpPr txBox="1">
            <a:spLocks noGrp="1"/>
          </p:cNvSpPr>
          <p:nvPr>
            <p:ph type="title"/>
          </p:nvPr>
        </p:nvSpPr>
        <p:spPr>
          <a:xfrm>
            <a:off x="473998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body" idx="1"/>
          </p:nvPr>
        </p:nvSpPr>
        <p:spPr>
          <a:xfrm>
            <a:off x="473998" y="1378094"/>
            <a:ext cx="5946517" cy="328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3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3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470407" y="1290616"/>
            <a:ext cx="5946517" cy="2153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24"/>
              <a:buFont typeface="Calibri"/>
              <a:buNone/>
              <a:defRPr sz="452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470407" y="3464409"/>
            <a:ext cx="5946517" cy="11324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10"/>
              <a:buNone/>
              <a:defRPr sz="181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508"/>
              <a:buNone/>
              <a:defRPr sz="1508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357"/>
              <a:buNone/>
              <a:defRPr sz="1357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rgbClr val="888888"/>
              </a:buClr>
              <a:buSzPts val="1206"/>
              <a:buNone/>
              <a:defRPr sz="1206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73998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73998" y="1378094"/>
            <a:ext cx="2930168" cy="328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3490347" y="1378094"/>
            <a:ext cx="2930168" cy="328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74896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74896" y="1269045"/>
            <a:ext cx="2916702" cy="62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10"/>
              <a:buNone/>
              <a:defRPr sz="1810" b="1"/>
            </a:lvl1pPr>
            <a:lvl2pPr marL="914400" lvl="1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None/>
              <a:defRPr sz="1508" b="1"/>
            </a:lvl2pPr>
            <a:lvl3pPr marL="1371600" lvl="2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None/>
              <a:defRPr sz="1357" b="1"/>
            </a:lvl3pPr>
            <a:lvl4pPr marL="1828800" lvl="3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4pPr>
            <a:lvl5pPr marL="2286000" lvl="4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5pPr>
            <a:lvl6pPr marL="2743200" lvl="5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6pPr>
            <a:lvl7pPr marL="3200400" lvl="6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7pPr>
            <a:lvl8pPr marL="3657600" lvl="7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8pPr>
            <a:lvl9pPr marL="4114800" lvl="8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74896" y="1890984"/>
            <a:ext cx="2916702" cy="278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3490348" y="1269045"/>
            <a:ext cx="2931066" cy="621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10"/>
              <a:buNone/>
              <a:defRPr sz="1810" b="1"/>
            </a:lvl1pPr>
            <a:lvl2pPr marL="914400" lvl="1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None/>
              <a:defRPr sz="1508" b="1"/>
            </a:lvl2pPr>
            <a:lvl3pPr marL="1371600" lvl="2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None/>
              <a:defRPr sz="1357" b="1"/>
            </a:lvl3pPr>
            <a:lvl4pPr marL="1828800" lvl="3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4pPr>
            <a:lvl5pPr marL="2286000" lvl="4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5pPr>
            <a:lvl6pPr marL="2743200" lvl="5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6pPr>
            <a:lvl7pPr marL="3200400" lvl="6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7pPr>
            <a:lvl8pPr marL="3657600" lvl="7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8pPr>
            <a:lvl9pPr marL="4114800" lvl="8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3490348" y="1890984"/>
            <a:ext cx="2931066" cy="27813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73998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74896" y="345122"/>
            <a:ext cx="2223660" cy="120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13"/>
              <a:buFont typeface="Calibri"/>
              <a:buNone/>
              <a:defRPr sz="241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2931066" y="745370"/>
            <a:ext cx="3490347" cy="3678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825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2413"/>
              <a:buChar char="•"/>
              <a:defRPr sz="2413"/>
            </a:lvl1pPr>
            <a:lvl2pPr marL="914400" lvl="1" indent="-362648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2111"/>
              <a:buChar char="•"/>
              <a:defRPr sz="2111"/>
            </a:lvl2pPr>
            <a:lvl3pPr marL="1371600" lvl="2" indent="-343535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10"/>
              <a:buChar char="•"/>
              <a:defRPr sz="1810"/>
            </a:lvl3pPr>
            <a:lvl4pPr marL="1828800" lvl="3" indent="-324358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4pPr>
            <a:lvl5pPr marL="2286000" lvl="4" indent="-324357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5pPr>
            <a:lvl6pPr marL="2743200" lvl="5" indent="-324357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6pPr>
            <a:lvl7pPr marL="3200400" lvl="6" indent="-324357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7pPr>
            <a:lvl8pPr marL="3657600" lvl="7" indent="-324358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8pPr>
            <a:lvl9pPr marL="4114800" lvl="8" indent="-324358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Char char="•"/>
              <a:defRPr sz="1508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74896" y="1553051"/>
            <a:ext cx="2223660" cy="287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1pPr>
            <a:lvl2pPr marL="914400" lvl="1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056"/>
              <a:buNone/>
              <a:defRPr sz="1056"/>
            </a:lvl2pPr>
            <a:lvl3pPr marL="1371600" lvl="2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905"/>
              <a:buNone/>
              <a:defRPr sz="905"/>
            </a:lvl3pPr>
            <a:lvl4pPr marL="1828800" lvl="3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4pPr>
            <a:lvl5pPr marL="2286000" lvl="4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5pPr>
            <a:lvl6pPr marL="2743200" lvl="5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6pPr>
            <a:lvl7pPr marL="3200400" lvl="6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7pPr>
            <a:lvl8pPr marL="3657600" lvl="7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8pPr>
            <a:lvl9pPr marL="4114800" lvl="8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474896" y="345122"/>
            <a:ext cx="2223660" cy="12079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13"/>
              <a:buFont typeface="Calibri"/>
              <a:buNone/>
              <a:defRPr sz="2413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2931066" y="745370"/>
            <a:ext cx="3490347" cy="367891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474896" y="1553051"/>
            <a:ext cx="2223660" cy="2877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206"/>
              <a:buNone/>
              <a:defRPr sz="1206"/>
            </a:lvl1pPr>
            <a:lvl2pPr marL="914400" lvl="1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056"/>
              <a:buNone/>
              <a:defRPr sz="1056"/>
            </a:lvl2pPr>
            <a:lvl3pPr marL="1371600" lvl="2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905"/>
              <a:buNone/>
              <a:defRPr sz="905"/>
            </a:lvl3pPr>
            <a:lvl4pPr marL="1828800" lvl="3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4pPr>
            <a:lvl5pPr marL="2286000" lvl="4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5pPr>
            <a:lvl6pPr marL="2743200" lvl="5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6pPr>
            <a:lvl7pPr marL="3200400" lvl="6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7pPr>
            <a:lvl8pPr marL="3657600" lvl="7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8pPr>
            <a:lvl9pPr marL="4114800" lvl="8" indent="-2286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754"/>
              <a:buNone/>
              <a:defRPr sz="754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73998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1804928" y="47164"/>
            <a:ext cx="3284656" cy="59465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3483635" y="1725870"/>
            <a:ext cx="4387131" cy="14866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467286" y="282331"/>
            <a:ext cx="4387131" cy="4373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73998" y="275620"/>
            <a:ext cx="5946517" cy="1000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18"/>
              <a:buFont typeface="Calibri"/>
              <a:buNone/>
              <a:defRPr sz="33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73998" y="1378094"/>
            <a:ext cx="5946517" cy="3284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2648" algn="l" rtl="0">
              <a:lnSpc>
                <a:spcPct val="90000"/>
              </a:lnSpc>
              <a:spcBef>
                <a:spcPts val="754"/>
              </a:spcBef>
              <a:spcAft>
                <a:spcPts val="0"/>
              </a:spcAft>
              <a:buClr>
                <a:schemeClr val="dk1"/>
              </a:buClr>
              <a:buSzPts val="2111"/>
              <a:buFont typeface="Arial"/>
              <a:buChar char="•"/>
              <a:defRPr sz="2111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3535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810"/>
              <a:buFont typeface="Arial"/>
              <a:buChar char="•"/>
              <a:defRPr sz="181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4358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508"/>
              <a:buFont typeface="Arial"/>
              <a:buChar char="•"/>
              <a:defRPr sz="150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4769" algn="l" rtl="0">
              <a:lnSpc>
                <a:spcPct val="90000"/>
              </a:lnSpc>
              <a:spcBef>
                <a:spcPts val="377"/>
              </a:spcBef>
              <a:spcAft>
                <a:spcPts val="0"/>
              </a:spcAft>
              <a:buClr>
                <a:schemeClr val="dk1"/>
              </a:buClr>
              <a:buSzPts val="1357"/>
              <a:buFont typeface="Arial"/>
              <a:buChar char="•"/>
              <a:defRPr sz="135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73998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2283808" y="4798163"/>
            <a:ext cx="2326898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4869250" y="4798163"/>
            <a:ext cx="1551265" cy="2756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90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CL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" descr="Imagen que contiene Forma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6894513" cy="517088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861812" y="4247801"/>
            <a:ext cx="5170885" cy="1249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</a:pPr>
            <a:r>
              <a:rPr lang="es-CL" sz="1200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rPr>
              <a:t>Keim Velasquez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2" descr="Patrón de fondo&#10;&#10;Descripción generada automáticament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47490" y="-29665"/>
            <a:ext cx="6942003" cy="5206503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2"/>
          <p:cNvSpPr txBox="1"/>
          <p:nvPr/>
        </p:nvSpPr>
        <p:spPr>
          <a:xfrm>
            <a:off x="2367880" y="2336801"/>
            <a:ext cx="2158751" cy="5032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0" i="0" u="none" strike="noStrike" cap="none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El método Pilates</a:t>
            </a:r>
            <a:endParaRPr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635989" y="1773240"/>
            <a:ext cx="5379049" cy="247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MX" sz="9600" dirty="0">
                <a:solidFill>
                  <a:srgbClr val="375F68"/>
                </a:solidFill>
                <a:latin typeface="Avenir"/>
                <a:sym typeface="Avenir"/>
              </a:rPr>
              <a:t>¿</a:t>
            </a:r>
            <a:r>
              <a:rPr lang="es-CL" sz="9600" dirty="0">
                <a:solidFill>
                  <a:srgbClr val="375F68"/>
                </a:solidFill>
                <a:latin typeface="Avenir"/>
                <a:sym typeface="Avenir"/>
              </a:rPr>
              <a:t>Qué es?</a:t>
            </a:r>
            <a:endParaRPr sz="34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635989" y="1773240"/>
            <a:ext cx="5379049" cy="247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24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¿Profesor, instructor o especialista?</a:t>
            </a:r>
            <a:endParaRPr sz="5400" dirty="0"/>
          </a:p>
        </p:txBody>
      </p:sp>
    </p:spTree>
    <p:extLst>
      <p:ext uri="{BB962C8B-B14F-4D97-AF65-F5344CB8AC3E}">
        <p14:creationId xmlns:p14="http://schemas.microsoft.com/office/powerpoint/2010/main" val="1734017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595349" y="1062040"/>
            <a:ext cx="5379049" cy="247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1200" b="1" dirty="0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rPr>
              <a:t>Principios psicológicos</a:t>
            </a:r>
            <a:br>
              <a:rPr lang="es-CL" sz="1100" dirty="0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rPr>
            </a:br>
            <a:br>
              <a:rPr lang="es-CL" sz="1100" dirty="0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chemeClr val="tx1"/>
                </a:solidFill>
                <a:latin typeface="Avenir"/>
                <a:ea typeface="Avenir"/>
                <a:cs typeface="Avenir"/>
                <a:sym typeface="Avenir"/>
              </a:rPr>
              <a:t>- </a:t>
            </a:r>
            <a:r>
              <a:rPr lang="es-MX" sz="1200" b="1" i="0" dirty="0">
                <a:solidFill>
                  <a:schemeClr val="tx1"/>
                </a:solidFill>
                <a:effectLst/>
                <a:latin typeface="Avenir"/>
              </a:rPr>
              <a:t>Área Cognitiva</a:t>
            </a: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: ¿Cómo piensan y aprenden los estudiantes?</a:t>
            </a:r>
            <a:br>
              <a:rPr lang="es-CL" sz="1200" i="0" dirty="0">
                <a:solidFill>
                  <a:schemeClr val="tx1"/>
                </a:solidFill>
                <a:effectLst/>
                <a:latin typeface="Avenir"/>
              </a:rPr>
            </a:br>
            <a:r>
              <a:rPr lang="es-MX" sz="1200" dirty="0">
                <a:solidFill>
                  <a:schemeClr val="tx1"/>
                </a:solidFill>
                <a:latin typeface="Avenir"/>
              </a:rPr>
              <a:t>- </a:t>
            </a:r>
            <a:r>
              <a:rPr lang="es-MX" sz="1200" b="1" i="0" dirty="0">
                <a:solidFill>
                  <a:schemeClr val="tx1"/>
                </a:solidFill>
                <a:effectLst/>
                <a:latin typeface="Avenir"/>
              </a:rPr>
              <a:t>Área Motivacional</a:t>
            </a: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: ¿Qué motiva a los estudiantes?</a:t>
            </a:r>
            <a:br>
              <a:rPr lang="es-MX" sz="1200" i="0" dirty="0">
                <a:solidFill>
                  <a:schemeClr val="tx1"/>
                </a:solidFill>
                <a:effectLst/>
                <a:latin typeface="Avenir"/>
              </a:rPr>
            </a:b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- </a:t>
            </a:r>
            <a:r>
              <a:rPr lang="es-MX" sz="1200" b="1" i="0" dirty="0">
                <a:solidFill>
                  <a:schemeClr val="tx1"/>
                </a:solidFill>
                <a:effectLst/>
                <a:latin typeface="Avenir"/>
              </a:rPr>
              <a:t>Área Social y Emocional</a:t>
            </a: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: ¿Por qué son importantes el contexto social, las relaciones interpersonales y el bienestar emocional para el aprendizaje del alumno?</a:t>
            </a:r>
            <a:br>
              <a:rPr lang="es-MX" sz="1200" i="0" dirty="0">
                <a:solidFill>
                  <a:schemeClr val="tx1"/>
                </a:solidFill>
                <a:effectLst/>
                <a:latin typeface="Avenir"/>
              </a:rPr>
            </a:b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- </a:t>
            </a:r>
            <a:r>
              <a:rPr lang="es-MX" sz="1200" b="1" i="0" dirty="0">
                <a:solidFill>
                  <a:schemeClr val="tx1"/>
                </a:solidFill>
                <a:effectLst/>
                <a:latin typeface="Avenir"/>
              </a:rPr>
              <a:t>Área de evaluación</a:t>
            </a:r>
            <a:r>
              <a:rPr lang="es-MX" sz="1200" i="0" dirty="0">
                <a:solidFill>
                  <a:schemeClr val="tx1"/>
                </a:solidFill>
                <a:effectLst/>
                <a:latin typeface="Avenir"/>
              </a:rPr>
              <a:t>: ¿Cómo evaluar el progreso del estudiante?</a:t>
            </a:r>
            <a:endParaRPr sz="1200" dirty="0">
              <a:solidFill>
                <a:schemeClr val="tx1"/>
              </a:solidFill>
              <a:latin typeface="Avenir"/>
            </a:endParaRPr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11E646D6-8B2D-312D-1D83-2B092209A237}"/>
              </a:ext>
            </a:extLst>
          </p:cNvPr>
          <p:cNvSpPr txBox="1">
            <a:spLocks/>
          </p:cNvSpPr>
          <p:nvPr/>
        </p:nvSpPr>
        <p:spPr>
          <a:xfrm>
            <a:off x="432789" y="425346"/>
            <a:ext cx="5379049" cy="6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1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del método Pilates</a:t>
            </a:r>
            <a:endParaRPr lang="es-CL" sz="4800" b="1" dirty="0"/>
          </a:p>
        </p:txBody>
      </p:sp>
    </p:spTree>
    <p:extLst>
      <p:ext uri="{BB962C8B-B14F-4D97-AF65-F5344CB8AC3E}">
        <p14:creationId xmlns:p14="http://schemas.microsoft.com/office/powerpoint/2010/main" val="11122182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432789" y="425346"/>
            <a:ext cx="5379049" cy="6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1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del método Pilates</a:t>
            </a:r>
            <a:endParaRPr sz="4800" b="1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D7DDFEF-E443-219F-E314-AC804619BE22}"/>
              </a:ext>
            </a:extLst>
          </p:cNvPr>
          <p:cNvSpPr txBox="1"/>
          <p:nvPr/>
        </p:nvSpPr>
        <p:spPr>
          <a:xfrm>
            <a:off x="535093" y="1835573"/>
            <a:ext cx="5554134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venir"/>
              </a:rPr>
              <a:t>Principios de Pilates</a:t>
            </a:r>
          </a:p>
          <a:p>
            <a:endParaRPr lang="es-MX" dirty="0">
              <a:latin typeface="Avenir"/>
            </a:endParaRP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Control </a:t>
            </a: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Fluidez</a:t>
            </a: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Precisión </a:t>
            </a: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Concentración</a:t>
            </a: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Centralización</a:t>
            </a:r>
          </a:p>
          <a:p>
            <a:pPr marL="285750" indent="-285750">
              <a:buFontTx/>
              <a:buChar char="-"/>
            </a:pPr>
            <a:r>
              <a:rPr lang="es-MX" sz="1200" dirty="0">
                <a:latin typeface="Avenir"/>
              </a:rPr>
              <a:t>Respiración</a:t>
            </a:r>
          </a:p>
        </p:txBody>
      </p:sp>
    </p:spTree>
    <p:extLst>
      <p:ext uri="{BB962C8B-B14F-4D97-AF65-F5344CB8AC3E}">
        <p14:creationId xmlns:p14="http://schemas.microsoft.com/office/powerpoint/2010/main" val="824339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412469" y="1353344"/>
            <a:ext cx="5379049" cy="247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1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biomecánicos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Elongación axial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Articulación de la columna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Control cinturón escapular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Control torácico costal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Estabilidad de la pelvis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Disociación general y especifica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Integración de los movimientos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Respiración costo diafragmática</a:t>
            </a:r>
            <a:endParaRPr dirty="0"/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5B8E7DC9-1BFC-7627-5123-F7D9C9E09C61}"/>
              </a:ext>
            </a:extLst>
          </p:cNvPr>
          <p:cNvSpPr txBox="1">
            <a:spLocks/>
          </p:cNvSpPr>
          <p:nvPr/>
        </p:nvSpPr>
        <p:spPr>
          <a:xfrm>
            <a:off x="432789" y="425346"/>
            <a:ext cx="5379049" cy="6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1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del método Pilates</a:t>
            </a:r>
            <a:endParaRPr lang="es-CL" sz="4800" b="1" dirty="0"/>
          </a:p>
        </p:txBody>
      </p:sp>
    </p:spTree>
    <p:extLst>
      <p:ext uri="{BB962C8B-B14F-4D97-AF65-F5344CB8AC3E}">
        <p14:creationId xmlns:p14="http://schemas.microsoft.com/office/powerpoint/2010/main" val="1205865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439562" y="453813"/>
            <a:ext cx="6123798" cy="40198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algn="l"/>
            <a:r>
              <a:rPr lang="es-MX" sz="1800" b="1" dirty="0">
                <a:solidFill>
                  <a:srgbClr val="3A3A3A"/>
                </a:solidFill>
                <a:latin typeface="Avenir"/>
              </a:rPr>
              <a:t>P</a:t>
            </a:r>
            <a:r>
              <a:rPr lang="es-MX" sz="1800" b="1" i="0" dirty="0">
                <a:solidFill>
                  <a:srgbClr val="3A3A3A"/>
                </a:solidFill>
                <a:effectLst/>
                <a:latin typeface="Avenir"/>
              </a:rPr>
              <a:t>rincipios del entrenamiento</a:t>
            </a:r>
            <a:br>
              <a:rPr lang="es-MX" sz="1050" b="1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050" b="1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050" b="1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Para comprender de mejor forma los principios del entrenamiento, se agrupan en tres grandes bloques: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Principios del entrenamiento</a:t>
            </a: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 relacionados con la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respuesta del organismo al esfuerzo:</a:t>
            </a:r>
            <a:b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totalidad.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 individualización.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Principios del entrenamiento</a:t>
            </a: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 relacionados con el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estímulo del entrenamiento: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Intensidad.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Progresión.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Continuidad.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Reversibilidad.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Alternancia.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Principios del entrenamiento</a:t>
            </a: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 relacionados con los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sistemas a los que se dirige dicho estímulo: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multilateralidad.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transferencia.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 </a:t>
            </a:r>
            <a:r>
              <a:rPr lang="es-MX" sz="1200" b="1" i="0" dirty="0" err="1">
                <a:solidFill>
                  <a:srgbClr val="3A3A3A"/>
                </a:solidFill>
                <a:effectLst/>
                <a:latin typeface="Avenir"/>
              </a:rPr>
              <a:t>especifidad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.</a:t>
            </a:r>
            <a:b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</a:br>
            <a:r>
              <a:rPr lang="es-MX" sz="1200" b="0" i="0" dirty="0">
                <a:solidFill>
                  <a:srgbClr val="3A3A3A"/>
                </a:solidFill>
                <a:effectLst/>
                <a:latin typeface="Avenir"/>
              </a:rPr>
              <a:t>Principio de </a:t>
            </a:r>
            <a:r>
              <a:rPr lang="es-MX" sz="1200" b="1" i="0" dirty="0">
                <a:solidFill>
                  <a:srgbClr val="3A3A3A"/>
                </a:solidFill>
                <a:effectLst/>
                <a:latin typeface="Avenir"/>
              </a:rPr>
              <a:t>especialización.</a:t>
            </a:r>
            <a:endParaRPr lang="es-MX" sz="1200" b="0" i="0" dirty="0">
              <a:solidFill>
                <a:srgbClr val="3A3A3A"/>
              </a:solidFill>
              <a:effectLst/>
              <a:latin typeface="Avenir"/>
            </a:endParaRPr>
          </a:p>
        </p:txBody>
      </p:sp>
    </p:spTree>
    <p:extLst>
      <p:ext uri="{BB962C8B-B14F-4D97-AF65-F5344CB8AC3E}">
        <p14:creationId xmlns:p14="http://schemas.microsoft.com/office/powerpoint/2010/main" val="13559406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4" descr="Icono&#10;&#10;Descripción generada automáticamente con confianza baja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2976"/>
            <a:ext cx="6894513" cy="517088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4"/>
          <p:cNvSpPr txBox="1">
            <a:spLocks noGrp="1"/>
          </p:cNvSpPr>
          <p:nvPr>
            <p:ph type="title"/>
          </p:nvPr>
        </p:nvSpPr>
        <p:spPr>
          <a:xfrm>
            <a:off x="541162" y="1095907"/>
            <a:ext cx="5379049" cy="24701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75F68"/>
              </a:buClr>
              <a:buSzPts val="1200"/>
              <a:buFont typeface="Avenir"/>
              <a:buNone/>
            </a:pPr>
            <a:r>
              <a:rPr lang="es-CL" sz="1800" b="1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pedagógicos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actividad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unidad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bienestar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potencialidad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del juego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relación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 singularidad</a:t>
            </a:r>
            <a:b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s-CL" sz="1200" dirty="0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- Principio del significado</a:t>
            </a:r>
            <a:endParaRPr dirty="0"/>
          </a:p>
        </p:txBody>
      </p:sp>
      <p:sp>
        <p:nvSpPr>
          <p:cNvPr id="2" name="Google Shape;104;p4">
            <a:extLst>
              <a:ext uri="{FF2B5EF4-FFF2-40B4-BE49-F238E27FC236}">
                <a16:creationId xmlns:a16="http://schemas.microsoft.com/office/drawing/2014/main" id="{CEA233AC-0CC1-7146-EC6E-95261EE9BE65}"/>
              </a:ext>
            </a:extLst>
          </p:cNvPr>
          <p:cNvSpPr txBox="1">
            <a:spLocks/>
          </p:cNvSpPr>
          <p:nvPr/>
        </p:nvSpPr>
        <p:spPr>
          <a:xfrm>
            <a:off x="432789" y="425346"/>
            <a:ext cx="5379049" cy="651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3318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Clr>
                <a:srgbClr val="375F68"/>
              </a:buClr>
              <a:buSzPts val="1200"/>
              <a:buFont typeface="Avenir"/>
              <a:buNone/>
            </a:pPr>
            <a:r>
              <a:rPr lang="es-CL" sz="2000" b="1">
                <a:solidFill>
                  <a:srgbClr val="375F68"/>
                </a:solidFill>
                <a:latin typeface="Avenir"/>
                <a:ea typeface="Avenir"/>
                <a:cs typeface="Avenir"/>
                <a:sym typeface="Avenir"/>
              </a:rPr>
              <a:t>Principios del método Pilates</a:t>
            </a:r>
            <a:endParaRPr lang="es-CL" sz="4800" b="1" dirty="0"/>
          </a:p>
        </p:txBody>
      </p:sp>
    </p:spTree>
    <p:extLst>
      <p:ext uri="{BB962C8B-B14F-4D97-AF65-F5344CB8AC3E}">
        <p14:creationId xmlns:p14="http://schemas.microsoft.com/office/powerpoint/2010/main" val="16781661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314</Words>
  <Application>Microsoft Office PowerPoint</Application>
  <PresentationFormat>Personalizado</PresentationFormat>
  <Paragraphs>20</Paragraphs>
  <Slides>9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9</vt:i4>
      </vt:variant>
    </vt:vector>
  </HeadingPairs>
  <TitlesOfParts>
    <vt:vector size="13" baseType="lpstr">
      <vt:lpstr>Arial</vt:lpstr>
      <vt:lpstr>Avenir</vt:lpstr>
      <vt:lpstr>Calibri</vt:lpstr>
      <vt:lpstr>Tema de Office</vt:lpstr>
      <vt:lpstr>Presentación de PowerPoint</vt:lpstr>
      <vt:lpstr>Presentación de PowerPoint</vt:lpstr>
      <vt:lpstr>¿Qué es?</vt:lpstr>
      <vt:lpstr>¿Profesor, instructor o especialista?</vt:lpstr>
      <vt:lpstr>Principios psicológicos  - Área Cognitiva: ¿Cómo piensan y aprenden los estudiantes? - Área Motivacional: ¿Qué motiva a los estudiantes? - Área Social y Emocional: ¿Por qué son importantes el contexto social, las relaciones interpersonales y el bienestar emocional para el aprendizaje del alumno? - Área de evaluación: ¿Cómo evaluar el progreso del estudiante?</vt:lpstr>
      <vt:lpstr>Principios del método Pilates</vt:lpstr>
      <vt:lpstr>Principios biomecánicos  - Elongación axial - Articulación de la columna - Control cinturón escapular - Control torácico costal - Estabilidad de la pelvis - Disociación general y especifica - Integración de los movimientos - Respiración costo diafragmática</vt:lpstr>
      <vt:lpstr>Principios del entrenamiento   Para comprender de mejor forma los principios del entrenamiento, se agrupan en tres grandes bloques: Principios del entrenamiento relacionados con la respuesta del organismo al esfuerzo:  Principio de totalidad. Principio de individualización.  Principios del entrenamiento relacionados con el estímulo del entrenamiento:  Intensidad. Progresión. Continuidad. Reversibilidad. Alternancia.  Principios del entrenamiento relacionados con los sistemas a los que se dirige dicho estímulo:  Principio de multilateralidad. Principio de transferencia. Principio de especifidad. Principio de especialización.</vt:lpstr>
      <vt:lpstr>Principios pedagógicos  - Principio de actividad - Principio de unidad - Principio de bienestar - Principio de potencialidad - Principio del juego - Principio de relación - Principio de singularidad - Principio del significado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Raimundo  Moreno Ayala</dc:creator>
  <cp:lastModifiedBy>Keim Velásquez</cp:lastModifiedBy>
  <cp:revision>1</cp:revision>
  <dcterms:created xsi:type="dcterms:W3CDTF">2023-02-01T18:33:23Z</dcterms:created>
  <dcterms:modified xsi:type="dcterms:W3CDTF">2023-05-21T04:37:41Z</dcterms:modified>
</cp:coreProperties>
</file>