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7"/>
  </p:notesMasterIdLst>
  <p:sldIdLst>
    <p:sldId id="256" r:id="rId2"/>
    <p:sldId id="257" r:id="rId3"/>
    <p:sldId id="258" r:id="rId4"/>
    <p:sldId id="259" r:id="rId5"/>
    <p:sldId id="285" r:id="rId6"/>
    <p:sldId id="260" r:id="rId7"/>
    <p:sldId id="286" r:id="rId8"/>
    <p:sldId id="287" r:id="rId9"/>
    <p:sldId id="288" r:id="rId10"/>
    <p:sldId id="289" r:id="rId11"/>
    <p:sldId id="290" r:id="rId12"/>
    <p:sldId id="291" r:id="rId13"/>
    <p:sldId id="293" r:id="rId14"/>
    <p:sldId id="292" r:id="rId15"/>
    <p:sldId id="294" r:id="rId16"/>
    <p:sldId id="295" r:id="rId17"/>
    <p:sldId id="296" r:id="rId18"/>
    <p:sldId id="297" r:id="rId19"/>
    <p:sldId id="298" r:id="rId20"/>
    <p:sldId id="299" r:id="rId21"/>
    <p:sldId id="300" r:id="rId22"/>
    <p:sldId id="301" r:id="rId23"/>
    <p:sldId id="302" r:id="rId24"/>
    <p:sldId id="303" r:id="rId25"/>
    <p:sldId id="304" r:id="rId26"/>
    <p:sldId id="307" r:id="rId27"/>
    <p:sldId id="308" r:id="rId28"/>
    <p:sldId id="309" r:id="rId29"/>
    <p:sldId id="310" r:id="rId30"/>
    <p:sldId id="311" r:id="rId31"/>
    <p:sldId id="313" r:id="rId32"/>
    <p:sldId id="312" r:id="rId33"/>
    <p:sldId id="314" r:id="rId34"/>
    <p:sldId id="305" r:id="rId35"/>
    <p:sldId id="315" r:id="rId36"/>
    <p:sldId id="326" r:id="rId37"/>
    <p:sldId id="316" r:id="rId38"/>
    <p:sldId id="317" r:id="rId39"/>
    <p:sldId id="318" r:id="rId40"/>
    <p:sldId id="319" r:id="rId41"/>
    <p:sldId id="320" r:id="rId42"/>
    <p:sldId id="321" r:id="rId43"/>
    <p:sldId id="322" r:id="rId44"/>
    <p:sldId id="323" r:id="rId45"/>
    <p:sldId id="324" r:id="rId46"/>
    <p:sldId id="325" r:id="rId47"/>
    <p:sldId id="306" r:id="rId48"/>
    <p:sldId id="327" r:id="rId49"/>
    <p:sldId id="328" r:id="rId50"/>
    <p:sldId id="329" r:id="rId51"/>
    <p:sldId id="330" r:id="rId52"/>
    <p:sldId id="331" r:id="rId53"/>
    <p:sldId id="332" r:id="rId54"/>
    <p:sldId id="333" r:id="rId55"/>
    <p:sldId id="264" r:id="rId56"/>
  </p:sldIdLst>
  <p:sldSz cx="6894513" cy="5176838"/>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0" roundtripDataSignature="AMtx7mjOnUh9qq3J/mNwbAVUIyj0NoKo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147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74"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28D88D-E149-40F2-B6C2-C029CB9B7121}" type="doc">
      <dgm:prSet loTypeId="urn:microsoft.com/office/officeart/2005/8/layout/hProcess9" loCatId="process" qsTypeId="urn:microsoft.com/office/officeart/2005/8/quickstyle/simple1" qsCatId="simple" csTypeId="urn:microsoft.com/office/officeart/2005/8/colors/accent1_2" csCatId="accent1" phldr="1"/>
      <dgm:spPr/>
    </dgm:pt>
    <dgm:pt modelId="{660FBC72-A1FE-4C4E-81E1-EBA6A7A23FD3}">
      <dgm:prSet phldrT="[Texto]"/>
      <dgm:spPr/>
      <dgm:t>
        <a:bodyPr/>
        <a:lstStyle/>
        <a:p>
          <a:r>
            <a:rPr lang="es-ES" dirty="0"/>
            <a:t>Centrales</a:t>
          </a:r>
          <a:endParaRPr lang="es-CL" dirty="0"/>
        </a:p>
      </dgm:t>
    </dgm:pt>
    <dgm:pt modelId="{98E9BC53-EA18-4AE8-BDBB-ADB27E90511E}" type="parTrans" cxnId="{5C15D339-6879-4B20-B452-ECE673503B16}">
      <dgm:prSet/>
      <dgm:spPr/>
      <dgm:t>
        <a:bodyPr/>
        <a:lstStyle/>
        <a:p>
          <a:endParaRPr lang="es-CL"/>
        </a:p>
      </dgm:t>
    </dgm:pt>
    <dgm:pt modelId="{D496E76F-9897-4910-A1FB-4AB62254DF1F}" type="sibTrans" cxnId="{5C15D339-6879-4B20-B452-ECE673503B16}">
      <dgm:prSet/>
      <dgm:spPr/>
      <dgm:t>
        <a:bodyPr/>
        <a:lstStyle/>
        <a:p>
          <a:endParaRPr lang="es-CL"/>
        </a:p>
      </dgm:t>
    </dgm:pt>
    <dgm:pt modelId="{F6820363-091C-4F65-B0E3-9A517659185A}">
      <dgm:prSet phldrT="[Texto]"/>
      <dgm:spPr/>
      <dgm:t>
        <a:bodyPr/>
        <a:lstStyle/>
        <a:p>
          <a:r>
            <a:rPr lang="es-ES" dirty="0"/>
            <a:t>Centrales/Periféricas</a:t>
          </a:r>
          <a:endParaRPr lang="es-CL" dirty="0"/>
        </a:p>
      </dgm:t>
    </dgm:pt>
    <dgm:pt modelId="{DA9EBE60-008D-4F49-99CC-15C013C7A1D1}" type="parTrans" cxnId="{EDC14162-A422-49D8-95FF-5B898BED9BE9}">
      <dgm:prSet/>
      <dgm:spPr/>
      <dgm:t>
        <a:bodyPr/>
        <a:lstStyle/>
        <a:p>
          <a:endParaRPr lang="es-CL"/>
        </a:p>
      </dgm:t>
    </dgm:pt>
    <dgm:pt modelId="{5F9DFA45-4334-4C59-A92B-F30E6B08D406}" type="sibTrans" cxnId="{EDC14162-A422-49D8-95FF-5B898BED9BE9}">
      <dgm:prSet/>
      <dgm:spPr/>
      <dgm:t>
        <a:bodyPr/>
        <a:lstStyle/>
        <a:p>
          <a:endParaRPr lang="es-CL"/>
        </a:p>
      </dgm:t>
    </dgm:pt>
    <dgm:pt modelId="{0E226D2A-6CC8-4F47-BB52-72F0FDE1BA1D}">
      <dgm:prSet phldrT="[Texto]"/>
      <dgm:spPr/>
      <dgm:t>
        <a:bodyPr/>
        <a:lstStyle/>
        <a:p>
          <a:r>
            <a:rPr lang="es-ES" dirty="0"/>
            <a:t>Periféricas</a:t>
          </a:r>
          <a:endParaRPr lang="es-CL" dirty="0"/>
        </a:p>
      </dgm:t>
    </dgm:pt>
    <dgm:pt modelId="{832FC622-49FE-4847-847A-C633CBB98DB6}" type="parTrans" cxnId="{D1A583C1-8256-4691-ABD2-A1D93E6BAA1E}">
      <dgm:prSet/>
      <dgm:spPr/>
      <dgm:t>
        <a:bodyPr/>
        <a:lstStyle/>
        <a:p>
          <a:endParaRPr lang="es-CL"/>
        </a:p>
      </dgm:t>
    </dgm:pt>
    <dgm:pt modelId="{69BB3766-9364-4224-A774-4FDA59B3D52D}" type="sibTrans" cxnId="{D1A583C1-8256-4691-ABD2-A1D93E6BAA1E}">
      <dgm:prSet/>
      <dgm:spPr/>
      <dgm:t>
        <a:bodyPr/>
        <a:lstStyle/>
        <a:p>
          <a:endParaRPr lang="es-CL"/>
        </a:p>
      </dgm:t>
    </dgm:pt>
    <dgm:pt modelId="{7FFD16DC-F925-49E1-9C7B-6CA26DB30319}" type="pres">
      <dgm:prSet presAssocID="{0228D88D-E149-40F2-B6C2-C029CB9B7121}" presName="CompostProcess" presStyleCnt="0">
        <dgm:presLayoutVars>
          <dgm:dir/>
          <dgm:resizeHandles val="exact"/>
        </dgm:presLayoutVars>
      </dgm:prSet>
      <dgm:spPr/>
    </dgm:pt>
    <dgm:pt modelId="{0042765B-EE66-4314-B082-A4DD9C242AB8}" type="pres">
      <dgm:prSet presAssocID="{0228D88D-E149-40F2-B6C2-C029CB9B7121}" presName="arrow" presStyleLbl="bgShp" presStyleIdx="0" presStyleCnt="1"/>
      <dgm:spPr/>
    </dgm:pt>
    <dgm:pt modelId="{9C5745FE-CA3C-42E7-B6D3-E41172F1D439}" type="pres">
      <dgm:prSet presAssocID="{0228D88D-E149-40F2-B6C2-C029CB9B7121}" presName="linearProcess" presStyleCnt="0"/>
      <dgm:spPr/>
    </dgm:pt>
    <dgm:pt modelId="{10F2B689-0A57-4879-8D1F-FCB9CA92EDA8}" type="pres">
      <dgm:prSet presAssocID="{660FBC72-A1FE-4C4E-81E1-EBA6A7A23FD3}" presName="textNode" presStyleLbl="node1" presStyleIdx="0" presStyleCnt="3">
        <dgm:presLayoutVars>
          <dgm:bulletEnabled val="1"/>
        </dgm:presLayoutVars>
      </dgm:prSet>
      <dgm:spPr/>
    </dgm:pt>
    <dgm:pt modelId="{40F052F3-1562-43C2-8CF6-5032C72DB510}" type="pres">
      <dgm:prSet presAssocID="{D496E76F-9897-4910-A1FB-4AB62254DF1F}" presName="sibTrans" presStyleCnt="0"/>
      <dgm:spPr/>
    </dgm:pt>
    <dgm:pt modelId="{E5586C58-3306-4821-9967-43BC17595879}" type="pres">
      <dgm:prSet presAssocID="{F6820363-091C-4F65-B0E3-9A517659185A}" presName="textNode" presStyleLbl="node1" presStyleIdx="1" presStyleCnt="3">
        <dgm:presLayoutVars>
          <dgm:bulletEnabled val="1"/>
        </dgm:presLayoutVars>
      </dgm:prSet>
      <dgm:spPr/>
    </dgm:pt>
    <dgm:pt modelId="{A0CB6D6F-B03D-4A2D-8CDD-51BA4ADF4770}" type="pres">
      <dgm:prSet presAssocID="{5F9DFA45-4334-4C59-A92B-F30E6B08D406}" presName="sibTrans" presStyleCnt="0"/>
      <dgm:spPr/>
    </dgm:pt>
    <dgm:pt modelId="{CEE619FB-E67C-41EB-B67A-7E30AC8FFF5A}" type="pres">
      <dgm:prSet presAssocID="{0E226D2A-6CC8-4F47-BB52-72F0FDE1BA1D}" presName="textNode" presStyleLbl="node1" presStyleIdx="2" presStyleCnt="3">
        <dgm:presLayoutVars>
          <dgm:bulletEnabled val="1"/>
        </dgm:presLayoutVars>
      </dgm:prSet>
      <dgm:spPr/>
    </dgm:pt>
  </dgm:ptLst>
  <dgm:cxnLst>
    <dgm:cxn modelId="{FA902D03-0A6F-4053-A09C-0902362E4250}" type="presOf" srcId="{0228D88D-E149-40F2-B6C2-C029CB9B7121}" destId="{7FFD16DC-F925-49E1-9C7B-6CA26DB30319}" srcOrd="0" destOrd="0" presId="urn:microsoft.com/office/officeart/2005/8/layout/hProcess9"/>
    <dgm:cxn modelId="{BBFF5C16-F690-4313-A74D-FBF98DA4F8B2}" type="presOf" srcId="{0E226D2A-6CC8-4F47-BB52-72F0FDE1BA1D}" destId="{CEE619FB-E67C-41EB-B67A-7E30AC8FFF5A}" srcOrd="0" destOrd="0" presId="urn:microsoft.com/office/officeart/2005/8/layout/hProcess9"/>
    <dgm:cxn modelId="{5C15D339-6879-4B20-B452-ECE673503B16}" srcId="{0228D88D-E149-40F2-B6C2-C029CB9B7121}" destId="{660FBC72-A1FE-4C4E-81E1-EBA6A7A23FD3}" srcOrd="0" destOrd="0" parTransId="{98E9BC53-EA18-4AE8-BDBB-ADB27E90511E}" sibTransId="{D496E76F-9897-4910-A1FB-4AB62254DF1F}"/>
    <dgm:cxn modelId="{5CCA7C41-71AD-4546-A9C8-28EEDF2DC477}" type="presOf" srcId="{F6820363-091C-4F65-B0E3-9A517659185A}" destId="{E5586C58-3306-4821-9967-43BC17595879}" srcOrd="0" destOrd="0" presId="urn:microsoft.com/office/officeart/2005/8/layout/hProcess9"/>
    <dgm:cxn modelId="{EDC14162-A422-49D8-95FF-5B898BED9BE9}" srcId="{0228D88D-E149-40F2-B6C2-C029CB9B7121}" destId="{F6820363-091C-4F65-B0E3-9A517659185A}" srcOrd="1" destOrd="0" parTransId="{DA9EBE60-008D-4F49-99CC-15C013C7A1D1}" sibTransId="{5F9DFA45-4334-4C59-A92B-F30E6B08D406}"/>
    <dgm:cxn modelId="{9FF3A293-4375-482B-A413-1100B4EAA79B}" type="presOf" srcId="{660FBC72-A1FE-4C4E-81E1-EBA6A7A23FD3}" destId="{10F2B689-0A57-4879-8D1F-FCB9CA92EDA8}" srcOrd="0" destOrd="0" presId="urn:microsoft.com/office/officeart/2005/8/layout/hProcess9"/>
    <dgm:cxn modelId="{D1A583C1-8256-4691-ABD2-A1D93E6BAA1E}" srcId="{0228D88D-E149-40F2-B6C2-C029CB9B7121}" destId="{0E226D2A-6CC8-4F47-BB52-72F0FDE1BA1D}" srcOrd="2" destOrd="0" parTransId="{832FC622-49FE-4847-847A-C633CBB98DB6}" sibTransId="{69BB3766-9364-4224-A774-4FDA59B3D52D}"/>
    <dgm:cxn modelId="{3B87B3C4-484D-4B14-B49C-86CEBD65A447}" type="presParOf" srcId="{7FFD16DC-F925-49E1-9C7B-6CA26DB30319}" destId="{0042765B-EE66-4314-B082-A4DD9C242AB8}" srcOrd="0" destOrd="0" presId="urn:microsoft.com/office/officeart/2005/8/layout/hProcess9"/>
    <dgm:cxn modelId="{02AD5971-189F-410B-A7AD-1291CD64FBE1}" type="presParOf" srcId="{7FFD16DC-F925-49E1-9C7B-6CA26DB30319}" destId="{9C5745FE-CA3C-42E7-B6D3-E41172F1D439}" srcOrd="1" destOrd="0" presId="urn:microsoft.com/office/officeart/2005/8/layout/hProcess9"/>
    <dgm:cxn modelId="{3F6A7C4A-7C39-47D1-8537-1F9E76385E60}" type="presParOf" srcId="{9C5745FE-CA3C-42E7-B6D3-E41172F1D439}" destId="{10F2B689-0A57-4879-8D1F-FCB9CA92EDA8}" srcOrd="0" destOrd="0" presId="urn:microsoft.com/office/officeart/2005/8/layout/hProcess9"/>
    <dgm:cxn modelId="{CCA1AB9D-D5A6-4F89-A963-275A0B8B60DE}" type="presParOf" srcId="{9C5745FE-CA3C-42E7-B6D3-E41172F1D439}" destId="{40F052F3-1562-43C2-8CF6-5032C72DB510}" srcOrd="1" destOrd="0" presId="urn:microsoft.com/office/officeart/2005/8/layout/hProcess9"/>
    <dgm:cxn modelId="{73BA8ED1-A418-460F-8F13-177ED599682B}" type="presParOf" srcId="{9C5745FE-CA3C-42E7-B6D3-E41172F1D439}" destId="{E5586C58-3306-4821-9967-43BC17595879}" srcOrd="2" destOrd="0" presId="urn:microsoft.com/office/officeart/2005/8/layout/hProcess9"/>
    <dgm:cxn modelId="{266BE987-8D9E-4899-A331-E0E807D4F9BB}" type="presParOf" srcId="{9C5745FE-CA3C-42E7-B6D3-E41172F1D439}" destId="{A0CB6D6F-B03D-4A2D-8CDD-51BA4ADF4770}" srcOrd="3" destOrd="0" presId="urn:microsoft.com/office/officeart/2005/8/layout/hProcess9"/>
    <dgm:cxn modelId="{543EB70F-32DE-4DD7-8C78-08DF318898BC}" type="presParOf" srcId="{9C5745FE-CA3C-42E7-B6D3-E41172F1D439}" destId="{CEE619FB-E67C-41EB-B67A-7E30AC8FFF5A}"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2765B-EE66-4314-B082-A4DD9C242AB8}">
      <dsp:nvSpPr>
        <dsp:cNvPr id="0" name=""/>
        <dsp:cNvSpPr/>
      </dsp:nvSpPr>
      <dsp:spPr>
        <a:xfrm>
          <a:off x="344725" y="0"/>
          <a:ext cx="3906890" cy="306422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F2B689-0A57-4879-8D1F-FCB9CA92EDA8}">
      <dsp:nvSpPr>
        <dsp:cNvPr id="0" name=""/>
        <dsp:cNvSpPr/>
      </dsp:nvSpPr>
      <dsp:spPr>
        <a:xfrm>
          <a:off x="155754" y="919268"/>
          <a:ext cx="1378902" cy="12256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ES" sz="1000" kern="1200" dirty="0"/>
            <a:t>Centrales</a:t>
          </a:r>
          <a:endParaRPr lang="es-CL" sz="1000" kern="1200" dirty="0"/>
        </a:p>
      </dsp:txBody>
      <dsp:txXfrm>
        <a:off x="215587" y="979101"/>
        <a:ext cx="1259236" cy="1106025"/>
      </dsp:txXfrm>
    </dsp:sp>
    <dsp:sp modelId="{E5586C58-3306-4821-9967-43BC17595879}">
      <dsp:nvSpPr>
        <dsp:cNvPr id="0" name=""/>
        <dsp:cNvSpPr/>
      </dsp:nvSpPr>
      <dsp:spPr>
        <a:xfrm>
          <a:off x="1608719" y="919268"/>
          <a:ext cx="1378902" cy="12256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ES" sz="1000" kern="1200" dirty="0"/>
            <a:t>Centrales/Periféricas</a:t>
          </a:r>
          <a:endParaRPr lang="es-CL" sz="1000" kern="1200" dirty="0"/>
        </a:p>
      </dsp:txBody>
      <dsp:txXfrm>
        <a:off x="1668552" y="979101"/>
        <a:ext cx="1259236" cy="1106025"/>
      </dsp:txXfrm>
    </dsp:sp>
    <dsp:sp modelId="{CEE619FB-E67C-41EB-B67A-7E30AC8FFF5A}">
      <dsp:nvSpPr>
        <dsp:cNvPr id="0" name=""/>
        <dsp:cNvSpPr/>
      </dsp:nvSpPr>
      <dsp:spPr>
        <a:xfrm>
          <a:off x="3061684" y="919268"/>
          <a:ext cx="1378902" cy="12256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ES" sz="1000" kern="1200" dirty="0"/>
            <a:t>Periféricas</a:t>
          </a:r>
          <a:endParaRPr lang="es-CL" sz="1000" kern="1200" dirty="0"/>
        </a:p>
      </dsp:txBody>
      <dsp:txXfrm>
        <a:off x="3121517" y="979101"/>
        <a:ext cx="1259236" cy="110602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1893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754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2902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9322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5819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5628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8130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12325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156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176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5619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4864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7031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9182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23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5353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73245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35339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6667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4072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2223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6012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92217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9021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37650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126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42586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50332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97055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8732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92302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8817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423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8605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41761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55001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27393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83685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2097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4697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10737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29601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66697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7725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70271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98159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9: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70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8483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4279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517089" y="847228"/>
            <a:ext cx="5860336" cy="180230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24"/>
              <a:buFont typeface="Calibri"/>
              <a:buNone/>
              <a:defRPr sz="452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861814" y="2719039"/>
            <a:ext cx="5170885" cy="124987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4"/>
              </a:spcBef>
              <a:spcAft>
                <a:spcPts val="0"/>
              </a:spcAft>
              <a:buClr>
                <a:schemeClr val="dk1"/>
              </a:buClr>
              <a:buSzPts val="1810"/>
              <a:buNone/>
              <a:defRPr sz="1810"/>
            </a:lvl1pPr>
            <a:lvl2pPr lvl="1" algn="ctr">
              <a:lnSpc>
                <a:spcPct val="90000"/>
              </a:lnSpc>
              <a:spcBef>
                <a:spcPts val="377"/>
              </a:spcBef>
              <a:spcAft>
                <a:spcPts val="0"/>
              </a:spcAft>
              <a:buClr>
                <a:schemeClr val="dk1"/>
              </a:buClr>
              <a:buSzPts val="1508"/>
              <a:buNone/>
              <a:defRPr sz="1508"/>
            </a:lvl2pPr>
            <a:lvl3pPr lvl="2" algn="ctr">
              <a:lnSpc>
                <a:spcPct val="90000"/>
              </a:lnSpc>
              <a:spcBef>
                <a:spcPts val="377"/>
              </a:spcBef>
              <a:spcAft>
                <a:spcPts val="0"/>
              </a:spcAft>
              <a:buClr>
                <a:schemeClr val="dk1"/>
              </a:buClr>
              <a:buSzPts val="1357"/>
              <a:buNone/>
              <a:defRPr sz="1357"/>
            </a:lvl3pPr>
            <a:lvl4pPr lvl="3" algn="ctr">
              <a:lnSpc>
                <a:spcPct val="90000"/>
              </a:lnSpc>
              <a:spcBef>
                <a:spcPts val="377"/>
              </a:spcBef>
              <a:spcAft>
                <a:spcPts val="0"/>
              </a:spcAft>
              <a:buClr>
                <a:schemeClr val="dk1"/>
              </a:buClr>
              <a:buSzPts val="1206"/>
              <a:buNone/>
              <a:defRPr sz="1206"/>
            </a:lvl4pPr>
            <a:lvl5pPr lvl="4" algn="ctr">
              <a:lnSpc>
                <a:spcPct val="90000"/>
              </a:lnSpc>
              <a:spcBef>
                <a:spcPts val="377"/>
              </a:spcBef>
              <a:spcAft>
                <a:spcPts val="0"/>
              </a:spcAft>
              <a:buClr>
                <a:schemeClr val="dk1"/>
              </a:buClr>
              <a:buSzPts val="1206"/>
              <a:buNone/>
              <a:defRPr sz="1206"/>
            </a:lvl5pPr>
            <a:lvl6pPr lvl="5" algn="ctr">
              <a:lnSpc>
                <a:spcPct val="90000"/>
              </a:lnSpc>
              <a:spcBef>
                <a:spcPts val="377"/>
              </a:spcBef>
              <a:spcAft>
                <a:spcPts val="0"/>
              </a:spcAft>
              <a:buClr>
                <a:schemeClr val="dk1"/>
              </a:buClr>
              <a:buSzPts val="1206"/>
              <a:buNone/>
              <a:defRPr sz="1206"/>
            </a:lvl6pPr>
            <a:lvl7pPr lvl="6" algn="ctr">
              <a:lnSpc>
                <a:spcPct val="90000"/>
              </a:lnSpc>
              <a:spcBef>
                <a:spcPts val="377"/>
              </a:spcBef>
              <a:spcAft>
                <a:spcPts val="0"/>
              </a:spcAft>
              <a:buClr>
                <a:schemeClr val="dk1"/>
              </a:buClr>
              <a:buSzPts val="1206"/>
              <a:buNone/>
              <a:defRPr sz="1206"/>
            </a:lvl7pPr>
            <a:lvl8pPr lvl="7" algn="ctr">
              <a:lnSpc>
                <a:spcPct val="90000"/>
              </a:lnSpc>
              <a:spcBef>
                <a:spcPts val="377"/>
              </a:spcBef>
              <a:spcAft>
                <a:spcPts val="0"/>
              </a:spcAft>
              <a:buClr>
                <a:schemeClr val="dk1"/>
              </a:buClr>
              <a:buSzPts val="1206"/>
              <a:buNone/>
              <a:defRPr sz="1206"/>
            </a:lvl8pPr>
            <a:lvl9pPr lvl="8" algn="ctr">
              <a:lnSpc>
                <a:spcPct val="90000"/>
              </a:lnSpc>
              <a:spcBef>
                <a:spcPts val="377"/>
              </a:spcBef>
              <a:spcAft>
                <a:spcPts val="0"/>
              </a:spcAft>
              <a:buClr>
                <a:schemeClr val="dk1"/>
              </a:buClr>
              <a:buSzPts val="1206"/>
              <a:buNone/>
              <a:defRPr sz="1206"/>
            </a:lvl9pPr>
          </a:lstStyle>
          <a:p>
            <a:endParaRPr/>
          </a:p>
        </p:txBody>
      </p:sp>
      <p:sp>
        <p:nvSpPr>
          <p:cNvPr id="14" name="Google Shape;14;p12"/>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1804928" y="47164"/>
            <a:ext cx="3284656" cy="59465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3483635" y="1725870"/>
            <a:ext cx="4387131" cy="148662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467286" y="282331"/>
            <a:ext cx="4387131" cy="437370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473998" y="1378094"/>
            <a:ext cx="5946517"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23"/>
        <p:cNvGrpSpPr/>
        <p:nvPr/>
      </p:nvGrpSpPr>
      <p:grpSpPr>
        <a:xfrm>
          <a:off x="0" y="0"/>
          <a:ext cx="0" cy="0"/>
          <a:chOff x="0" y="0"/>
          <a:chExt cx="0" cy="0"/>
        </a:xfrm>
      </p:grpSpPr>
      <p:sp>
        <p:nvSpPr>
          <p:cNvPr id="24" name="Google Shape;24;p14"/>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4"/>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4"/>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15"/>
          <p:cNvSpPr txBox="1">
            <a:spLocks noGrp="1"/>
          </p:cNvSpPr>
          <p:nvPr>
            <p:ph type="title"/>
          </p:nvPr>
        </p:nvSpPr>
        <p:spPr>
          <a:xfrm>
            <a:off x="470407" y="1290616"/>
            <a:ext cx="5946517" cy="21534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24"/>
              <a:buFont typeface="Calibri"/>
              <a:buNone/>
              <a:defRPr sz="452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
          <p:cNvSpPr txBox="1">
            <a:spLocks noGrp="1"/>
          </p:cNvSpPr>
          <p:nvPr>
            <p:ph type="body" idx="1"/>
          </p:nvPr>
        </p:nvSpPr>
        <p:spPr>
          <a:xfrm>
            <a:off x="470407" y="3464409"/>
            <a:ext cx="5946517" cy="113243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810"/>
              <a:buNone/>
              <a:defRPr sz="1810">
                <a:solidFill>
                  <a:schemeClr val="dk1"/>
                </a:solidFill>
              </a:defRPr>
            </a:lvl1pPr>
            <a:lvl2pPr marL="914400" lvl="1" indent="-228600" algn="l">
              <a:lnSpc>
                <a:spcPct val="90000"/>
              </a:lnSpc>
              <a:spcBef>
                <a:spcPts val="377"/>
              </a:spcBef>
              <a:spcAft>
                <a:spcPts val="0"/>
              </a:spcAft>
              <a:buClr>
                <a:srgbClr val="888888"/>
              </a:buClr>
              <a:buSzPts val="1508"/>
              <a:buNone/>
              <a:defRPr sz="1508">
                <a:solidFill>
                  <a:srgbClr val="888888"/>
                </a:solidFill>
              </a:defRPr>
            </a:lvl2pPr>
            <a:lvl3pPr marL="1371600" lvl="2" indent="-228600" algn="l">
              <a:lnSpc>
                <a:spcPct val="90000"/>
              </a:lnSpc>
              <a:spcBef>
                <a:spcPts val="377"/>
              </a:spcBef>
              <a:spcAft>
                <a:spcPts val="0"/>
              </a:spcAft>
              <a:buClr>
                <a:srgbClr val="888888"/>
              </a:buClr>
              <a:buSzPts val="1357"/>
              <a:buNone/>
              <a:defRPr sz="1357">
                <a:solidFill>
                  <a:srgbClr val="888888"/>
                </a:solidFill>
              </a:defRPr>
            </a:lvl3pPr>
            <a:lvl4pPr marL="1828800" lvl="3" indent="-228600" algn="l">
              <a:lnSpc>
                <a:spcPct val="90000"/>
              </a:lnSpc>
              <a:spcBef>
                <a:spcPts val="377"/>
              </a:spcBef>
              <a:spcAft>
                <a:spcPts val="0"/>
              </a:spcAft>
              <a:buClr>
                <a:srgbClr val="888888"/>
              </a:buClr>
              <a:buSzPts val="1206"/>
              <a:buNone/>
              <a:defRPr sz="1206">
                <a:solidFill>
                  <a:srgbClr val="888888"/>
                </a:solidFill>
              </a:defRPr>
            </a:lvl4pPr>
            <a:lvl5pPr marL="2286000" lvl="4" indent="-228600" algn="l">
              <a:lnSpc>
                <a:spcPct val="90000"/>
              </a:lnSpc>
              <a:spcBef>
                <a:spcPts val="377"/>
              </a:spcBef>
              <a:spcAft>
                <a:spcPts val="0"/>
              </a:spcAft>
              <a:buClr>
                <a:srgbClr val="888888"/>
              </a:buClr>
              <a:buSzPts val="1206"/>
              <a:buNone/>
              <a:defRPr sz="1206">
                <a:solidFill>
                  <a:srgbClr val="888888"/>
                </a:solidFill>
              </a:defRPr>
            </a:lvl5pPr>
            <a:lvl6pPr marL="2743200" lvl="5" indent="-228600" algn="l">
              <a:lnSpc>
                <a:spcPct val="90000"/>
              </a:lnSpc>
              <a:spcBef>
                <a:spcPts val="377"/>
              </a:spcBef>
              <a:spcAft>
                <a:spcPts val="0"/>
              </a:spcAft>
              <a:buClr>
                <a:srgbClr val="888888"/>
              </a:buClr>
              <a:buSzPts val="1206"/>
              <a:buNone/>
              <a:defRPr sz="1206">
                <a:solidFill>
                  <a:srgbClr val="888888"/>
                </a:solidFill>
              </a:defRPr>
            </a:lvl6pPr>
            <a:lvl7pPr marL="3200400" lvl="6" indent="-228600" algn="l">
              <a:lnSpc>
                <a:spcPct val="90000"/>
              </a:lnSpc>
              <a:spcBef>
                <a:spcPts val="377"/>
              </a:spcBef>
              <a:spcAft>
                <a:spcPts val="0"/>
              </a:spcAft>
              <a:buClr>
                <a:srgbClr val="888888"/>
              </a:buClr>
              <a:buSzPts val="1206"/>
              <a:buNone/>
              <a:defRPr sz="1206">
                <a:solidFill>
                  <a:srgbClr val="888888"/>
                </a:solidFill>
              </a:defRPr>
            </a:lvl7pPr>
            <a:lvl8pPr marL="3657600" lvl="7" indent="-228600" algn="l">
              <a:lnSpc>
                <a:spcPct val="90000"/>
              </a:lnSpc>
              <a:spcBef>
                <a:spcPts val="377"/>
              </a:spcBef>
              <a:spcAft>
                <a:spcPts val="0"/>
              </a:spcAft>
              <a:buClr>
                <a:srgbClr val="888888"/>
              </a:buClr>
              <a:buSzPts val="1206"/>
              <a:buNone/>
              <a:defRPr sz="1206">
                <a:solidFill>
                  <a:srgbClr val="888888"/>
                </a:solidFill>
              </a:defRPr>
            </a:lvl8pPr>
            <a:lvl9pPr marL="4114800" lvl="8" indent="-228600" algn="l">
              <a:lnSpc>
                <a:spcPct val="90000"/>
              </a:lnSpc>
              <a:spcBef>
                <a:spcPts val="377"/>
              </a:spcBef>
              <a:spcAft>
                <a:spcPts val="0"/>
              </a:spcAft>
              <a:buClr>
                <a:srgbClr val="888888"/>
              </a:buClr>
              <a:buSzPts val="1206"/>
              <a:buNone/>
              <a:defRPr sz="1206">
                <a:solidFill>
                  <a:srgbClr val="888888"/>
                </a:solidFill>
              </a:defRPr>
            </a:lvl9pPr>
          </a:lstStyle>
          <a:p>
            <a:endParaRPr/>
          </a:p>
        </p:txBody>
      </p:sp>
      <p:sp>
        <p:nvSpPr>
          <p:cNvPr id="30" name="Google Shape;30;p15"/>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16"/>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
          <p:cNvSpPr txBox="1">
            <a:spLocks noGrp="1"/>
          </p:cNvSpPr>
          <p:nvPr>
            <p:ph type="body" idx="1"/>
          </p:nvPr>
        </p:nvSpPr>
        <p:spPr>
          <a:xfrm>
            <a:off x="473998" y="1378094"/>
            <a:ext cx="2930168"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36" name="Google Shape;36;p16"/>
          <p:cNvSpPr txBox="1">
            <a:spLocks noGrp="1"/>
          </p:cNvSpPr>
          <p:nvPr>
            <p:ph type="body" idx="2"/>
          </p:nvPr>
        </p:nvSpPr>
        <p:spPr>
          <a:xfrm>
            <a:off x="3490347" y="1378094"/>
            <a:ext cx="2930168"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37" name="Google Shape;37;p16"/>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7"/>
          <p:cNvSpPr txBox="1">
            <a:spLocks noGrp="1"/>
          </p:cNvSpPr>
          <p:nvPr>
            <p:ph type="title"/>
          </p:nvPr>
        </p:nvSpPr>
        <p:spPr>
          <a:xfrm>
            <a:off x="474896"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
          <p:cNvSpPr txBox="1">
            <a:spLocks noGrp="1"/>
          </p:cNvSpPr>
          <p:nvPr>
            <p:ph type="body" idx="1"/>
          </p:nvPr>
        </p:nvSpPr>
        <p:spPr>
          <a:xfrm>
            <a:off x="474896" y="1269045"/>
            <a:ext cx="2916702" cy="62193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4"/>
              </a:spcBef>
              <a:spcAft>
                <a:spcPts val="0"/>
              </a:spcAft>
              <a:buClr>
                <a:schemeClr val="dk1"/>
              </a:buClr>
              <a:buSzPts val="1810"/>
              <a:buNone/>
              <a:defRPr sz="1810" b="1"/>
            </a:lvl1pPr>
            <a:lvl2pPr marL="914400" lvl="1" indent="-228600" algn="l">
              <a:lnSpc>
                <a:spcPct val="90000"/>
              </a:lnSpc>
              <a:spcBef>
                <a:spcPts val="377"/>
              </a:spcBef>
              <a:spcAft>
                <a:spcPts val="0"/>
              </a:spcAft>
              <a:buClr>
                <a:schemeClr val="dk1"/>
              </a:buClr>
              <a:buSzPts val="1508"/>
              <a:buNone/>
              <a:defRPr sz="1508" b="1"/>
            </a:lvl2pPr>
            <a:lvl3pPr marL="1371600" lvl="2" indent="-228600" algn="l">
              <a:lnSpc>
                <a:spcPct val="90000"/>
              </a:lnSpc>
              <a:spcBef>
                <a:spcPts val="377"/>
              </a:spcBef>
              <a:spcAft>
                <a:spcPts val="0"/>
              </a:spcAft>
              <a:buClr>
                <a:schemeClr val="dk1"/>
              </a:buClr>
              <a:buSzPts val="1357"/>
              <a:buNone/>
              <a:defRPr sz="1357" b="1"/>
            </a:lvl3pPr>
            <a:lvl4pPr marL="1828800" lvl="3" indent="-228600" algn="l">
              <a:lnSpc>
                <a:spcPct val="90000"/>
              </a:lnSpc>
              <a:spcBef>
                <a:spcPts val="377"/>
              </a:spcBef>
              <a:spcAft>
                <a:spcPts val="0"/>
              </a:spcAft>
              <a:buClr>
                <a:schemeClr val="dk1"/>
              </a:buClr>
              <a:buSzPts val="1206"/>
              <a:buNone/>
              <a:defRPr sz="1206" b="1"/>
            </a:lvl4pPr>
            <a:lvl5pPr marL="2286000" lvl="4" indent="-228600" algn="l">
              <a:lnSpc>
                <a:spcPct val="90000"/>
              </a:lnSpc>
              <a:spcBef>
                <a:spcPts val="377"/>
              </a:spcBef>
              <a:spcAft>
                <a:spcPts val="0"/>
              </a:spcAft>
              <a:buClr>
                <a:schemeClr val="dk1"/>
              </a:buClr>
              <a:buSzPts val="1206"/>
              <a:buNone/>
              <a:defRPr sz="1206" b="1"/>
            </a:lvl5pPr>
            <a:lvl6pPr marL="2743200" lvl="5" indent="-228600" algn="l">
              <a:lnSpc>
                <a:spcPct val="90000"/>
              </a:lnSpc>
              <a:spcBef>
                <a:spcPts val="377"/>
              </a:spcBef>
              <a:spcAft>
                <a:spcPts val="0"/>
              </a:spcAft>
              <a:buClr>
                <a:schemeClr val="dk1"/>
              </a:buClr>
              <a:buSzPts val="1206"/>
              <a:buNone/>
              <a:defRPr sz="1206" b="1"/>
            </a:lvl6pPr>
            <a:lvl7pPr marL="3200400" lvl="6" indent="-228600" algn="l">
              <a:lnSpc>
                <a:spcPct val="90000"/>
              </a:lnSpc>
              <a:spcBef>
                <a:spcPts val="377"/>
              </a:spcBef>
              <a:spcAft>
                <a:spcPts val="0"/>
              </a:spcAft>
              <a:buClr>
                <a:schemeClr val="dk1"/>
              </a:buClr>
              <a:buSzPts val="1206"/>
              <a:buNone/>
              <a:defRPr sz="1206" b="1"/>
            </a:lvl7pPr>
            <a:lvl8pPr marL="3657600" lvl="7" indent="-228600" algn="l">
              <a:lnSpc>
                <a:spcPct val="90000"/>
              </a:lnSpc>
              <a:spcBef>
                <a:spcPts val="377"/>
              </a:spcBef>
              <a:spcAft>
                <a:spcPts val="0"/>
              </a:spcAft>
              <a:buClr>
                <a:schemeClr val="dk1"/>
              </a:buClr>
              <a:buSzPts val="1206"/>
              <a:buNone/>
              <a:defRPr sz="1206" b="1"/>
            </a:lvl8pPr>
            <a:lvl9pPr marL="4114800" lvl="8" indent="-228600" algn="l">
              <a:lnSpc>
                <a:spcPct val="90000"/>
              </a:lnSpc>
              <a:spcBef>
                <a:spcPts val="377"/>
              </a:spcBef>
              <a:spcAft>
                <a:spcPts val="0"/>
              </a:spcAft>
              <a:buClr>
                <a:schemeClr val="dk1"/>
              </a:buClr>
              <a:buSzPts val="1206"/>
              <a:buNone/>
              <a:defRPr sz="1206" b="1"/>
            </a:lvl9pPr>
          </a:lstStyle>
          <a:p>
            <a:endParaRPr/>
          </a:p>
        </p:txBody>
      </p:sp>
      <p:sp>
        <p:nvSpPr>
          <p:cNvPr id="43" name="Google Shape;43;p17"/>
          <p:cNvSpPr txBox="1">
            <a:spLocks noGrp="1"/>
          </p:cNvSpPr>
          <p:nvPr>
            <p:ph type="body" idx="2"/>
          </p:nvPr>
        </p:nvSpPr>
        <p:spPr>
          <a:xfrm>
            <a:off x="474896" y="1890984"/>
            <a:ext cx="2916702" cy="278135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44" name="Google Shape;44;p17"/>
          <p:cNvSpPr txBox="1">
            <a:spLocks noGrp="1"/>
          </p:cNvSpPr>
          <p:nvPr>
            <p:ph type="body" idx="3"/>
          </p:nvPr>
        </p:nvSpPr>
        <p:spPr>
          <a:xfrm>
            <a:off x="3490348" y="1269045"/>
            <a:ext cx="2931066" cy="62193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4"/>
              </a:spcBef>
              <a:spcAft>
                <a:spcPts val="0"/>
              </a:spcAft>
              <a:buClr>
                <a:schemeClr val="dk1"/>
              </a:buClr>
              <a:buSzPts val="1810"/>
              <a:buNone/>
              <a:defRPr sz="1810" b="1"/>
            </a:lvl1pPr>
            <a:lvl2pPr marL="914400" lvl="1" indent="-228600" algn="l">
              <a:lnSpc>
                <a:spcPct val="90000"/>
              </a:lnSpc>
              <a:spcBef>
                <a:spcPts val="377"/>
              </a:spcBef>
              <a:spcAft>
                <a:spcPts val="0"/>
              </a:spcAft>
              <a:buClr>
                <a:schemeClr val="dk1"/>
              </a:buClr>
              <a:buSzPts val="1508"/>
              <a:buNone/>
              <a:defRPr sz="1508" b="1"/>
            </a:lvl2pPr>
            <a:lvl3pPr marL="1371600" lvl="2" indent="-228600" algn="l">
              <a:lnSpc>
                <a:spcPct val="90000"/>
              </a:lnSpc>
              <a:spcBef>
                <a:spcPts val="377"/>
              </a:spcBef>
              <a:spcAft>
                <a:spcPts val="0"/>
              </a:spcAft>
              <a:buClr>
                <a:schemeClr val="dk1"/>
              </a:buClr>
              <a:buSzPts val="1357"/>
              <a:buNone/>
              <a:defRPr sz="1357" b="1"/>
            </a:lvl3pPr>
            <a:lvl4pPr marL="1828800" lvl="3" indent="-228600" algn="l">
              <a:lnSpc>
                <a:spcPct val="90000"/>
              </a:lnSpc>
              <a:spcBef>
                <a:spcPts val="377"/>
              </a:spcBef>
              <a:spcAft>
                <a:spcPts val="0"/>
              </a:spcAft>
              <a:buClr>
                <a:schemeClr val="dk1"/>
              </a:buClr>
              <a:buSzPts val="1206"/>
              <a:buNone/>
              <a:defRPr sz="1206" b="1"/>
            </a:lvl4pPr>
            <a:lvl5pPr marL="2286000" lvl="4" indent="-228600" algn="l">
              <a:lnSpc>
                <a:spcPct val="90000"/>
              </a:lnSpc>
              <a:spcBef>
                <a:spcPts val="377"/>
              </a:spcBef>
              <a:spcAft>
                <a:spcPts val="0"/>
              </a:spcAft>
              <a:buClr>
                <a:schemeClr val="dk1"/>
              </a:buClr>
              <a:buSzPts val="1206"/>
              <a:buNone/>
              <a:defRPr sz="1206" b="1"/>
            </a:lvl5pPr>
            <a:lvl6pPr marL="2743200" lvl="5" indent="-228600" algn="l">
              <a:lnSpc>
                <a:spcPct val="90000"/>
              </a:lnSpc>
              <a:spcBef>
                <a:spcPts val="377"/>
              </a:spcBef>
              <a:spcAft>
                <a:spcPts val="0"/>
              </a:spcAft>
              <a:buClr>
                <a:schemeClr val="dk1"/>
              </a:buClr>
              <a:buSzPts val="1206"/>
              <a:buNone/>
              <a:defRPr sz="1206" b="1"/>
            </a:lvl6pPr>
            <a:lvl7pPr marL="3200400" lvl="6" indent="-228600" algn="l">
              <a:lnSpc>
                <a:spcPct val="90000"/>
              </a:lnSpc>
              <a:spcBef>
                <a:spcPts val="377"/>
              </a:spcBef>
              <a:spcAft>
                <a:spcPts val="0"/>
              </a:spcAft>
              <a:buClr>
                <a:schemeClr val="dk1"/>
              </a:buClr>
              <a:buSzPts val="1206"/>
              <a:buNone/>
              <a:defRPr sz="1206" b="1"/>
            </a:lvl7pPr>
            <a:lvl8pPr marL="3657600" lvl="7" indent="-228600" algn="l">
              <a:lnSpc>
                <a:spcPct val="90000"/>
              </a:lnSpc>
              <a:spcBef>
                <a:spcPts val="377"/>
              </a:spcBef>
              <a:spcAft>
                <a:spcPts val="0"/>
              </a:spcAft>
              <a:buClr>
                <a:schemeClr val="dk1"/>
              </a:buClr>
              <a:buSzPts val="1206"/>
              <a:buNone/>
              <a:defRPr sz="1206" b="1"/>
            </a:lvl8pPr>
            <a:lvl9pPr marL="4114800" lvl="8" indent="-228600" algn="l">
              <a:lnSpc>
                <a:spcPct val="90000"/>
              </a:lnSpc>
              <a:spcBef>
                <a:spcPts val="377"/>
              </a:spcBef>
              <a:spcAft>
                <a:spcPts val="0"/>
              </a:spcAft>
              <a:buClr>
                <a:schemeClr val="dk1"/>
              </a:buClr>
              <a:buSzPts val="1206"/>
              <a:buNone/>
              <a:defRPr sz="1206" b="1"/>
            </a:lvl9pPr>
          </a:lstStyle>
          <a:p>
            <a:endParaRPr/>
          </a:p>
        </p:txBody>
      </p:sp>
      <p:sp>
        <p:nvSpPr>
          <p:cNvPr id="45" name="Google Shape;45;p17"/>
          <p:cNvSpPr txBox="1">
            <a:spLocks noGrp="1"/>
          </p:cNvSpPr>
          <p:nvPr>
            <p:ph type="body" idx="4"/>
          </p:nvPr>
        </p:nvSpPr>
        <p:spPr>
          <a:xfrm>
            <a:off x="3490348" y="1890984"/>
            <a:ext cx="2931066" cy="278135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46" name="Google Shape;46;p17"/>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8"/>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474896" y="345122"/>
            <a:ext cx="2223660" cy="12079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13"/>
              <a:buFont typeface="Calibri"/>
              <a:buNone/>
              <a:defRPr sz="241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2931066" y="745370"/>
            <a:ext cx="3490347" cy="3678910"/>
          </a:xfrm>
          <a:prstGeom prst="rect">
            <a:avLst/>
          </a:prstGeom>
          <a:noFill/>
          <a:ln>
            <a:noFill/>
          </a:ln>
        </p:spPr>
        <p:txBody>
          <a:bodyPr spcFirstLastPara="1" wrap="square" lIns="91425" tIns="45700" rIns="91425" bIns="45700" anchor="t" anchorCtr="0">
            <a:normAutofit/>
          </a:bodyPr>
          <a:lstStyle>
            <a:lvl1pPr marL="457200" lvl="0" indent="-381825" algn="l">
              <a:lnSpc>
                <a:spcPct val="90000"/>
              </a:lnSpc>
              <a:spcBef>
                <a:spcPts val="754"/>
              </a:spcBef>
              <a:spcAft>
                <a:spcPts val="0"/>
              </a:spcAft>
              <a:buClr>
                <a:schemeClr val="dk1"/>
              </a:buClr>
              <a:buSzPts val="2413"/>
              <a:buChar char="•"/>
              <a:defRPr sz="2413"/>
            </a:lvl1pPr>
            <a:lvl2pPr marL="914400" lvl="1" indent="-362648" algn="l">
              <a:lnSpc>
                <a:spcPct val="90000"/>
              </a:lnSpc>
              <a:spcBef>
                <a:spcPts val="377"/>
              </a:spcBef>
              <a:spcAft>
                <a:spcPts val="0"/>
              </a:spcAft>
              <a:buClr>
                <a:schemeClr val="dk1"/>
              </a:buClr>
              <a:buSzPts val="2111"/>
              <a:buChar char="•"/>
              <a:defRPr sz="2111"/>
            </a:lvl2pPr>
            <a:lvl3pPr marL="1371600" lvl="2" indent="-343535" algn="l">
              <a:lnSpc>
                <a:spcPct val="90000"/>
              </a:lnSpc>
              <a:spcBef>
                <a:spcPts val="377"/>
              </a:spcBef>
              <a:spcAft>
                <a:spcPts val="0"/>
              </a:spcAft>
              <a:buClr>
                <a:schemeClr val="dk1"/>
              </a:buClr>
              <a:buSzPts val="1810"/>
              <a:buChar char="•"/>
              <a:defRPr sz="1810"/>
            </a:lvl3pPr>
            <a:lvl4pPr marL="1828800" lvl="3" indent="-324358" algn="l">
              <a:lnSpc>
                <a:spcPct val="90000"/>
              </a:lnSpc>
              <a:spcBef>
                <a:spcPts val="377"/>
              </a:spcBef>
              <a:spcAft>
                <a:spcPts val="0"/>
              </a:spcAft>
              <a:buClr>
                <a:schemeClr val="dk1"/>
              </a:buClr>
              <a:buSzPts val="1508"/>
              <a:buChar char="•"/>
              <a:defRPr sz="1508"/>
            </a:lvl4pPr>
            <a:lvl5pPr marL="2286000" lvl="4" indent="-324357" algn="l">
              <a:lnSpc>
                <a:spcPct val="90000"/>
              </a:lnSpc>
              <a:spcBef>
                <a:spcPts val="377"/>
              </a:spcBef>
              <a:spcAft>
                <a:spcPts val="0"/>
              </a:spcAft>
              <a:buClr>
                <a:schemeClr val="dk1"/>
              </a:buClr>
              <a:buSzPts val="1508"/>
              <a:buChar char="•"/>
              <a:defRPr sz="1508"/>
            </a:lvl5pPr>
            <a:lvl6pPr marL="2743200" lvl="5" indent="-324357" algn="l">
              <a:lnSpc>
                <a:spcPct val="90000"/>
              </a:lnSpc>
              <a:spcBef>
                <a:spcPts val="377"/>
              </a:spcBef>
              <a:spcAft>
                <a:spcPts val="0"/>
              </a:spcAft>
              <a:buClr>
                <a:schemeClr val="dk1"/>
              </a:buClr>
              <a:buSzPts val="1508"/>
              <a:buChar char="•"/>
              <a:defRPr sz="1508"/>
            </a:lvl6pPr>
            <a:lvl7pPr marL="3200400" lvl="6" indent="-324357" algn="l">
              <a:lnSpc>
                <a:spcPct val="90000"/>
              </a:lnSpc>
              <a:spcBef>
                <a:spcPts val="377"/>
              </a:spcBef>
              <a:spcAft>
                <a:spcPts val="0"/>
              </a:spcAft>
              <a:buClr>
                <a:schemeClr val="dk1"/>
              </a:buClr>
              <a:buSzPts val="1508"/>
              <a:buChar char="•"/>
              <a:defRPr sz="1508"/>
            </a:lvl7pPr>
            <a:lvl8pPr marL="3657600" lvl="7" indent="-324358" algn="l">
              <a:lnSpc>
                <a:spcPct val="90000"/>
              </a:lnSpc>
              <a:spcBef>
                <a:spcPts val="377"/>
              </a:spcBef>
              <a:spcAft>
                <a:spcPts val="0"/>
              </a:spcAft>
              <a:buClr>
                <a:schemeClr val="dk1"/>
              </a:buClr>
              <a:buSzPts val="1508"/>
              <a:buChar char="•"/>
              <a:defRPr sz="1508"/>
            </a:lvl8pPr>
            <a:lvl9pPr marL="4114800" lvl="8" indent="-324358" algn="l">
              <a:lnSpc>
                <a:spcPct val="90000"/>
              </a:lnSpc>
              <a:spcBef>
                <a:spcPts val="377"/>
              </a:spcBef>
              <a:spcAft>
                <a:spcPts val="0"/>
              </a:spcAft>
              <a:buClr>
                <a:schemeClr val="dk1"/>
              </a:buClr>
              <a:buSzPts val="1508"/>
              <a:buChar char="•"/>
              <a:defRPr sz="1508"/>
            </a:lvl9pPr>
          </a:lstStyle>
          <a:p>
            <a:endParaRPr/>
          </a:p>
        </p:txBody>
      </p:sp>
      <p:sp>
        <p:nvSpPr>
          <p:cNvPr id="57" name="Google Shape;57;p19"/>
          <p:cNvSpPr txBox="1">
            <a:spLocks noGrp="1"/>
          </p:cNvSpPr>
          <p:nvPr>
            <p:ph type="body" idx="2"/>
          </p:nvPr>
        </p:nvSpPr>
        <p:spPr>
          <a:xfrm>
            <a:off x="474896" y="1553051"/>
            <a:ext cx="2223660" cy="28772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206"/>
              <a:buNone/>
              <a:defRPr sz="1206"/>
            </a:lvl1pPr>
            <a:lvl2pPr marL="914400" lvl="1" indent="-228600" algn="l">
              <a:lnSpc>
                <a:spcPct val="90000"/>
              </a:lnSpc>
              <a:spcBef>
                <a:spcPts val="377"/>
              </a:spcBef>
              <a:spcAft>
                <a:spcPts val="0"/>
              </a:spcAft>
              <a:buClr>
                <a:schemeClr val="dk1"/>
              </a:buClr>
              <a:buSzPts val="1056"/>
              <a:buNone/>
              <a:defRPr sz="1056"/>
            </a:lvl2pPr>
            <a:lvl3pPr marL="1371600" lvl="2" indent="-228600" algn="l">
              <a:lnSpc>
                <a:spcPct val="90000"/>
              </a:lnSpc>
              <a:spcBef>
                <a:spcPts val="377"/>
              </a:spcBef>
              <a:spcAft>
                <a:spcPts val="0"/>
              </a:spcAft>
              <a:buClr>
                <a:schemeClr val="dk1"/>
              </a:buClr>
              <a:buSzPts val="905"/>
              <a:buNone/>
              <a:defRPr sz="905"/>
            </a:lvl3pPr>
            <a:lvl4pPr marL="1828800" lvl="3" indent="-228600" algn="l">
              <a:lnSpc>
                <a:spcPct val="90000"/>
              </a:lnSpc>
              <a:spcBef>
                <a:spcPts val="377"/>
              </a:spcBef>
              <a:spcAft>
                <a:spcPts val="0"/>
              </a:spcAft>
              <a:buClr>
                <a:schemeClr val="dk1"/>
              </a:buClr>
              <a:buSzPts val="754"/>
              <a:buNone/>
              <a:defRPr sz="754"/>
            </a:lvl4pPr>
            <a:lvl5pPr marL="2286000" lvl="4" indent="-228600" algn="l">
              <a:lnSpc>
                <a:spcPct val="90000"/>
              </a:lnSpc>
              <a:spcBef>
                <a:spcPts val="377"/>
              </a:spcBef>
              <a:spcAft>
                <a:spcPts val="0"/>
              </a:spcAft>
              <a:buClr>
                <a:schemeClr val="dk1"/>
              </a:buClr>
              <a:buSzPts val="754"/>
              <a:buNone/>
              <a:defRPr sz="754"/>
            </a:lvl5pPr>
            <a:lvl6pPr marL="2743200" lvl="5" indent="-228600" algn="l">
              <a:lnSpc>
                <a:spcPct val="90000"/>
              </a:lnSpc>
              <a:spcBef>
                <a:spcPts val="377"/>
              </a:spcBef>
              <a:spcAft>
                <a:spcPts val="0"/>
              </a:spcAft>
              <a:buClr>
                <a:schemeClr val="dk1"/>
              </a:buClr>
              <a:buSzPts val="754"/>
              <a:buNone/>
              <a:defRPr sz="754"/>
            </a:lvl6pPr>
            <a:lvl7pPr marL="3200400" lvl="6" indent="-228600" algn="l">
              <a:lnSpc>
                <a:spcPct val="90000"/>
              </a:lnSpc>
              <a:spcBef>
                <a:spcPts val="377"/>
              </a:spcBef>
              <a:spcAft>
                <a:spcPts val="0"/>
              </a:spcAft>
              <a:buClr>
                <a:schemeClr val="dk1"/>
              </a:buClr>
              <a:buSzPts val="754"/>
              <a:buNone/>
              <a:defRPr sz="754"/>
            </a:lvl7pPr>
            <a:lvl8pPr marL="3657600" lvl="7" indent="-228600" algn="l">
              <a:lnSpc>
                <a:spcPct val="90000"/>
              </a:lnSpc>
              <a:spcBef>
                <a:spcPts val="377"/>
              </a:spcBef>
              <a:spcAft>
                <a:spcPts val="0"/>
              </a:spcAft>
              <a:buClr>
                <a:schemeClr val="dk1"/>
              </a:buClr>
              <a:buSzPts val="754"/>
              <a:buNone/>
              <a:defRPr sz="754"/>
            </a:lvl8pPr>
            <a:lvl9pPr marL="4114800" lvl="8" indent="-228600" algn="l">
              <a:lnSpc>
                <a:spcPct val="90000"/>
              </a:lnSpc>
              <a:spcBef>
                <a:spcPts val="377"/>
              </a:spcBef>
              <a:spcAft>
                <a:spcPts val="0"/>
              </a:spcAft>
              <a:buClr>
                <a:schemeClr val="dk1"/>
              </a:buClr>
              <a:buSzPts val="754"/>
              <a:buNone/>
              <a:defRPr sz="754"/>
            </a:lvl9pPr>
          </a:lstStyle>
          <a:p>
            <a:endParaRPr/>
          </a:p>
        </p:txBody>
      </p:sp>
      <p:sp>
        <p:nvSpPr>
          <p:cNvPr id="58" name="Google Shape;58;p19"/>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474896" y="345122"/>
            <a:ext cx="2223660" cy="12079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13"/>
              <a:buFont typeface="Calibri"/>
              <a:buNone/>
              <a:defRPr sz="241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2931066" y="745370"/>
            <a:ext cx="3490347" cy="3678910"/>
          </a:xfrm>
          <a:prstGeom prst="rect">
            <a:avLst/>
          </a:prstGeom>
          <a:noFill/>
          <a:ln>
            <a:noFill/>
          </a:ln>
        </p:spPr>
      </p:sp>
      <p:sp>
        <p:nvSpPr>
          <p:cNvPr id="64" name="Google Shape;64;p20"/>
          <p:cNvSpPr txBox="1">
            <a:spLocks noGrp="1"/>
          </p:cNvSpPr>
          <p:nvPr>
            <p:ph type="body" idx="1"/>
          </p:nvPr>
        </p:nvSpPr>
        <p:spPr>
          <a:xfrm>
            <a:off x="474896" y="1553051"/>
            <a:ext cx="2223660" cy="28772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206"/>
              <a:buNone/>
              <a:defRPr sz="1206"/>
            </a:lvl1pPr>
            <a:lvl2pPr marL="914400" lvl="1" indent="-228600" algn="l">
              <a:lnSpc>
                <a:spcPct val="90000"/>
              </a:lnSpc>
              <a:spcBef>
                <a:spcPts val="377"/>
              </a:spcBef>
              <a:spcAft>
                <a:spcPts val="0"/>
              </a:spcAft>
              <a:buClr>
                <a:schemeClr val="dk1"/>
              </a:buClr>
              <a:buSzPts val="1056"/>
              <a:buNone/>
              <a:defRPr sz="1056"/>
            </a:lvl2pPr>
            <a:lvl3pPr marL="1371600" lvl="2" indent="-228600" algn="l">
              <a:lnSpc>
                <a:spcPct val="90000"/>
              </a:lnSpc>
              <a:spcBef>
                <a:spcPts val="377"/>
              </a:spcBef>
              <a:spcAft>
                <a:spcPts val="0"/>
              </a:spcAft>
              <a:buClr>
                <a:schemeClr val="dk1"/>
              </a:buClr>
              <a:buSzPts val="905"/>
              <a:buNone/>
              <a:defRPr sz="905"/>
            </a:lvl3pPr>
            <a:lvl4pPr marL="1828800" lvl="3" indent="-228600" algn="l">
              <a:lnSpc>
                <a:spcPct val="90000"/>
              </a:lnSpc>
              <a:spcBef>
                <a:spcPts val="377"/>
              </a:spcBef>
              <a:spcAft>
                <a:spcPts val="0"/>
              </a:spcAft>
              <a:buClr>
                <a:schemeClr val="dk1"/>
              </a:buClr>
              <a:buSzPts val="754"/>
              <a:buNone/>
              <a:defRPr sz="754"/>
            </a:lvl4pPr>
            <a:lvl5pPr marL="2286000" lvl="4" indent="-228600" algn="l">
              <a:lnSpc>
                <a:spcPct val="90000"/>
              </a:lnSpc>
              <a:spcBef>
                <a:spcPts val="377"/>
              </a:spcBef>
              <a:spcAft>
                <a:spcPts val="0"/>
              </a:spcAft>
              <a:buClr>
                <a:schemeClr val="dk1"/>
              </a:buClr>
              <a:buSzPts val="754"/>
              <a:buNone/>
              <a:defRPr sz="754"/>
            </a:lvl5pPr>
            <a:lvl6pPr marL="2743200" lvl="5" indent="-228600" algn="l">
              <a:lnSpc>
                <a:spcPct val="90000"/>
              </a:lnSpc>
              <a:spcBef>
                <a:spcPts val="377"/>
              </a:spcBef>
              <a:spcAft>
                <a:spcPts val="0"/>
              </a:spcAft>
              <a:buClr>
                <a:schemeClr val="dk1"/>
              </a:buClr>
              <a:buSzPts val="754"/>
              <a:buNone/>
              <a:defRPr sz="754"/>
            </a:lvl6pPr>
            <a:lvl7pPr marL="3200400" lvl="6" indent="-228600" algn="l">
              <a:lnSpc>
                <a:spcPct val="90000"/>
              </a:lnSpc>
              <a:spcBef>
                <a:spcPts val="377"/>
              </a:spcBef>
              <a:spcAft>
                <a:spcPts val="0"/>
              </a:spcAft>
              <a:buClr>
                <a:schemeClr val="dk1"/>
              </a:buClr>
              <a:buSzPts val="754"/>
              <a:buNone/>
              <a:defRPr sz="754"/>
            </a:lvl7pPr>
            <a:lvl8pPr marL="3657600" lvl="7" indent="-228600" algn="l">
              <a:lnSpc>
                <a:spcPct val="90000"/>
              </a:lnSpc>
              <a:spcBef>
                <a:spcPts val="377"/>
              </a:spcBef>
              <a:spcAft>
                <a:spcPts val="0"/>
              </a:spcAft>
              <a:buClr>
                <a:schemeClr val="dk1"/>
              </a:buClr>
              <a:buSzPts val="754"/>
              <a:buNone/>
              <a:defRPr sz="754"/>
            </a:lvl8pPr>
            <a:lvl9pPr marL="4114800" lvl="8" indent="-228600" algn="l">
              <a:lnSpc>
                <a:spcPct val="90000"/>
              </a:lnSpc>
              <a:spcBef>
                <a:spcPts val="377"/>
              </a:spcBef>
              <a:spcAft>
                <a:spcPts val="0"/>
              </a:spcAft>
              <a:buClr>
                <a:schemeClr val="dk1"/>
              </a:buClr>
              <a:buSzPts val="754"/>
              <a:buNone/>
              <a:defRPr sz="754"/>
            </a:lvl9pPr>
          </a:lstStyle>
          <a:p>
            <a:endParaRPr/>
          </a:p>
        </p:txBody>
      </p:sp>
      <p:sp>
        <p:nvSpPr>
          <p:cNvPr id="65" name="Google Shape;65;p20"/>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18"/>
              <a:buFont typeface="Calibri"/>
              <a:buNone/>
              <a:defRPr sz="3318"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473998" y="1378094"/>
            <a:ext cx="5946517" cy="3284656"/>
          </a:xfrm>
          <a:prstGeom prst="rect">
            <a:avLst/>
          </a:prstGeom>
          <a:noFill/>
          <a:ln>
            <a:noFill/>
          </a:ln>
        </p:spPr>
        <p:txBody>
          <a:bodyPr spcFirstLastPara="1" wrap="square" lIns="91425" tIns="45700" rIns="91425" bIns="45700" anchor="t" anchorCtr="0">
            <a:normAutofit/>
          </a:bodyPr>
          <a:lstStyle>
            <a:lvl1pPr marL="457200" marR="0" lvl="0" indent="-362648" algn="l" rtl="0">
              <a:lnSpc>
                <a:spcPct val="90000"/>
              </a:lnSpc>
              <a:spcBef>
                <a:spcPts val="754"/>
              </a:spcBef>
              <a:spcAft>
                <a:spcPts val="0"/>
              </a:spcAft>
              <a:buClr>
                <a:schemeClr val="dk1"/>
              </a:buClr>
              <a:buSzPts val="2111"/>
              <a:buFont typeface="Arial"/>
              <a:buChar char="•"/>
              <a:defRPr sz="2111" b="0" i="0" u="none" strike="noStrike" cap="none">
                <a:solidFill>
                  <a:schemeClr val="dk1"/>
                </a:solidFill>
                <a:latin typeface="Calibri"/>
                <a:ea typeface="Calibri"/>
                <a:cs typeface="Calibri"/>
                <a:sym typeface="Calibri"/>
              </a:defRPr>
            </a:lvl1pPr>
            <a:lvl2pPr marL="914400" marR="0" lvl="1" indent="-343535" algn="l" rtl="0">
              <a:lnSpc>
                <a:spcPct val="90000"/>
              </a:lnSpc>
              <a:spcBef>
                <a:spcPts val="377"/>
              </a:spcBef>
              <a:spcAft>
                <a:spcPts val="0"/>
              </a:spcAft>
              <a:buClr>
                <a:schemeClr val="dk1"/>
              </a:buClr>
              <a:buSzPts val="1810"/>
              <a:buFont typeface="Arial"/>
              <a:buChar char="•"/>
              <a:defRPr sz="1810" b="0" i="0" u="none" strike="noStrike" cap="none">
                <a:solidFill>
                  <a:schemeClr val="dk1"/>
                </a:solidFill>
                <a:latin typeface="Calibri"/>
                <a:ea typeface="Calibri"/>
                <a:cs typeface="Calibri"/>
                <a:sym typeface="Calibri"/>
              </a:defRPr>
            </a:lvl2pPr>
            <a:lvl3pPr marL="1371600" marR="0" lvl="2" indent="-324358" algn="l" rtl="0">
              <a:lnSpc>
                <a:spcPct val="90000"/>
              </a:lnSpc>
              <a:spcBef>
                <a:spcPts val="377"/>
              </a:spcBef>
              <a:spcAft>
                <a:spcPts val="0"/>
              </a:spcAft>
              <a:buClr>
                <a:schemeClr val="dk1"/>
              </a:buClr>
              <a:buSzPts val="1508"/>
              <a:buFont typeface="Arial"/>
              <a:buChar char="•"/>
              <a:defRPr sz="1508" b="0" i="0" u="none" strike="noStrike" cap="none">
                <a:solidFill>
                  <a:schemeClr val="dk1"/>
                </a:solidFill>
                <a:latin typeface="Calibri"/>
                <a:ea typeface="Calibri"/>
                <a:cs typeface="Calibri"/>
                <a:sym typeface="Calibri"/>
              </a:defRPr>
            </a:lvl3pPr>
            <a:lvl4pPr marL="1828800" marR="0" lvl="3"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4pPr>
            <a:lvl5pPr marL="2286000" marR="0" lvl="4"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5pPr>
            <a:lvl6pPr marL="2743200" marR="0" lvl="5"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6pPr>
            <a:lvl7pPr marL="3200400" marR="0" lvl="6"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7pPr>
            <a:lvl8pPr marL="3657600" marR="0" lvl="7"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8pPr>
            <a:lvl9pPr marL="4114800" marR="0" lvl="8"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5"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5"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1"/>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5" b="0" i="0" u="none" strike="noStrike" cap="none">
                <a:solidFill>
                  <a:srgbClr val="888888"/>
                </a:solidFill>
                <a:latin typeface="Calibri"/>
                <a:ea typeface="Calibri"/>
                <a:cs typeface="Calibri"/>
                <a:sym typeface="Calibri"/>
              </a:defRPr>
            </a:lvl1pPr>
            <a:lvl2pPr marL="0" marR="0" lvl="1" indent="0" algn="r" rtl="0">
              <a:spcBef>
                <a:spcPts val="0"/>
              </a:spcBef>
              <a:buNone/>
              <a:defRPr sz="905" b="0" i="0" u="none" strike="noStrike" cap="none">
                <a:solidFill>
                  <a:srgbClr val="888888"/>
                </a:solidFill>
                <a:latin typeface="Calibri"/>
                <a:ea typeface="Calibri"/>
                <a:cs typeface="Calibri"/>
                <a:sym typeface="Calibri"/>
              </a:defRPr>
            </a:lvl2pPr>
            <a:lvl3pPr marL="0" marR="0" lvl="2" indent="0" algn="r" rtl="0">
              <a:spcBef>
                <a:spcPts val="0"/>
              </a:spcBef>
              <a:buNone/>
              <a:defRPr sz="905" b="0" i="0" u="none" strike="noStrike" cap="none">
                <a:solidFill>
                  <a:srgbClr val="888888"/>
                </a:solidFill>
                <a:latin typeface="Calibri"/>
                <a:ea typeface="Calibri"/>
                <a:cs typeface="Calibri"/>
                <a:sym typeface="Calibri"/>
              </a:defRPr>
            </a:lvl3pPr>
            <a:lvl4pPr marL="0" marR="0" lvl="3" indent="0" algn="r" rtl="0">
              <a:spcBef>
                <a:spcPts val="0"/>
              </a:spcBef>
              <a:buNone/>
              <a:defRPr sz="905" b="0" i="0" u="none" strike="noStrike" cap="none">
                <a:solidFill>
                  <a:srgbClr val="888888"/>
                </a:solidFill>
                <a:latin typeface="Calibri"/>
                <a:ea typeface="Calibri"/>
                <a:cs typeface="Calibri"/>
                <a:sym typeface="Calibri"/>
              </a:defRPr>
            </a:lvl4pPr>
            <a:lvl5pPr marL="0" marR="0" lvl="4" indent="0" algn="r" rtl="0">
              <a:spcBef>
                <a:spcPts val="0"/>
              </a:spcBef>
              <a:buNone/>
              <a:defRPr sz="905" b="0" i="0" u="none" strike="noStrike" cap="none">
                <a:solidFill>
                  <a:srgbClr val="888888"/>
                </a:solidFill>
                <a:latin typeface="Calibri"/>
                <a:ea typeface="Calibri"/>
                <a:cs typeface="Calibri"/>
                <a:sym typeface="Calibri"/>
              </a:defRPr>
            </a:lvl5pPr>
            <a:lvl6pPr marL="0" marR="0" lvl="5" indent="0" algn="r" rtl="0">
              <a:spcBef>
                <a:spcPts val="0"/>
              </a:spcBef>
              <a:buNone/>
              <a:defRPr sz="905" b="0" i="0" u="none" strike="noStrike" cap="none">
                <a:solidFill>
                  <a:srgbClr val="888888"/>
                </a:solidFill>
                <a:latin typeface="Calibri"/>
                <a:ea typeface="Calibri"/>
                <a:cs typeface="Calibri"/>
                <a:sym typeface="Calibri"/>
              </a:defRPr>
            </a:lvl6pPr>
            <a:lvl7pPr marL="0" marR="0" lvl="6" indent="0" algn="r" rtl="0">
              <a:spcBef>
                <a:spcPts val="0"/>
              </a:spcBef>
              <a:buNone/>
              <a:defRPr sz="905" b="0" i="0" u="none" strike="noStrike" cap="none">
                <a:solidFill>
                  <a:srgbClr val="888888"/>
                </a:solidFill>
                <a:latin typeface="Calibri"/>
                <a:ea typeface="Calibri"/>
                <a:cs typeface="Calibri"/>
                <a:sym typeface="Calibri"/>
              </a:defRPr>
            </a:lvl7pPr>
            <a:lvl8pPr marL="0" marR="0" lvl="7" indent="0" algn="r" rtl="0">
              <a:spcBef>
                <a:spcPts val="0"/>
              </a:spcBef>
              <a:buNone/>
              <a:defRPr sz="905" b="0" i="0" u="none" strike="noStrike" cap="none">
                <a:solidFill>
                  <a:srgbClr val="888888"/>
                </a:solidFill>
                <a:latin typeface="Calibri"/>
                <a:ea typeface="Calibri"/>
                <a:cs typeface="Calibri"/>
                <a:sym typeface="Calibri"/>
              </a:defRPr>
            </a:lvl8pPr>
            <a:lvl9pPr marL="0" marR="0" lvl="8" indent="0" algn="r" rtl="0">
              <a:spcBef>
                <a:spcPts val="0"/>
              </a:spcBef>
              <a:buNone/>
              <a:defRPr sz="90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Imagen que contiene Forma&#10;&#10;Descripción generada automáticamente"/>
          <p:cNvPicPr preferRelativeResize="0"/>
          <p:nvPr/>
        </p:nvPicPr>
        <p:blipFill rotWithShape="1">
          <a:blip r:embed="rId3">
            <a:alphaModFix/>
          </a:blip>
          <a:srcRect/>
          <a:stretch/>
        </p:blipFill>
        <p:spPr>
          <a:xfrm>
            <a:off x="-1" y="0"/>
            <a:ext cx="6894513" cy="5170884"/>
          </a:xfrm>
          <a:prstGeom prst="rect">
            <a:avLst/>
          </a:prstGeom>
          <a:noFill/>
          <a:ln>
            <a:noFill/>
          </a:ln>
        </p:spPr>
      </p:pic>
      <p:sp>
        <p:nvSpPr>
          <p:cNvPr id="85" name="Google Shape;85;p1"/>
          <p:cNvSpPr txBox="1">
            <a:spLocks noGrp="1"/>
          </p:cNvSpPr>
          <p:nvPr>
            <p:ph type="subTitle" idx="1"/>
          </p:nvPr>
        </p:nvSpPr>
        <p:spPr>
          <a:xfrm>
            <a:off x="861812" y="4247801"/>
            <a:ext cx="5170885" cy="124987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200"/>
              <a:buNone/>
            </a:pPr>
            <a:r>
              <a:rPr lang="es-CL" sz="1200" dirty="0">
                <a:solidFill>
                  <a:schemeClr val="lt1"/>
                </a:solidFill>
                <a:latin typeface="Avenir"/>
                <a:ea typeface="Avenir"/>
                <a:cs typeface="Avenir"/>
                <a:sym typeface="Avenir"/>
              </a:rPr>
              <a:t>Rodrigo Negrete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9279" y="1625229"/>
            <a:ext cx="6312735" cy="3032831"/>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a:solidFill>
                  <a:srgbClr val="1F1F1F"/>
                </a:solidFill>
                <a:latin typeface="Google Sans"/>
                <a:cs typeface="Arial"/>
                <a:sym typeface="Avenir"/>
              </a:rPr>
              <a:t>Constituye varios microciclos interrelacionados con una capacidad condicional específica, existen de distintos tipos, los cuales son: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Graduales: Mesociclos iniciales, se enfoca en la construcción de la condición física general.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Básicos: Se concentran en la construcción y estabilización de las condiciones necesarias para el desarrollo de la planificación.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Precompetición: Se encargan de transformar las condiciones básicas en las exigencias propias del evento u objetivo final.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Competición: Considera el período de competencia propiamente tal, en salud, este tipo de bloque rara vez es utilizado.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1383176" y="758294"/>
            <a:ext cx="3444875" cy="954107"/>
          </a:xfrm>
          <a:prstGeom prst="rect">
            <a:avLst/>
          </a:prstGeom>
        </p:spPr>
        <p:txBody>
          <a:bodyPr>
            <a:spAutoFit/>
          </a:bodyPr>
          <a:lstStyle/>
          <a:p>
            <a:r>
              <a:rPr lang="es-ES" sz="3200" dirty="0">
                <a:solidFill>
                  <a:srgbClr val="1F1F1F"/>
                </a:solidFill>
                <a:latin typeface="Google Sans"/>
                <a:sym typeface="Calibri"/>
              </a:rPr>
              <a:t>Mesociclo</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4042880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00037" y="924868"/>
            <a:ext cx="6300839" cy="4410925"/>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a:solidFill>
                  <a:srgbClr val="1F1F1F"/>
                </a:solidFill>
                <a:latin typeface="Google Sans"/>
                <a:cs typeface="Arial"/>
                <a:sym typeface="Avenir"/>
              </a:rPr>
              <a:t>Este corresponde a la unidad organizativa de menor tamaño y es de reducida duración (entre 5 a 7 días).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De la misma manera que en los mesociclos, nos encontramos con distintos tipos, estos son</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Introductorio: Es con el que se empieza el mesociclo, se realizan las primeras adaptaciones del ciclo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Carga: Se suben las cargas, y se utilizan para desarrollar los niveles basales de rendimiento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Choque: Son los microciclos de mayor carga y buscan romper la estabilidad para mejorar en el rendimiento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Acumulación: Se utilizan para acumular volumen de estímulos específicos de una capacidad condicional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Competitivos: En este se busca alcanzar el máximo d rendimiento, puede ser dentro de una competencia o en situaciones que simulen la competencia.</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Regenerativos: Se restablecen niveles de períodos de carga, acumulación y/o choque.</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1340145" y="349504"/>
            <a:ext cx="3444875" cy="954107"/>
          </a:xfrm>
          <a:prstGeom prst="rect">
            <a:avLst/>
          </a:prstGeom>
        </p:spPr>
        <p:txBody>
          <a:bodyPr>
            <a:spAutoFit/>
          </a:bodyPr>
          <a:lstStyle/>
          <a:p>
            <a:r>
              <a:rPr lang="es-ES" sz="3200" dirty="0">
                <a:solidFill>
                  <a:srgbClr val="1F1F1F"/>
                </a:solidFill>
                <a:latin typeface="Google Sans"/>
                <a:sym typeface="Calibri"/>
              </a:rPr>
              <a:t>Microciclo</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3553022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96836" y="-74095"/>
            <a:ext cx="6300839" cy="4410925"/>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a:solidFill>
                  <a:srgbClr val="1F1F1F"/>
                </a:solidFill>
                <a:latin typeface="Google Sans"/>
                <a:cs typeface="Arial"/>
                <a:sym typeface="Avenir"/>
              </a:rPr>
              <a:t>Todo el proceso de entrenamiento, planificación, y periodización se basa en el síndrome general de adaptación o ley de Selye</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759233" y="264832"/>
            <a:ext cx="5653184" cy="1138773"/>
          </a:xfrm>
          <a:prstGeom prst="rect">
            <a:avLst/>
          </a:prstGeom>
        </p:spPr>
        <p:txBody>
          <a:bodyPr wrap="square">
            <a:spAutoFit/>
          </a:bodyPr>
          <a:lstStyle/>
          <a:p>
            <a:r>
              <a:rPr lang="es-ES" sz="3200" dirty="0">
                <a:solidFill>
                  <a:srgbClr val="1F1F1F"/>
                </a:solidFill>
                <a:latin typeface="Google Sans"/>
                <a:sym typeface="Calibri"/>
              </a:rPr>
              <a:t>Síndrome</a:t>
            </a:r>
            <a:r>
              <a:rPr lang="es-ES" sz="1200" dirty="0">
                <a:solidFill>
                  <a:srgbClr val="1F1F1F"/>
                </a:solidFill>
                <a:latin typeface="Google Sans"/>
                <a:sym typeface="Calibri"/>
              </a:rPr>
              <a:t> </a:t>
            </a:r>
            <a:r>
              <a:rPr lang="es-ES" sz="3200" dirty="0">
                <a:solidFill>
                  <a:srgbClr val="1F1F1F"/>
                </a:solidFill>
                <a:latin typeface="Google Sans"/>
                <a:sym typeface="Calibri"/>
              </a:rPr>
              <a:t>General</a:t>
            </a:r>
            <a:r>
              <a:rPr lang="es-ES" sz="1200" dirty="0">
                <a:solidFill>
                  <a:srgbClr val="1F1F1F"/>
                </a:solidFill>
                <a:latin typeface="Google Sans"/>
                <a:sym typeface="Calibri"/>
              </a:rPr>
              <a:t> </a:t>
            </a:r>
            <a:r>
              <a:rPr lang="es-ES" sz="3200" dirty="0">
                <a:solidFill>
                  <a:srgbClr val="1F1F1F"/>
                </a:solidFill>
                <a:latin typeface="Google Sans"/>
                <a:sym typeface="Calibri"/>
              </a:rPr>
              <a:t>de</a:t>
            </a:r>
            <a:r>
              <a:rPr lang="es-ES" sz="1200" dirty="0">
                <a:solidFill>
                  <a:srgbClr val="1F1F1F"/>
                </a:solidFill>
                <a:latin typeface="Google Sans"/>
                <a:sym typeface="Calibri"/>
              </a:rPr>
              <a:t> </a:t>
            </a:r>
            <a:r>
              <a:rPr lang="es-ES" sz="3200" dirty="0">
                <a:solidFill>
                  <a:srgbClr val="1F1F1F"/>
                </a:solidFill>
                <a:latin typeface="Google Sans"/>
                <a:sym typeface="Calibri"/>
              </a:rPr>
              <a:t>Adaptación</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5" name="Imagen 4">
            <a:extLst>
              <a:ext uri="{FF2B5EF4-FFF2-40B4-BE49-F238E27FC236}">
                <a16:creationId xmlns:a16="http://schemas.microsoft.com/office/drawing/2014/main" id="{CA33DA07-04F7-479A-B691-D6A296D57FA0}"/>
              </a:ext>
            </a:extLst>
          </p:cNvPr>
          <p:cNvPicPr>
            <a:picLocks noChangeAspect="1"/>
          </p:cNvPicPr>
          <p:nvPr/>
        </p:nvPicPr>
        <p:blipFill>
          <a:blip r:embed="rId4"/>
          <a:stretch>
            <a:fillRect/>
          </a:stretch>
        </p:blipFill>
        <p:spPr>
          <a:xfrm>
            <a:off x="396035" y="2011527"/>
            <a:ext cx="5273245" cy="2438167"/>
          </a:xfrm>
          <a:prstGeom prst="rect">
            <a:avLst/>
          </a:prstGeom>
        </p:spPr>
      </p:pic>
    </p:spTree>
    <p:extLst>
      <p:ext uri="{BB962C8B-B14F-4D97-AF65-F5344CB8AC3E}">
        <p14:creationId xmlns:p14="http://schemas.microsoft.com/office/powerpoint/2010/main" val="2065991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Modelos de planificación</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525245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0764" y="596987"/>
            <a:ext cx="6117713" cy="2438167"/>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a:solidFill>
                  <a:srgbClr val="1F1F1F"/>
                </a:solidFill>
                <a:latin typeface="Google Sans"/>
                <a:cs typeface="Arial"/>
                <a:sym typeface="Avenir"/>
              </a:rPr>
              <a:t>A partir de los descrito, las necesidades actuales de entrenamiento empujan al desarrollo de modelos actualizados que permitan mayores niveles de flexibilidad y </a:t>
            </a:r>
            <a:r>
              <a:rPr lang="es-ES" sz="1200" dirty="0" err="1">
                <a:solidFill>
                  <a:srgbClr val="1F1F1F"/>
                </a:solidFill>
                <a:latin typeface="Google Sans"/>
                <a:cs typeface="Arial"/>
                <a:sym typeface="Avenir"/>
              </a:rPr>
              <a:t>peaks</a:t>
            </a:r>
            <a:r>
              <a:rPr lang="es-ES" sz="1200" dirty="0">
                <a:solidFill>
                  <a:srgbClr val="1F1F1F"/>
                </a:solidFill>
                <a:latin typeface="Google Sans"/>
                <a:cs typeface="Arial"/>
                <a:sym typeface="Avenir"/>
              </a:rPr>
              <a:t> de rendimiento de manera más frecuente durante el año  la temporada.</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4802471" cy="1138773"/>
          </a:xfrm>
          <a:prstGeom prst="rect">
            <a:avLst/>
          </a:prstGeom>
        </p:spPr>
        <p:txBody>
          <a:bodyPr wrap="square">
            <a:spAutoFit/>
          </a:bodyPr>
          <a:lstStyle/>
          <a:p>
            <a:r>
              <a:rPr lang="es-ES" sz="3200" dirty="0">
                <a:solidFill>
                  <a:srgbClr val="1F1F1F"/>
                </a:solidFill>
                <a:latin typeface="Google Sans"/>
                <a:sym typeface="Calibri"/>
              </a:rPr>
              <a:t>Modelos de planificación</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6" name="Picture 2" descr="Modelos de planificación según el deportista y el deporte">
            <a:extLst>
              <a:ext uri="{FF2B5EF4-FFF2-40B4-BE49-F238E27FC236}">
                <a16:creationId xmlns:a16="http://schemas.microsoft.com/office/drawing/2014/main" id="{3851241E-4240-454F-91A2-72F5E3AAFD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746" y="2177652"/>
            <a:ext cx="4213190" cy="2059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952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0764" y="596987"/>
            <a:ext cx="6117713" cy="2438167"/>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err="1">
                <a:solidFill>
                  <a:srgbClr val="1F1F1F"/>
                </a:solidFill>
                <a:latin typeface="Google Sans"/>
                <a:cs typeface="Arial"/>
                <a:sym typeface="Avenir"/>
              </a:rPr>
              <a:t>Mateveiev</a:t>
            </a:r>
            <a:r>
              <a:rPr lang="es-ES" sz="1200" dirty="0">
                <a:solidFill>
                  <a:srgbClr val="1F1F1F"/>
                </a:solidFill>
                <a:latin typeface="Google Sans"/>
                <a:cs typeface="Arial"/>
                <a:sym typeface="Avenir"/>
              </a:rPr>
              <a:t> 1955, Planificación anual: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Los nombres de los macro, meso y microciclos nacen de esta estructura, como la más clásica de todas, mas no siendo la primera.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Como fue definida anteriormente, esta se compone de divisiones por fases basado en parámetros temporales, se agrega la condicionante de ser orientada hacia las competencias, según el calendario del deporte.</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27600"/>
            <a:ext cx="3444875" cy="1138773"/>
          </a:xfrm>
          <a:prstGeom prst="rect">
            <a:avLst/>
          </a:prstGeom>
        </p:spPr>
        <p:txBody>
          <a:bodyPr>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clásicos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7" name="Picture 2" descr="Planificación estructura de la periodización tradicional copia">
            <a:extLst>
              <a:ext uri="{FF2B5EF4-FFF2-40B4-BE49-F238E27FC236}">
                <a16:creationId xmlns:a16="http://schemas.microsoft.com/office/drawing/2014/main" id="{C0E0C52E-125C-4130-AA6A-356CB84F30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2169" y="2293850"/>
            <a:ext cx="3048000"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20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0764" y="596987"/>
            <a:ext cx="6117713" cy="2438167"/>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err="1">
                <a:solidFill>
                  <a:srgbClr val="1F1F1F"/>
                </a:solidFill>
                <a:latin typeface="Google Sans"/>
                <a:cs typeface="Arial"/>
                <a:sym typeface="Avenir"/>
              </a:rPr>
              <a:t>Arosiev</a:t>
            </a:r>
            <a:r>
              <a:rPr lang="es-ES" sz="1200" dirty="0">
                <a:solidFill>
                  <a:srgbClr val="1F1F1F"/>
                </a:solidFill>
                <a:latin typeface="Google Sans"/>
                <a:cs typeface="Arial"/>
                <a:sym typeface="Avenir"/>
              </a:rPr>
              <a:t> 1971, Modelo de péndulo: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Busca la adquisición y pérdida de forma varias veces durante el año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Se disminuye a 2 tipos de mesociclos: reguladores y principales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Se anula la fase transitoria, se considera sólo la acumulación y la realización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88324" y="106324"/>
            <a:ext cx="3444875" cy="1138773"/>
          </a:xfrm>
          <a:prstGeom prst="rect">
            <a:avLst/>
          </a:prstGeom>
        </p:spPr>
        <p:txBody>
          <a:bodyPr>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clásicos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6" name="Picture 2" descr="ENTRENANDO TAEKWONDO WILLIAM GARCIA: ESTRUCTURAS DE LA PLANIFICACIÓN">
            <a:extLst>
              <a:ext uri="{FF2B5EF4-FFF2-40B4-BE49-F238E27FC236}">
                <a16:creationId xmlns:a16="http://schemas.microsoft.com/office/drawing/2014/main" id="{4CB05CB1-90C4-40EF-AF43-7A473B5EA0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251" y="2111489"/>
            <a:ext cx="3583088" cy="2822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047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0764" y="596987"/>
            <a:ext cx="6117713" cy="2438167"/>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err="1">
                <a:solidFill>
                  <a:srgbClr val="1F1F1F"/>
                </a:solidFill>
                <a:latin typeface="Google Sans"/>
                <a:cs typeface="Arial"/>
                <a:sym typeface="Avenir"/>
              </a:rPr>
              <a:t>Vorobiev</a:t>
            </a:r>
            <a:r>
              <a:rPr lang="es-ES" sz="1200" dirty="0">
                <a:solidFill>
                  <a:srgbClr val="1F1F1F"/>
                </a:solidFill>
                <a:latin typeface="Google Sans"/>
                <a:cs typeface="Arial"/>
                <a:sym typeface="Avenir"/>
              </a:rPr>
              <a:t> 1974, Modelo de altas cargas: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Se utilizan microciclos de altas y bajas cargas bruscamente, basándose en los principios de la ley de Selye</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Es de corta duración, enfocado a competencia o evento específico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983915" y="244565"/>
            <a:ext cx="3444875" cy="1138773"/>
          </a:xfrm>
          <a:prstGeom prst="rect">
            <a:avLst/>
          </a:prstGeom>
        </p:spPr>
        <p:txBody>
          <a:bodyPr>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clásicos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7" name="Imagen 6">
            <a:extLst>
              <a:ext uri="{FF2B5EF4-FFF2-40B4-BE49-F238E27FC236}">
                <a16:creationId xmlns:a16="http://schemas.microsoft.com/office/drawing/2014/main" id="{D207E725-801D-41BB-9A40-ABA49C365149}"/>
              </a:ext>
            </a:extLst>
          </p:cNvPr>
          <p:cNvPicPr>
            <a:picLocks noChangeAspect="1"/>
          </p:cNvPicPr>
          <p:nvPr/>
        </p:nvPicPr>
        <p:blipFill>
          <a:blip r:embed="rId4"/>
          <a:stretch>
            <a:fillRect/>
          </a:stretch>
        </p:blipFill>
        <p:spPr>
          <a:xfrm>
            <a:off x="983915" y="2169690"/>
            <a:ext cx="4001058" cy="2410161"/>
          </a:xfrm>
          <a:prstGeom prst="rect">
            <a:avLst/>
          </a:prstGeom>
        </p:spPr>
      </p:pic>
    </p:spTree>
    <p:extLst>
      <p:ext uri="{BB962C8B-B14F-4D97-AF65-F5344CB8AC3E}">
        <p14:creationId xmlns:p14="http://schemas.microsoft.com/office/powerpoint/2010/main" val="178041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0764" y="596987"/>
            <a:ext cx="6117713" cy="2438167"/>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err="1">
                <a:solidFill>
                  <a:srgbClr val="1F1F1F"/>
                </a:solidFill>
                <a:latin typeface="Google Sans"/>
                <a:cs typeface="Arial"/>
                <a:sym typeface="Avenir"/>
              </a:rPr>
              <a:t>Tschiene</a:t>
            </a:r>
            <a:r>
              <a:rPr lang="es-ES" sz="1200" dirty="0">
                <a:solidFill>
                  <a:srgbClr val="1F1F1F"/>
                </a:solidFill>
                <a:latin typeface="Google Sans"/>
                <a:cs typeface="Arial"/>
                <a:sym typeface="Avenir"/>
              </a:rPr>
              <a:t> 1977, Modelo de altas cargas: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Altas intensidades mantenidas con muy breves lapsos profilácticos de disminución de intensidad</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155235"/>
            <a:ext cx="3457765" cy="1138773"/>
          </a:xfrm>
          <a:prstGeom prst="rect">
            <a:avLst/>
          </a:prstGeom>
        </p:spPr>
        <p:txBody>
          <a:bodyPr wrap="square">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clásicos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6" name="Imagen 5">
            <a:extLst>
              <a:ext uri="{FF2B5EF4-FFF2-40B4-BE49-F238E27FC236}">
                <a16:creationId xmlns:a16="http://schemas.microsoft.com/office/drawing/2014/main" id="{153C19F1-FCF7-43A8-A62A-C67EB7A7FB35}"/>
              </a:ext>
            </a:extLst>
          </p:cNvPr>
          <p:cNvPicPr>
            <a:picLocks noChangeAspect="1"/>
          </p:cNvPicPr>
          <p:nvPr/>
        </p:nvPicPr>
        <p:blipFill>
          <a:blip r:embed="rId4"/>
          <a:stretch>
            <a:fillRect/>
          </a:stretch>
        </p:blipFill>
        <p:spPr>
          <a:xfrm>
            <a:off x="845294" y="1991030"/>
            <a:ext cx="4020111" cy="2715004"/>
          </a:xfrm>
          <a:prstGeom prst="rect">
            <a:avLst/>
          </a:prstGeom>
        </p:spPr>
      </p:pic>
    </p:spTree>
    <p:extLst>
      <p:ext uri="{BB962C8B-B14F-4D97-AF65-F5344CB8AC3E}">
        <p14:creationId xmlns:p14="http://schemas.microsoft.com/office/powerpoint/2010/main" val="2487406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771946"/>
            <a:ext cx="6117713" cy="2438167"/>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err="1">
                <a:solidFill>
                  <a:srgbClr val="1F1F1F"/>
                </a:solidFill>
                <a:latin typeface="Google Sans"/>
                <a:cs typeface="Arial"/>
                <a:sym typeface="Avenir"/>
              </a:rPr>
              <a:t>Verkhoshansky</a:t>
            </a:r>
            <a:r>
              <a:rPr lang="es-ES" sz="1200" dirty="0">
                <a:solidFill>
                  <a:srgbClr val="1F1F1F"/>
                </a:solidFill>
                <a:latin typeface="Google Sans"/>
                <a:cs typeface="Arial"/>
                <a:sym typeface="Avenir"/>
              </a:rPr>
              <a:t> 1979, Modelo de entrenamiento por bloques: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Entrenamiento Unidireccional con cargas concentradas distribuidas en bloques, es decir se entrenan pocos aspectos en cada bloque.</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Se incluye el término de Efecto Retardado del entrenamiento deportivo.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Concibe una etapa de preparación con una duración aproximada de 1-5 meses con un posterior calendario competitivo para garantiza la realización.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911549" y="172563"/>
            <a:ext cx="5071412" cy="1138773"/>
          </a:xfrm>
          <a:prstGeom prst="rect">
            <a:avLst/>
          </a:prstGeom>
        </p:spPr>
        <p:txBody>
          <a:bodyPr wrap="square">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contemporáneos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7" name="Imagen 6">
            <a:extLst>
              <a:ext uri="{FF2B5EF4-FFF2-40B4-BE49-F238E27FC236}">
                <a16:creationId xmlns:a16="http://schemas.microsoft.com/office/drawing/2014/main" id="{6974467D-5484-4C56-B2E4-702F4869D0E8}"/>
              </a:ext>
            </a:extLst>
          </p:cNvPr>
          <p:cNvPicPr>
            <a:picLocks noChangeAspect="1"/>
          </p:cNvPicPr>
          <p:nvPr/>
        </p:nvPicPr>
        <p:blipFill>
          <a:blip r:embed="rId4"/>
          <a:stretch>
            <a:fillRect/>
          </a:stretch>
        </p:blipFill>
        <p:spPr>
          <a:xfrm>
            <a:off x="1412377" y="2283868"/>
            <a:ext cx="2703226" cy="2468163"/>
          </a:xfrm>
          <a:prstGeom prst="rect">
            <a:avLst/>
          </a:prstGeom>
        </p:spPr>
      </p:pic>
    </p:spTree>
    <p:extLst>
      <p:ext uri="{BB962C8B-B14F-4D97-AF65-F5344CB8AC3E}">
        <p14:creationId xmlns:p14="http://schemas.microsoft.com/office/powerpoint/2010/main" val="2149516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2" descr="Patrón de fondo&#10;&#10;Descripción generada automáticamente"/>
          <p:cNvPicPr preferRelativeResize="0"/>
          <p:nvPr/>
        </p:nvPicPr>
        <p:blipFill rotWithShape="1">
          <a:blip r:embed="rId3">
            <a:alphaModFix/>
          </a:blip>
          <a:srcRect/>
          <a:stretch/>
        </p:blipFill>
        <p:spPr>
          <a:xfrm>
            <a:off x="-47490" y="-29665"/>
            <a:ext cx="6942003" cy="5206503"/>
          </a:xfrm>
          <a:prstGeom prst="rect">
            <a:avLst/>
          </a:prstGeom>
          <a:noFill/>
          <a:ln>
            <a:noFill/>
          </a:ln>
        </p:spPr>
      </p:pic>
      <p:sp>
        <p:nvSpPr>
          <p:cNvPr id="91" name="Google Shape;91;p2"/>
          <p:cNvSpPr txBox="1">
            <a:spLocks noGrp="1"/>
          </p:cNvSpPr>
          <p:nvPr>
            <p:ph type="title"/>
          </p:nvPr>
        </p:nvSpPr>
        <p:spPr>
          <a:xfrm>
            <a:off x="635989" y="1773240"/>
            <a:ext cx="5379049" cy="2470148"/>
          </a:xfrm>
          <a:prstGeom prst="rect">
            <a:avLst/>
          </a:prstGeom>
          <a:noFill/>
          <a:ln>
            <a:noFill/>
          </a:ln>
        </p:spPr>
        <p:txBody>
          <a:bodyPr spcFirstLastPara="1" wrap="square" lIns="91425" tIns="45700" rIns="91425" bIns="45700" anchor="ctr" anchorCtr="0">
            <a:normAutofit/>
          </a:bodyPr>
          <a:lstStyle/>
          <a:p>
            <a:pPr lvl="0" algn="ctr">
              <a:buClr>
                <a:srgbClr val="375F68"/>
              </a:buClr>
              <a:buSzPts val="1200"/>
            </a:pPr>
            <a:r>
              <a:rPr lang="es-ES" sz="2000" dirty="0">
                <a:solidFill>
                  <a:srgbClr val="375F68"/>
                </a:solidFill>
                <a:latin typeface="Avenir"/>
                <a:ea typeface="Avenir"/>
                <a:cs typeface="Avenir"/>
                <a:sym typeface="Avenir"/>
              </a:rPr>
              <a:t>Alto rendimiento en especificidades deportivas</a:t>
            </a:r>
            <a:br>
              <a:rPr lang="es-ES" sz="2000" dirty="0">
                <a:solidFill>
                  <a:srgbClr val="375F68"/>
                </a:solidFill>
                <a:latin typeface="Avenir"/>
                <a:ea typeface="Avenir"/>
                <a:cs typeface="Avenir"/>
                <a:sym typeface="Avenir"/>
              </a:rPr>
            </a:br>
            <a:r>
              <a:rPr lang="es-ES" sz="2000" dirty="0">
                <a:solidFill>
                  <a:srgbClr val="375F68"/>
                </a:solidFill>
                <a:latin typeface="Avenir"/>
                <a:ea typeface="Avenir"/>
                <a:cs typeface="Avenir"/>
                <a:sym typeface="Avenir"/>
              </a:rPr>
              <a:t>Parte 2</a:t>
            </a:r>
            <a:br>
              <a:rPr lang="es-ES" sz="2000" dirty="0">
                <a:solidFill>
                  <a:srgbClr val="375F68"/>
                </a:solidFill>
                <a:latin typeface="Avenir"/>
                <a:ea typeface="Avenir"/>
                <a:cs typeface="Avenir"/>
                <a:sym typeface="Avenir"/>
              </a:rPr>
            </a:br>
            <a:r>
              <a:rPr lang="es-ES" sz="2000" u="sng" dirty="0">
                <a:solidFill>
                  <a:srgbClr val="375F68"/>
                </a:solidFill>
                <a:latin typeface="Avenir"/>
                <a:ea typeface="Avenir"/>
                <a:cs typeface="Avenir"/>
                <a:sym typeface="Avenir"/>
              </a:rPr>
              <a:t>Planificación y periodización deportiva</a:t>
            </a:r>
            <a:endParaRPr sz="2000" u="sng" dirty="0"/>
          </a:p>
        </p:txBody>
      </p:sp>
      <p:sp>
        <p:nvSpPr>
          <p:cNvPr id="92" name="Google Shape;92;p2"/>
          <p:cNvSpPr txBox="1"/>
          <p:nvPr/>
        </p:nvSpPr>
        <p:spPr>
          <a:xfrm>
            <a:off x="1688502" y="1068391"/>
            <a:ext cx="5379049" cy="50323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375F68"/>
              </a:buClr>
              <a:buSzPts val="1200"/>
              <a:buFont typeface="Avenir"/>
              <a:buNone/>
            </a:pPr>
            <a:r>
              <a:rPr lang="es-CL" sz="1200" b="0" i="0" u="none" strike="noStrike" cap="none" dirty="0">
                <a:solidFill>
                  <a:srgbClr val="375F68"/>
                </a:solidFill>
                <a:latin typeface="Avenir"/>
                <a:ea typeface="Avenir"/>
                <a:cs typeface="Avenir"/>
                <a:sym typeface="Avenir"/>
              </a:rPr>
              <a:t>N°9</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1369334"/>
            <a:ext cx="6117713" cy="2438167"/>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err="1">
                <a:solidFill>
                  <a:srgbClr val="1F1F1F"/>
                </a:solidFill>
                <a:latin typeface="Google Sans"/>
                <a:cs typeface="Arial"/>
                <a:sym typeface="Avenir"/>
              </a:rPr>
              <a:t>Bondachurk</a:t>
            </a:r>
            <a:r>
              <a:rPr lang="es-ES" sz="1200" dirty="0">
                <a:solidFill>
                  <a:srgbClr val="1F1F1F"/>
                </a:solidFill>
                <a:latin typeface="Google Sans"/>
                <a:cs typeface="Arial"/>
                <a:sym typeface="Avenir"/>
              </a:rPr>
              <a:t> 1984, Modelo integrador: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Muestra 3 fases durante la planificación “Desarrollo, mantenimiento y descanso ”conocido como el desarrollo Trifásico.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Presenta una similitud con la planificación tradicional de </a:t>
            </a:r>
            <a:r>
              <a:rPr lang="es-ES" sz="1200" dirty="0" err="1">
                <a:solidFill>
                  <a:srgbClr val="1F1F1F"/>
                </a:solidFill>
                <a:latin typeface="Google Sans"/>
                <a:cs typeface="Arial"/>
                <a:sym typeface="Avenir"/>
              </a:rPr>
              <a:t>Matveiev</a:t>
            </a:r>
            <a:r>
              <a:rPr lang="es-ES" sz="1200" dirty="0">
                <a:solidFill>
                  <a:srgbClr val="1F1F1F"/>
                </a:solidFill>
                <a:latin typeface="Google Sans"/>
                <a:cs typeface="Arial"/>
                <a:sym typeface="Avenir"/>
              </a:rPr>
              <a:t> puesto que las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cargas que se implementan están enfocadas al desarrollo simultáneo de varios aspectos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“orientación de la carga compleja e interacción de las cargas simultánea”.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Resalta la importancia del trabajo específico pero e intenta a articular el trabajo técnico con el de desarrollo de las capacidades físicas..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4705652" cy="1138773"/>
          </a:xfrm>
          <a:prstGeom prst="rect">
            <a:avLst/>
          </a:prstGeom>
        </p:spPr>
        <p:txBody>
          <a:bodyPr wrap="square">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contemporáneos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578016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1369334"/>
            <a:ext cx="6117713" cy="2438167"/>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Forteza 1998, Modelo de campanas estructurales: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Su propuesta de planificación en campana dice que el componente específico de la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preparación siempre debe estar por encima de componente general.</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Teniendo como base la estructura en campana, el deportista estaría en la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capacidad de asumir una competencia en cualquier periodo del ciclo de entrenamiento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4727167" cy="1138773"/>
          </a:xfrm>
          <a:prstGeom prst="rect">
            <a:avLst/>
          </a:prstGeom>
        </p:spPr>
        <p:txBody>
          <a:bodyPr wrap="square">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contemporáneos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5" name="Picture 2" descr="CAMPANAS ESTRUCTURALES DE FORTEZA – entrenamiento deportivo">
            <a:extLst>
              <a:ext uri="{FF2B5EF4-FFF2-40B4-BE49-F238E27FC236}">
                <a16:creationId xmlns:a16="http://schemas.microsoft.com/office/drawing/2014/main" id="{1895ED78-324E-41C2-8C71-119C73010A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302" y="2490442"/>
            <a:ext cx="3146753" cy="2469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000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1057326"/>
            <a:ext cx="6117713" cy="2438167"/>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err="1">
                <a:solidFill>
                  <a:srgbClr val="1F1F1F"/>
                </a:solidFill>
                <a:latin typeface="Google Sans"/>
                <a:cs typeface="Arial"/>
                <a:sym typeface="Avenir"/>
              </a:rPr>
              <a:t>Issurin</a:t>
            </a:r>
            <a:r>
              <a:rPr lang="es-ES" sz="1200" dirty="0">
                <a:solidFill>
                  <a:srgbClr val="1F1F1F"/>
                </a:solidFill>
                <a:latin typeface="Google Sans"/>
                <a:cs typeface="Arial"/>
                <a:sym typeface="Avenir"/>
              </a:rPr>
              <a:t> 1985, Modelo ATR: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Acumulación, Transformación, Realización. </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Concentración de la carga sobre capacidades específicas.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Desarrollo de ciertas capacidades por bloques, estas capacidades estarán condicionadas por sus efectos residuales.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Las capacidades de fuerza y resistencia se trabajaran en el bloque de acumulación, porque tienen los mayores efectos residuales.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769990" y="0"/>
            <a:ext cx="4877774" cy="1138773"/>
          </a:xfrm>
          <a:prstGeom prst="rect">
            <a:avLst/>
          </a:prstGeom>
        </p:spPr>
        <p:txBody>
          <a:bodyPr wrap="square">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contemporáneos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6" name="Imagen 5">
            <a:extLst>
              <a:ext uri="{FF2B5EF4-FFF2-40B4-BE49-F238E27FC236}">
                <a16:creationId xmlns:a16="http://schemas.microsoft.com/office/drawing/2014/main" id="{6FDC6F57-F2DF-428F-A966-6DB28FB603A8}"/>
              </a:ext>
            </a:extLst>
          </p:cNvPr>
          <p:cNvPicPr>
            <a:picLocks noChangeAspect="1"/>
          </p:cNvPicPr>
          <p:nvPr/>
        </p:nvPicPr>
        <p:blipFill>
          <a:blip r:embed="rId4"/>
          <a:stretch>
            <a:fillRect/>
          </a:stretch>
        </p:blipFill>
        <p:spPr>
          <a:xfrm>
            <a:off x="254023" y="2052747"/>
            <a:ext cx="4877373" cy="2609356"/>
          </a:xfrm>
          <a:prstGeom prst="rect">
            <a:avLst/>
          </a:prstGeom>
        </p:spPr>
      </p:pic>
    </p:spTree>
    <p:extLst>
      <p:ext uri="{BB962C8B-B14F-4D97-AF65-F5344CB8AC3E}">
        <p14:creationId xmlns:p14="http://schemas.microsoft.com/office/powerpoint/2010/main" val="421718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142784"/>
            <a:ext cx="6117713" cy="2438167"/>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err="1">
                <a:solidFill>
                  <a:srgbClr val="1F1F1F"/>
                </a:solidFill>
                <a:latin typeface="Google Sans"/>
                <a:cs typeface="Arial"/>
                <a:sym typeface="Avenir"/>
              </a:rPr>
              <a:t>Bompa</a:t>
            </a:r>
            <a:r>
              <a:rPr lang="es-ES" sz="1200" dirty="0">
                <a:solidFill>
                  <a:srgbClr val="1F1F1F"/>
                </a:solidFill>
                <a:latin typeface="Google Sans"/>
                <a:cs typeface="Arial"/>
                <a:sym typeface="Avenir"/>
              </a:rPr>
              <a:t> 1986, Modelo largo estado de forma:</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El entrenamiento deportivo debe ser planificado como un proceso complejo y de</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forma secuencial, el deportista o grupo de deportistas debe alcanzar ciertos estados de</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forma deportiva para determinados periodos de tiempo.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Estos estados de forma son:</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o Nivel de forma deportiva general (</a:t>
            </a:r>
            <a:r>
              <a:rPr lang="es-ES" sz="1200" dirty="0" err="1">
                <a:solidFill>
                  <a:srgbClr val="1F1F1F"/>
                </a:solidFill>
                <a:latin typeface="Google Sans"/>
                <a:cs typeface="Arial"/>
                <a:sym typeface="Avenir"/>
              </a:rPr>
              <a:t>degree</a:t>
            </a:r>
            <a:r>
              <a:rPr lang="es-ES" sz="1200" dirty="0">
                <a:solidFill>
                  <a:srgbClr val="1F1F1F"/>
                </a:solidFill>
                <a:latin typeface="Google Sans"/>
                <a:cs typeface="Arial"/>
                <a:sym typeface="Avenir"/>
              </a:rPr>
              <a:t> </a:t>
            </a:r>
            <a:r>
              <a:rPr lang="es-ES" sz="1200" dirty="0" err="1">
                <a:solidFill>
                  <a:srgbClr val="1F1F1F"/>
                </a:solidFill>
                <a:latin typeface="Google Sans"/>
                <a:cs typeface="Arial"/>
                <a:sym typeface="Avenir"/>
              </a:rPr>
              <a:t>of</a:t>
            </a:r>
            <a:r>
              <a:rPr lang="es-ES" sz="1200" dirty="0">
                <a:solidFill>
                  <a:srgbClr val="1F1F1F"/>
                </a:solidFill>
                <a:latin typeface="Google Sans"/>
                <a:cs typeface="Arial"/>
                <a:sym typeface="Avenir"/>
              </a:rPr>
              <a:t> training): puede ser considerado como el pilar fundamental para el desarrollo de los demás niveles, presenta un elevado estado de factores condicionales y un alto perfeccionamiento de todas las aptitudes requeridas para determinado deporte.</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o Nivel de alta forma deportiva (Athletic </a:t>
            </a:r>
            <a:r>
              <a:rPr lang="es-ES" sz="1200" dirty="0" err="1">
                <a:solidFill>
                  <a:srgbClr val="1F1F1F"/>
                </a:solidFill>
                <a:latin typeface="Google Sans"/>
                <a:cs typeface="Arial"/>
                <a:sym typeface="Avenir"/>
              </a:rPr>
              <a:t>shape</a:t>
            </a:r>
            <a:r>
              <a:rPr lang="es-ES" sz="1200" dirty="0">
                <a:solidFill>
                  <a:srgbClr val="1F1F1F"/>
                </a:solidFill>
                <a:latin typeface="Google Sans"/>
                <a:cs typeface="Arial"/>
                <a:sym typeface="Avenir"/>
              </a:rPr>
              <a:t>): Se caracteriza por un nivel de rendimiento muy cercano al máximo.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o Nivel de máxima forma deportiva (</a:t>
            </a:r>
            <a:r>
              <a:rPr lang="es-ES" sz="1200" dirty="0" err="1">
                <a:solidFill>
                  <a:srgbClr val="1F1F1F"/>
                </a:solidFill>
                <a:latin typeface="Google Sans"/>
                <a:cs typeface="Arial"/>
                <a:sym typeface="Avenir"/>
              </a:rPr>
              <a:t>Peaking</a:t>
            </a:r>
            <a:r>
              <a:rPr lang="es-ES" sz="1200" dirty="0">
                <a:solidFill>
                  <a:srgbClr val="1F1F1F"/>
                </a:solidFill>
                <a:latin typeface="Google Sans"/>
                <a:cs typeface="Arial"/>
                <a:sym typeface="Avenir"/>
              </a:rPr>
              <a:t>): Es el estado máximo que se puede alcanzar, es limitado en tiempo, por esto es necesario regresar al estado anterior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468777" y="183755"/>
            <a:ext cx="4888531" cy="1138773"/>
          </a:xfrm>
          <a:prstGeom prst="rect">
            <a:avLst/>
          </a:prstGeom>
        </p:spPr>
        <p:txBody>
          <a:bodyPr wrap="square">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contemporáneos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185288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1995749"/>
            <a:ext cx="6117713" cy="2438167"/>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err="1">
                <a:solidFill>
                  <a:srgbClr val="1F1F1F"/>
                </a:solidFill>
                <a:latin typeface="Google Sans"/>
                <a:cs typeface="Arial"/>
                <a:sym typeface="Avenir"/>
              </a:rPr>
              <a:t>Seriulo</a:t>
            </a:r>
            <a:r>
              <a:rPr lang="es-ES" sz="1200" dirty="0">
                <a:solidFill>
                  <a:srgbClr val="1F1F1F"/>
                </a:solidFill>
                <a:latin typeface="Google Sans"/>
                <a:cs typeface="Arial"/>
                <a:sym typeface="Avenir"/>
              </a:rPr>
              <a:t> 1998, Modelo cognitivo: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Busca no solo manifestar que el éxito deportivo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se alcanza buscando la elevación de las capacidades físicas, sino que debe haber una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integración de todos los aspectos que comprenden el deporte, esto con el fin de realizar un entrenamiento integral.</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El modelo cognitivo de </a:t>
            </a:r>
            <a:r>
              <a:rPr lang="es-ES" sz="1200" dirty="0" err="1">
                <a:solidFill>
                  <a:srgbClr val="1F1F1F"/>
                </a:solidFill>
                <a:latin typeface="Google Sans"/>
                <a:cs typeface="Arial"/>
                <a:sym typeface="Avenir"/>
              </a:rPr>
              <a:t>Seirul</a:t>
            </a:r>
            <a:r>
              <a:rPr lang="es-ES" sz="1200" dirty="0">
                <a:solidFill>
                  <a:srgbClr val="1F1F1F"/>
                </a:solidFill>
                <a:latin typeface="Google Sans"/>
                <a:cs typeface="Arial"/>
                <a:sym typeface="Avenir"/>
              </a:rPr>
              <a:t>-Lo fue propuesto para deportes en equipo y</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comprende 3 </a:t>
            </a:r>
            <a:r>
              <a:rPr lang="es-ES" sz="1200" dirty="0" err="1">
                <a:solidFill>
                  <a:srgbClr val="1F1F1F"/>
                </a:solidFill>
                <a:latin typeface="Google Sans"/>
                <a:cs typeface="Arial"/>
                <a:sym typeface="Avenir"/>
              </a:rPr>
              <a:t>sub-sistemas</a:t>
            </a:r>
            <a:r>
              <a:rPr lang="es-ES" sz="1200" dirty="0">
                <a:solidFill>
                  <a:srgbClr val="1F1F1F"/>
                </a:solidFill>
                <a:latin typeface="Google Sans"/>
                <a:cs typeface="Arial"/>
                <a:sym typeface="Avenir"/>
              </a:rPr>
              <a:t>:</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o El </a:t>
            </a:r>
            <a:r>
              <a:rPr lang="es-ES" sz="1200" dirty="0" err="1">
                <a:solidFill>
                  <a:srgbClr val="1F1F1F"/>
                </a:solidFill>
                <a:latin typeface="Google Sans"/>
                <a:cs typeface="Arial"/>
                <a:sym typeface="Avenir"/>
              </a:rPr>
              <a:t>sub-sistema</a:t>
            </a:r>
            <a:r>
              <a:rPr lang="es-ES" sz="1200" dirty="0">
                <a:solidFill>
                  <a:srgbClr val="1F1F1F"/>
                </a:solidFill>
                <a:latin typeface="Google Sans"/>
                <a:cs typeface="Arial"/>
                <a:sym typeface="Avenir"/>
              </a:rPr>
              <a:t> energético funcional.</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o El </a:t>
            </a:r>
            <a:r>
              <a:rPr lang="es-ES" sz="1200" dirty="0" err="1">
                <a:solidFill>
                  <a:srgbClr val="1F1F1F"/>
                </a:solidFill>
                <a:latin typeface="Google Sans"/>
                <a:cs typeface="Arial"/>
                <a:sym typeface="Avenir"/>
              </a:rPr>
              <a:t>sub-sistema</a:t>
            </a:r>
            <a:r>
              <a:rPr lang="es-ES" sz="1200" dirty="0">
                <a:solidFill>
                  <a:srgbClr val="1F1F1F"/>
                </a:solidFill>
                <a:latin typeface="Google Sans"/>
                <a:cs typeface="Arial"/>
                <a:sym typeface="Avenir"/>
              </a:rPr>
              <a:t> técnico-competitivo.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o El </a:t>
            </a:r>
            <a:r>
              <a:rPr lang="es-ES" sz="1200" dirty="0" err="1">
                <a:solidFill>
                  <a:srgbClr val="1F1F1F"/>
                </a:solidFill>
                <a:latin typeface="Google Sans"/>
                <a:cs typeface="Arial"/>
                <a:sym typeface="Avenir"/>
              </a:rPr>
              <a:t>sub-sistema</a:t>
            </a:r>
            <a:r>
              <a:rPr lang="es-ES" sz="1200" dirty="0">
                <a:solidFill>
                  <a:srgbClr val="1F1F1F"/>
                </a:solidFill>
                <a:latin typeface="Google Sans"/>
                <a:cs typeface="Arial"/>
                <a:sym typeface="Avenir"/>
              </a:rPr>
              <a:t> de pensamiento táctico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4823986" cy="1138773"/>
          </a:xfrm>
          <a:prstGeom prst="rect">
            <a:avLst/>
          </a:prstGeom>
        </p:spPr>
        <p:txBody>
          <a:bodyPr wrap="square">
            <a:spAutoFit/>
          </a:bodyPr>
          <a:lstStyle/>
          <a:p>
            <a:r>
              <a:rPr lang="es-ES" sz="3200" dirty="0">
                <a:solidFill>
                  <a:srgbClr val="1F1F1F"/>
                </a:solidFill>
                <a:latin typeface="Google Sans"/>
                <a:sym typeface="Calibri"/>
              </a:rPr>
              <a:t>Modelos</a:t>
            </a:r>
            <a:r>
              <a:rPr lang="es-ES" sz="1200" dirty="0">
                <a:solidFill>
                  <a:srgbClr val="1F1F1F"/>
                </a:solidFill>
                <a:latin typeface="Google Sans"/>
                <a:sym typeface="Calibri"/>
              </a:rPr>
              <a:t> </a:t>
            </a:r>
            <a:r>
              <a:rPr lang="es-ES" sz="3200" dirty="0">
                <a:solidFill>
                  <a:srgbClr val="1F1F1F"/>
                </a:solidFill>
                <a:latin typeface="Google Sans"/>
                <a:sym typeface="Calibri"/>
              </a:rPr>
              <a:t>contemporáneos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1199137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Pilares del movimiento funcional</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2533744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1995749"/>
            <a:ext cx="6117713" cy="2438167"/>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Los pilares del movimiento funcional son la manera en las que podemos agrupar a las distintas manifestaciones del movimiento en sus distintos planos y exigencias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3444875" cy="1138773"/>
          </a:xfrm>
          <a:prstGeom prst="rect">
            <a:avLst/>
          </a:prstGeom>
        </p:spPr>
        <p:txBody>
          <a:bodyPr>
            <a:spAutoFit/>
          </a:bodyPr>
          <a:lstStyle/>
          <a:p>
            <a:r>
              <a:rPr lang="es-ES" sz="3200" dirty="0">
                <a:solidFill>
                  <a:srgbClr val="1F1F1F"/>
                </a:solidFill>
                <a:latin typeface="Google Sans"/>
                <a:sym typeface="Calibri"/>
              </a:rPr>
              <a:t>Los 4 pilares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4" name="Imagen 3">
            <a:extLst>
              <a:ext uri="{FF2B5EF4-FFF2-40B4-BE49-F238E27FC236}">
                <a16:creationId xmlns:a16="http://schemas.microsoft.com/office/drawing/2014/main" id="{50A9C73C-CE58-4291-9481-804C3DA47F93}"/>
              </a:ext>
            </a:extLst>
          </p:cNvPr>
          <p:cNvPicPr>
            <a:picLocks noChangeAspect="1"/>
          </p:cNvPicPr>
          <p:nvPr/>
        </p:nvPicPr>
        <p:blipFill>
          <a:blip r:embed="rId4"/>
          <a:stretch>
            <a:fillRect/>
          </a:stretch>
        </p:blipFill>
        <p:spPr>
          <a:xfrm>
            <a:off x="1211054" y="2667824"/>
            <a:ext cx="2601962" cy="2329176"/>
          </a:xfrm>
          <a:prstGeom prst="rect">
            <a:avLst/>
          </a:prstGeom>
        </p:spPr>
      </p:pic>
    </p:spTree>
    <p:extLst>
      <p:ext uri="{BB962C8B-B14F-4D97-AF65-F5344CB8AC3E}">
        <p14:creationId xmlns:p14="http://schemas.microsoft.com/office/powerpoint/2010/main" val="3544774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Movimientos de péndulo, unipodales y de bisagra de cadera</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1631216"/>
          </a:xfrm>
          <a:prstGeom prst="rect">
            <a:avLst/>
          </a:prstGeom>
        </p:spPr>
        <p:txBody>
          <a:bodyPr wrap="square">
            <a:spAutoFit/>
          </a:bodyPr>
          <a:lstStyle/>
          <a:p>
            <a:r>
              <a:rPr lang="es-ES" sz="3200" dirty="0">
                <a:solidFill>
                  <a:srgbClr val="1F1F1F"/>
                </a:solidFill>
                <a:latin typeface="Google Sans"/>
                <a:sym typeface="Calibri"/>
              </a:rPr>
              <a:t>1er pilar</a:t>
            </a:r>
          </a:p>
          <a:p>
            <a:r>
              <a:rPr lang="es-ES" sz="3200" dirty="0">
                <a:solidFill>
                  <a:srgbClr val="1F1F1F"/>
                </a:solidFill>
                <a:latin typeface="Google Sans"/>
                <a:sym typeface="Calibri"/>
              </a:rPr>
              <a:t>Locomoción</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5" name="Imagen 4">
            <a:extLst>
              <a:ext uri="{FF2B5EF4-FFF2-40B4-BE49-F238E27FC236}">
                <a16:creationId xmlns:a16="http://schemas.microsoft.com/office/drawing/2014/main" id="{6C214D09-C10B-4A82-AEAC-E422D28FE86A}"/>
              </a:ext>
            </a:extLst>
          </p:cNvPr>
          <p:cNvPicPr>
            <a:picLocks noChangeAspect="1"/>
          </p:cNvPicPr>
          <p:nvPr/>
        </p:nvPicPr>
        <p:blipFill>
          <a:blip r:embed="rId4"/>
          <a:stretch>
            <a:fillRect/>
          </a:stretch>
        </p:blipFill>
        <p:spPr>
          <a:xfrm>
            <a:off x="1050375" y="2296066"/>
            <a:ext cx="4105275" cy="2438400"/>
          </a:xfrm>
          <a:prstGeom prst="rect">
            <a:avLst/>
          </a:prstGeom>
        </p:spPr>
      </p:pic>
    </p:spTree>
    <p:extLst>
      <p:ext uri="{BB962C8B-B14F-4D97-AF65-F5344CB8AC3E}">
        <p14:creationId xmlns:p14="http://schemas.microsoft.com/office/powerpoint/2010/main" val="633821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Derivados de sentadillas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1631216"/>
          </a:xfrm>
          <a:prstGeom prst="rect">
            <a:avLst/>
          </a:prstGeom>
        </p:spPr>
        <p:txBody>
          <a:bodyPr wrap="square">
            <a:spAutoFit/>
          </a:bodyPr>
          <a:lstStyle/>
          <a:p>
            <a:r>
              <a:rPr lang="es-ES" sz="3200" dirty="0">
                <a:solidFill>
                  <a:srgbClr val="1F1F1F"/>
                </a:solidFill>
                <a:latin typeface="Google Sans"/>
                <a:sym typeface="Calibri"/>
              </a:rPr>
              <a:t>2do pilar</a:t>
            </a:r>
          </a:p>
          <a:p>
            <a:r>
              <a:rPr lang="es-ES" sz="3200" dirty="0">
                <a:solidFill>
                  <a:srgbClr val="1F1F1F"/>
                </a:solidFill>
                <a:latin typeface="Google Sans"/>
                <a:sym typeface="Calibri"/>
              </a:rPr>
              <a:t>Cambios de nivel</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4" name="Imagen 3">
            <a:extLst>
              <a:ext uri="{FF2B5EF4-FFF2-40B4-BE49-F238E27FC236}">
                <a16:creationId xmlns:a16="http://schemas.microsoft.com/office/drawing/2014/main" id="{06662964-7F3F-4262-B29A-9A05A7D80EF1}"/>
              </a:ext>
            </a:extLst>
          </p:cNvPr>
          <p:cNvPicPr>
            <a:picLocks noChangeAspect="1"/>
          </p:cNvPicPr>
          <p:nvPr/>
        </p:nvPicPr>
        <p:blipFill>
          <a:blip r:embed="rId4"/>
          <a:stretch>
            <a:fillRect/>
          </a:stretch>
        </p:blipFill>
        <p:spPr>
          <a:xfrm>
            <a:off x="969244" y="2355849"/>
            <a:ext cx="4181475" cy="2381250"/>
          </a:xfrm>
          <a:prstGeom prst="rect">
            <a:avLst/>
          </a:prstGeom>
        </p:spPr>
      </p:pic>
    </p:spTree>
    <p:extLst>
      <p:ext uri="{BB962C8B-B14F-4D97-AF65-F5344CB8AC3E}">
        <p14:creationId xmlns:p14="http://schemas.microsoft.com/office/powerpoint/2010/main" val="2939079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Movimientos de tren superior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1631216"/>
          </a:xfrm>
          <a:prstGeom prst="rect">
            <a:avLst/>
          </a:prstGeom>
        </p:spPr>
        <p:txBody>
          <a:bodyPr wrap="square">
            <a:spAutoFit/>
          </a:bodyPr>
          <a:lstStyle/>
          <a:p>
            <a:r>
              <a:rPr lang="es-ES" sz="3200" dirty="0">
                <a:solidFill>
                  <a:srgbClr val="1F1F1F"/>
                </a:solidFill>
                <a:latin typeface="Google Sans"/>
                <a:sym typeface="Calibri"/>
              </a:rPr>
              <a:t>3er pilar</a:t>
            </a:r>
          </a:p>
          <a:p>
            <a:r>
              <a:rPr lang="es-ES" sz="3200" dirty="0">
                <a:solidFill>
                  <a:srgbClr val="1F1F1F"/>
                </a:solidFill>
                <a:latin typeface="Google Sans"/>
                <a:sym typeface="Calibri"/>
              </a:rPr>
              <a:t>Tracciones y empujes</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5" name="Imagen 4">
            <a:extLst>
              <a:ext uri="{FF2B5EF4-FFF2-40B4-BE49-F238E27FC236}">
                <a16:creationId xmlns:a16="http://schemas.microsoft.com/office/drawing/2014/main" id="{CF2427DA-27BF-4CE9-902B-53AB496609B1}"/>
              </a:ext>
            </a:extLst>
          </p:cNvPr>
          <p:cNvPicPr>
            <a:picLocks noChangeAspect="1"/>
          </p:cNvPicPr>
          <p:nvPr/>
        </p:nvPicPr>
        <p:blipFill>
          <a:blip r:embed="rId4"/>
          <a:stretch>
            <a:fillRect/>
          </a:stretch>
        </p:blipFill>
        <p:spPr>
          <a:xfrm>
            <a:off x="256114" y="2287549"/>
            <a:ext cx="3636710" cy="1156218"/>
          </a:xfrm>
          <a:prstGeom prst="rect">
            <a:avLst/>
          </a:prstGeom>
        </p:spPr>
      </p:pic>
      <p:pic>
        <p:nvPicPr>
          <p:cNvPr id="7" name="Imagen 6">
            <a:extLst>
              <a:ext uri="{FF2B5EF4-FFF2-40B4-BE49-F238E27FC236}">
                <a16:creationId xmlns:a16="http://schemas.microsoft.com/office/drawing/2014/main" id="{880D2A2E-CD2E-401A-B8FE-6A815349936E}"/>
              </a:ext>
            </a:extLst>
          </p:cNvPr>
          <p:cNvPicPr>
            <a:picLocks noChangeAspect="1"/>
          </p:cNvPicPr>
          <p:nvPr/>
        </p:nvPicPr>
        <p:blipFill>
          <a:blip r:embed="rId5"/>
          <a:stretch>
            <a:fillRect/>
          </a:stretch>
        </p:blipFill>
        <p:spPr>
          <a:xfrm>
            <a:off x="256114" y="3648867"/>
            <a:ext cx="3636710" cy="1180707"/>
          </a:xfrm>
          <a:prstGeom prst="rect">
            <a:avLst/>
          </a:prstGeom>
        </p:spPr>
      </p:pic>
    </p:spTree>
    <p:extLst>
      <p:ext uri="{BB962C8B-B14F-4D97-AF65-F5344CB8AC3E}">
        <p14:creationId xmlns:p14="http://schemas.microsoft.com/office/powerpoint/2010/main" val="3863086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3" descr="Text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98" name="Google Shape;98;p3"/>
          <p:cNvSpPr txBox="1">
            <a:spLocks noGrp="1"/>
          </p:cNvSpPr>
          <p:nvPr>
            <p:ph type="title"/>
          </p:nvPr>
        </p:nvSpPr>
        <p:spPr>
          <a:xfrm>
            <a:off x="635989" y="1773240"/>
            <a:ext cx="5379049" cy="2470148"/>
          </a:xfrm>
          <a:prstGeom prst="rect">
            <a:avLst/>
          </a:prstGeom>
          <a:noFill/>
          <a:ln>
            <a:noFill/>
          </a:ln>
        </p:spPr>
        <p:txBody>
          <a:bodyPr spcFirstLastPara="1" wrap="square" lIns="91425" tIns="45700" rIns="91425" bIns="45700" anchor="ctr" anchorCtr="0">
            <a:normAutofit/>
          </a:bodyPr>
          <a:lstStyle/>
          <a:p>
            <a:pPr marL="171450" lvl="0" indent="-171450" algn="l" rtl="0">
              <a:lnSpc>
                <a:spcPct val="90000"/>
              </a:lnSpc>
              <a:spcBef>
                <a:spcPts val="0"/>
              </a:spcBef>
              <a:spcAft>
                <a:spcPts val="0"/>
              </a:spcAft>
              <a:buClr>
                <a:srgbClr val="375F68"/>
              </a:buClr>
              <a:buSzPts val="1200"/>
              <a:buFont typeface="Arial" panose="020B0604020202020204" pitchFamily="34" charset="0"/>
              <a:buChar char="•"/>
            </a:pPr>
            <a:r>
              <a:rPr lang="es-ES" sz="1200" dirty="0">
                <a:solidFill>
                  <a:srgbClr val="375F68"/>
                </a:solidFill>
                <a:latin typeface="Avenir"/>
                <a:sym typeface="Avenir"/>
              </a:rPr>
              <a:t>Identificar los modelos de planificación del entrenamiento </a:t>
            </a:r>
            <a:br>
              <a:rPr lang="es-ES" sz="1200" dirty="0">
                <a:solidFill>
                  <a:srgbClr val="375F68"/>
                </a:solidFill>
                <a:latin typeface="Avenir"/>
                <a:sym typeface="Avenir"/>
              </a:rPr>
            </a:br>
            <a:r>
              <a:rPr lang="es-ES" sz="1200" dirty="0">
                <a:solidFill>
                  <a:srgbClr val="375F68"/>
                </a:solidFill>
                <a:latin typeface="Avenir"/>
                <a:sym typeface="Avenir"/>
              </a:rPr>
              <a:t>Proponer planificaciones de entrenamiento enfocada a un objetivo</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Movimientos en el plano horizontal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1631216"/>
          </a:xfrm>
          <a:prstGeom prst="rect">
            <a:avLst/>
          </a:prstGeom>
        </p:spPr>
        <p:txBody>
          <a:bodyPr wrap="square">
            <a:spAutoFit/>
          </a:bodyPr>
          <a:lstStyle/>
          <a:p>
            <a:r>
              <a:rPr lang="es-ES" sz="3200" dirty="0">
                <a:solidFill>
                  <a:srgbClr val="1F1F1F"/>
                </a:solidFill>
                <a:latin typeface="Google Sans"/>
                <a:sym typeface="Calibri"/>
              </a:rPr>
              <a:t>4to pilar</a:t>
            </a:r>
          </a:p>
          <a:p>
            <a:r>
              <a:rPr lang="es-ES" sz="3200" dirty="0">
                <a:solidFill>
                  <a:srgbClr val="1F1F1F"/>
                </a:solidFill>
                <a:latin typeface="Google Sans"/>
                <a:sym typeface="Calibri"/>
              </a:rPr>
              <a:t>Rotación</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4" name="Imagen 3">
            <a:extLst>
              <a:ext uri="{FF2B5EF4-FFF2-40B4-BE49-F238E27FC236}">
                <a16:creationId xmlns:a16="http://schemas.microsoft.com/office/drawing/2014/main" id="{D9B6F632-30B8-4C6A-BC81-D7C1D4E17DC2}"/>
              </a:ext>
            </a:extLst>
          </p:cNvPr>
          <p:cNvPicPr>
            <a:picLocks noChangeAspect="1"/>
          </p:cNvPicPr>
          <p:nvPr/>
        </p:nvPicPr>
        <p:blipFill>
          <a:blip r:embed="rId4"/>
          <a:stretch>
            <a:fillRect/>
          </a:stretch>
        </p:blipFill>
        <p:spPr>
          <a:xfrm>
            <a:off x="845294" y="2223667"/>
            <a:ext cx="4219575" cy="2343150"/>
          </a:xfrm>
          <a:prstGeom prst="rect">
            <a:avLst/>
          </a:prstGeom>
        </p:spPr>
      </p:pic>
    </p:spTree>
    <p:extLst>
      <p:ext uri="{BB962C8B-B14F-4D97-AF65-F5344CB8AC3E}">
        <p14:creationId xmlns:p14="http://schemas.microsoft.com/office/powerpoint/2010/main" val="1323344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Transfiere energía de los pilares del movimiento a través del pilar y la conexión de cadenas miofasciales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Pilar/CORE/SERAPE</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4" name="Imagen 3">
            <a:extLst>
              <a:ext uri="{FF2B5EF4-FFF2-40B4-BE49-F238E27FC236}">
                <a16:creationId xmlns:a16="http://schemas.microsoft.com/office/drawing/2014/main" id="{20C030A3-87B2-4F50-B961-D780AAD7C01D}"/>
              </a:ext>
            </a:extLst>
          </p:cNvPr>
          <p:cNvPicPr>
            <a:picLocks noChangeAspect="1"/>
          </p:cNvPicPr>
          <p:nvPr/>
        </p:nvPicPr>
        <p:blipFill>
          <a:blip r:embed="rId4"/>
          <a:stretch>
            <a:fillRect/>
          </a:stretch>
        </p:blipFill>
        <p:spPr>
          <a:xfrm>
            <a:off x="249321" y="2486385"/>
            <a:ext cx="1789791" cy="1918509"/>
          </a:xfrm>
          <a:prstGeom prst="rect">
            <a:avLst/>
          </a:prstGeom>
        </p:spPr>
      </p:pic>
      <p:pic>
        <p:nvPicPr>
          <p:cNvPr id="6" name="Imagen 5">
            <a:extLst>
              <a:ext uri="{FF2B5EF4-FFF2-40B4-BE49-F238E27FC236}">
                <a16:creationId xmlns:a16="http://schemas.microsoft.com/office/drawing/2014/main" id="{DC6333BC-0795-4539-9A74-55A54299B4C3}"/>
              </a:ext>
            </a:extLst>
          </p:cNvPr>
          <p:cNvPicPr>
            <a:picLocks noChangeAspect="1"/>
          </p:cNvPicPr>
          <p:nvPr/>
        </p:nvPicPr>
        <p:blipFill>
          <a:blip r:embed="rId5"/>
          <a:stretch>
            <a:fillRect/>
          </a:stretch>
        </p:blipFill>
        <p:spPr>
          <a:xfrm>
            <a:off x="2783286" y="2486385"/>
            <a:ext cx="1896292" cy="1941596"/>
          </a:xfrm>
          <a:prstGeom prst="rect">
            <a:avLst/>
          </a:prstGeom>
        </p:spPr>
      </p:pic>
    </p:spTree>
    <p:extLst>
      <p:ext uri="{BB962C8B-B14F-4D97-AF65-F5344CB8AC3E}">
        <p14:creationId xmlns:p14="http://schemas.microsoft.com/office/powerpoint/2010/main" val="23295642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Cada movimiento debe ser utilizado como una evaluación en si misma para determinar las posibles progresiones o regresiones del mismo movimiento para responder a un pilar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Elementos a considerar para determinar una regresión o progresión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a) Sin presencia de dolor</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b) Control de movimiento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 Capacidad de tolerancia a la carga</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Evaluar</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23207459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Los elementos que podemos utilizar para aumentar o disminuir la carga del ejercicio, se basan en los siguientes aspectos: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a) Base de sustentación</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b) Velocidad de ejecución</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 Brazo de palanca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d) Rango de movimiento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Progresiones/regresiones</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3109007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Estructura de sesión y manejo de cargas</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1802773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De la misma manera que los elementos macroestructurales del entrenamiento, las sesiones pueden dividirse en 4 tipos distintos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Sesión de aprendizaje: Busca adquirir nuevas destrezas o movimientos que serán necesarios para ciclos posteriores.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Sesión de repetición: Busca aumentar el repertorio motor de una destreza física o movimiento en específico con el fin de poder integrar a nivel cortical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Sesión de perfeccionamiento: Es un tipo de sesión de mayor exigencia, donde busca perfeccionar y corregir una destreza física o movimiento en específico ya integrado previamente.</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Sesión de evaluación: Cierra el ciclo de la destreza motora o movimiento en específico, evaluando sus resultados, ya sea a nivel biomecánico o fisiológico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Sesiones</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1133117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3 grandes elementos forman la estructura de una sesión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Calentamiento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Desarrollo de carga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Descarga y vuelta a la calma</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Cada una de estos elementos cumple una función específica y puede ser modificable según el objetivo buscado, con el fin de construir una casa cimiento a cimiento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Sesiones</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4" name="Imagen 3">
            <a:extLst>
              <a:ext uri="{FF2B5EF4-FFF2-40B4-BE49-F238E27FC236}">
                <a16:creationId xmlns:a16="http://schemas.microsoft.com/office/drawing/2014/main" id="{AF5FEC92-4779-4E01-99EA-B452C7B83434}"/>
              </a:ext>
            </a:extLst>
          </p:cNvPr>
          <p:cNvPicPr>
            <a:picLocks noChangeAspect="1"/>
          </p:cNvPicPr>
          <p:nvPr/>
        </p:nvPicPr>
        <p:blipFill>
          <a:blip r:embed="rId4"/>
          <a:stretch>
            <a:fillRect/>
          </a:stretch>
        </p:blipFill>
        <p:spPr>
          <a:xfrm>
            <a:off x="2632139" y="3005117"/>
            <a:ext cx="2428334" cy="1746914"/>
          </a:xfrm>
          <a:prstGeom prst="rect">
            <a:avLst/>
          </a:prstGeom>
        </p:spPr>
      </p:pic>
    </p:spTree>
    <p:extLst>
      <p:ext uri="{BB962C8B-B14F-4D97-AF65-F5344CB8AC3E}">
        <p14:creationId xmlns:p14="http://schemas.microsoft.com/office/powerpoint/2010/main" val="271380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Optimizar el rendimiento mientras se disminuye el riesgo de lesión, durante la práctica de movimientos, la competición o la rehabilitación.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Históricamente el calentamiento se caracteriza por: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Actividad Aeróbica de Baja intensidad</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Elongación Estática de músculos Específicos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Aumento Progresivo de la intensidad de la actividad a Realizar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Calentamiento</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5" name="Imagen 4">
            <a:extLst>
              <a:ext uri="{FF2B5EF4-FFF2-40B4-BE49-F238E27FC236}">
                <a16:creationId xmlns:a16="http://schemas.microsoft.com/office/drawing/2014/main" id="{709EE91F-8333-49BE-B38C-B42E42444AF4}"/>
              </a:ext>
            </a:extLst>
          </p:cNvPr>
          <p:cNvPicPr>
            <a:picLocks noChangeAspect="1"/>
          </p:cNvPicPr>
          <p:nvPr/>
        </p:nvPicPr>
        <p:blipFill>
          <a:blip r:embed="rId4"/>
          <a:stretch>
            <a:fillRect/>
          </a:stretch>
        </p:blipFill>
        <p:spPr>
          <a:xfrm>
            <a:off x="2544968" y="3291575"/>
            <a:ext cx="2261469" cy="1598929"/>
          </a:xfrm>
          <a:prstGeom prst="rect">
            <a:avLst/>
          </a:prstGeom>
        </p:spPr>
      </p:pic>
    </p:spTree>
    <p:extLst>
      <p:ext uri="{BB962C8B-B14F-4D97-AF65-F5344CB8AC3E}">
        <p14:creationId xmlns:p14="http://schemas.microsoft.com/office/powerpoint/2010/main" val="1420601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Mientras que la mirada general del calentamiento se ha sugerido que</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Especificidad de Movimiento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Dirección del Movimiento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Coordinación del Movimiento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Velocidad del Movimiento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Fuerza del Movimiento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Calentamiento</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4" name="Imagen 3">
            <a:extLst>
              <a:ext uri="{FF2B5EF4-FFF2-40B4-BE49-F238E27FC236}">
                <a16:creationId xmlns:a16="http://schemas.microsoft.com/office/drawing/2014/main" id="{6EB5B2D9-62E6-487B-8550-7F99BD5B031C}"/>
              </a:ext>
            </a:extLst>
          </p:cNvPr>
          <p:cNvPicPr>
            <a:picLocks noChangeAspect="1"/>
          </p:cNvPicPr>
          <p:nvPr/>
        </p:nvPicPr>
        <p:blipFill>
          <a:blip r:embed="rId4"/>
          <a:stretch>
            <a:fillRect/>
          </a:stretch>
        </p:blipFill>
        <p:spPr>
          <a:xfrm>
            <a:off x="4626365" y="186121"/>
            <a:ext cx="1879747" cy="2145954"/>
          </a:xfrm>
          <a:prstGeom prst="rect">
            <a:avLst/>
          </a:prstGeom>
        </p:spPr>
      </p:pic>
      <p:pic>
        <p:nvPicPr>
          <p:cNvPr id="7" name="Imagen 6">
            <a:extLst>
              <a:ext uri="{FF2B5EF4-FFF2-40B4-BE49-F238E27FC236}">
                <a16:creationId xmlns:a16="http://schemas.microsoft.com/office/drawing/2014/main" id="{7CC2B741-1EAF-459E-A7FB-0AD2DA09CEEA}"/>
              </a:ext>
            </a:extLst>
          </p:cNvPr>
          <p:cNvPicPr>
            <a:picLocks noChangeAspect="1"/>
          </p:cNvPicPr>
          <p:nvPr/>
        </p:nvPicPr>
        <p:blipFill>
          <a:blip r:embed="rId5"/>
          <a:stretch>
            <a:fillRect/>
          </a:stretch>
        </p:blipFill>
        <p:spPr>
          <a:xfrm>
            <a:off x="2959744" y="2090662"/>
            <a:ext cx="1515437" cy="2401825"/>
          </a:xfrm>
          <a:prstGeom prst="rect">
            <a:avLst/>
          </a:prstGeom>
        </p:spPr>
      </p:pic>
    </p:spTree>
    <p:extLst>
      <p:ext uri="{BB962C8B-B14F-4D97-AF65-F5344CB8AC3E}">
        <p14:creationId xmlns:p14="http://schemas.microsoft.com/office/powerpoint/2010/main" val="34553807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En concreto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01. Activación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Introducción a movimientos de umbral intermedio que se enfocarán en activar la relación de estabilidad proximal con movilidad distal.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Consideraciones: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Énfasis del cuerpo a trabajar (tren superior/tren inferior/todo el cuerpo)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Direcciones predominantes de la sesión (lineal, lateral, multidireccional)</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Nivel de desarrollo de los movimientos de la sesión (fundamental-transicional-funcional)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Calentamiento</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93733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04" name="Google Shape;104;p4"/>
          <p:cNvSpPr txBox="1">
            <a:spLocks noGrp="1"/>
          </p:cNvSpPr>
          <p:nvPr>
            <p:ph type="title"/>
          </p:nvPr>
        </p:nvSpPr>
        <p:spPr>
          <a:xfrm>
            <a:off x="357076" y="1823945"/>
            <a:ext cx="5779704" cy="2524453"/>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300" dirty="0">
                <a:solidFill>
                  <a:srgbClr val="1F1F1F"/>
                </a:solidFill>
                <a:latin typeface="Google Sans"/>
                <a:cs typeface="Arial"/>
                <a:sym typeface="Avenir"/>
              </a:rPr>
              <a:t>En el ámbito del deporte, alcanzar el máximo rendimiento requiere mucho más que esfuerzo y dedicación; implica un enfoque estratégico y bien estructurado. Es aquí donde entra en juego la planificación y periodización del entrenamiento.</a:t>
            </a:r>
            <a:br>
              <a:rPr lang="es-ES" sz="1300" dirty="0">
                <a:solidFill>
                  <a:srgbClr val="1F1F1F"/>
                </a:solidFill>
                <a:latin typeface="Google Sans"/>
                <a:cs typeface="Arial"/>
                <a:sym typeface="Avenir"/>
              </a:rPr>
            </a:b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La planificación deportiva es el proceso mediante el cual se establecen objetivos claros y se diseñan estrategias para alcanzarlos de manera eficiente y segura. La periodización, por su parte, se refiere a la división del ciclo de entrenamiento en fases organizadas, cada una con objetivos específicos y distintas intensidades.</a:t>
            </a: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
        <p:nvSpPr>
          <p:cNvPr id="4" name="Google Shape;104;p4"/>
          <p:cNvSpPr txBox="1">
            <a:spLocks/>
          </p:cNvSpPr>
          <p:nvPr/>
        </p:nvSpPr>
        <p:spPr>
          <a:xfrm>
            <a:off x="557403" y="2976"/>
            <a:ext cx="5379049" cy="691436"/>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375F68"/>
              </a:buClr>
              <a:buSzPts val="1200"/>
            </a:pPr>
            <a:r>
              <a:rPr lang="es-ES" sz="2400" dirty="0">
                <a:solidFill>
                  <a:schemeClr val="bg2"/>
                </a:solidFill>
                <a:latin typeface="Avenir"/>
                <a:sym typeface="Avenir"/>
              </a:rPr>
              <a:t>Introducción</a:t>
            </a:r>
            <a:endParaRPr lang="es-ES" sz="2400" dirty="0">
              <a:solidFill>
                <a:schemeClr val="bg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En concreto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02. Cardiovascular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Movimientos que en el tiempo generen una estimulación de la frecuencia cardiaca, frecuencia respiratoria y vascularización periférica junto con la elevación de la temperatura corporal.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Consideraciones: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Énfasis del cuerpo a trabajar (tren superior/tren inferior/todo el cuerpo)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Direcciones predominantes de la sesión (lineal, lateral, multidireccional)</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Nivel de desarrollo de los movimientos de la sesión (fundamental-transicional-funcional)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Calentamiento</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6224123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En concreto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03. Flow</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Conjunto de movimientos que integrados tengan una dificultad tal que permitan al atleta entrar</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en un estado de </a:t>
            </a:r>
            <a:r>
              <a:rPr lang="es-ES" sz="1200" dirty="0" err="1">
                <a:solidFill>
                  <a:srgbClr val="1F1F1F"/>
                </a:solidFill>
                <a:latin typeface="Google Sans"/>
                <a:cs typeface="Arial"/>
                <a:sym typeface="Avenir"/>
              </a:rPr>
              <a:t>flow</a:t>
            </a:r>
            <a:r>
              <a:rPr lang="es-ES" sz="1200" dirty="0">
                <a:solidFill>
                  <a:srgbClr val="1F1F1F"/>
                </a:solidFill>
                <a:latin typeface="Google Sans"/>
                <a:cs typeface="Arial"/>
                <a:sym typeface="Avenir"/>
              </a:rPr>
              <a:t> para generar la tarea.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Es en este momento donde la elongación dinámica consciente entra en juego y se comienzan 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realizar </a:t>
            </a:r>
            <a:r>
              <a:rPr lang="es-ES" sz="1200" dirty="0" err="1">
                <a:solidFill>
                  <a:srgbClr val="1F1F1F"/>
                </a:solidFill>
                <a:latin typeface="Google Sans"/>
                <a:cs typeface="Arial"/>
                <a:sym typeface="Avenir"/>
              </a:rPr>
              <a:t>flows</a:t>
            </a:r>
            <a:r>
              <a:rPr lang="es-ES" sz="1200" dirty="0">
                <a:solidFill>
                  <a:srgbClr val="1F1F1F"/>
                </a:solidFill>
                <a:latin typeface="Google Sans"/>
                <a:cs typeface="Arial"/>
                <a:sym typeface="Avenir"/>
              </a:rPr>
              <a:t> lógicos en progresión e intensidad con la sesión a producirse.</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Además se pueden comenzar a integrar tareas donde la complejidad y la interferencia contextual</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aumentan para mejorar la atención y el aprendizaje motor.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Consideraciones: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Énfasis del cuerpo a trabajar (tren superior/tren inferior/todo el cuerpo)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Direcciones predominantes de la sesión (lineal, lateral, multidireccional)</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Nivel de desarrollo de los movimientos de la sesión (fundamental-transicional-funcional)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Calentamiento</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37172434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En concreto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04.Conexión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En este componente se comienzan a utilizar las velocidades y las magnitudes a las que el sistema se verá solicitado en la sesión. El foco principal es conectar el sistema nervioso central con los efectores del movimiento para que estén presentes cuando se necesiten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Consideraciones: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Énfasis del cuerpo a trabajar (tren superior/tren inferior/todo el cuerpo)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Direcciones predominantes de la sesión (lineal, lateral, multidireccional)</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Nivel de desarrollo de los movimientos de la sesión (fundamental-transicional-funcional)</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Calentamiento</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15109982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388399" y="264484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Bloque de mayor duración del entrenamiento, donde se desarrollan las expresiones de las capacidades condicionales en sus distintas formas de programación.</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Teniendo la posibilidad de poder combinarlas de una manera compleja o enfocarnos sólo en una de ellas específicamente.</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Todo esto dependerá del objetivo y el ciclo en el que se encuentre el sujeto.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La estructura del desarrollo debe ir desde lo más complejo a lo más simple en ese orden dentro de la misma sesión, un ejemplo podría ser:</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Aspectos técnicos</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Velocidad y agilidad</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Fuerza</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Resistencia</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Desarrollo de carga</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Tree>
    <p:extLst>
      <p:ext uri="{BB962C8B-B14F-4D97-AF65-F5344CB8AC3E}">
        <p14:creationId xmlns:p14="http://schemas.microsoft.com/office/powerpoint/2010/main" val="4215755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Estas capacidades condicionales tiene una relación simbiótica entre ellas tanto a nivel molecular como neuronal. Pudiendo potenciar una con la otra de la misma manera que perjudicar el desarrollo de una con otra</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Desarrollo de carga</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1026" name="Picture 2">
            <a:extLst>
              <a:ext uri="{FF2B5EF4-FFF2-40B4-BE49-F238E27FC236}">
                <a16:creationId xmlns:a16="http://schemas.microsoft.com/office/drawing/2014/main" id="{E047DAD8-ECD0-4AD9-8E99-859E8EAC08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844" y="2390066"/>
            <a:ext cx="4124325"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2676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954107"/>
          </a:xfrm>
          <a:prstGeom prst="rect">
            <a:avLst/>
          </a:prstGeom>
        </p:spPr>
        <p:txBody>
          <a:bodyPr wrap="square">
            <a:spAutoFit/>
          </a:bodyPr>
          <a:lstStyle/>
          <a:p>
            <a:r>
              <a:rPr lang="es-ES" sz="3200" dirty="0">
                <a:solidFill>
                  <a:srgbClr val="1F1F1F"/>
                </a:solidFill>
                <a:latin typeface="Google Sans"/>
                <a:sym typeface="Calibri"/>
              </a:rPr>
              <a:t>Desarrollo de carga</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6" name="Imagen 5">
            <a:extLst>
              <a:ext uri="{FF2B5EF4-FFF2-40B4-BE49-F238E27FC236}">
                <a16:creationId xmlns:a16="http://schemas.microsoft.com/office/drawing/2014/main" id="{807360D0-F5F5-4B0F-8AF9-F3A71FB7CDA4}"/>
              </a:ext>
            </a:extLst>
          </p:cNvPr>
          <p:cNvPicPr>
            <a:picLocks noChangeAspect="1"/>
          </p:cNvPicPr>
          <p:nvPr/>
        </p:nvPicPr>
        <p:blipFill>
          <a:blip r:embed="rId4"/>
          <a:stretch>
            <a:fillRect/>
          </a:stretch>
        </p:blipFill>
        <p:spPr>
          <a:xfrm>
            <a:off x="500784" y="1151275"/>
            <a:ext cx="5676900" cy="2933700"/>
          </a:xfrm>
          <a:prstGeom prst="rect">
            <a:avLst/>
          </a:prstGeom>
        </p:spPr>
      </p:pic>
    </p:spTree>
    <p:extLst>
      <p:ext uri="{BB962C8B-B14F-4D97-AF65-F5344CB8AC3E}">
        <p14:creationId xmlns:p14="http://schemas.microsoft.com/office/powerpoint/2010/main" val="4154517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769441"/>
          </a:xfrm>
          <a:prstGeom prst="rect">
            <a:avLst/>
          </a:prstGeom>
        </p:spPr>
        <p:txBody>
          <a:bodyPr wrap="square">
            <a:spAutoFit/>
          </a:bodyPr>
          <a:lstStyle/>
          <a:p>
            <a:r>
              <a:rPr lang="es-ES" sz="3200" dirty="0">
                <a:solidFill>
                  <a:srgbClr val="1F1F1F"/>
                </a:solidFill>
                <a:latin typeface="Google Sans"/>
                <a:cs typeface="Arial"/>
                <a:sym typeface="Avenir"/>
              </a:rPr>
              <a:t>Descarga y vuelta a la calma</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
        <p:nvSpPr>
          <p:cNvPr id="3" name="CuadroTexto 2">
            <a:extLst>
              <a:ext uri="{FF2B5EF4-FFF2-40B4-BE49-F238E27FC236}">
                <a16:creationId xmlns:a16="http://schemas.microsoft.com/office/drawing/2014/main" id="{2A651DC9-3EA4-4A66-8FB0-6F0C31BC8362}"/>
              </a:ext>
            </a:extLst>
          </p:cNvPr>
          <p:cNvSpPr txBox="1"/>
          <p:nvPr/>
        </p:nvSpPr>
        <p:spPr>
          <a:xfrm>
            <a:off x="989704" y="1506071"/>
            <a:ext cx="4679576" cy="1446550"/>
          </a:xfrm>
          <a:prstGeom prst="rect">
            <a:avLst/>
          </a:prstGeom>
          <a:noFill/>
        </p:spPr>
        <p:txBody>
          <a:bodyPr wrap="square" rtlCol="0">
            <a:spAutoFit/>
          </a:bodyPr>
          <a:lstStyle/>
          <a:p>
            <a:r>
              <a:rPr lang="es-ES" sz="1100" dirty="0">
                <a:solidFill>
                  <a:srgbClr val="1F1F1F"/>
                </a:solidFill>
                <a:latin typeface="Google Sans"/>
                <a:sym typeface="Calibri"/>
              </a:rPr>
              <a:t>Momento de cierre de la sesión que busca reestablecer valores cercanos a los basales luego de un estímulo a las diferentes vías metabólica/energéticas que se dio durante el entrenamiento</a:t>
            </a:r>
            <a:r>
              <a:rPr lang="es-CL" sz="1100" dirty="0">
                <a:solidFill>
                  <a:srgbClr val="1F1F1F"/>
                </a:solidFill>
                <a:latin typeface="Google Sans"/>
                <a:sym typeface="Calibri"/>
              </a:rPr>
              <a:t>.</a:t>
            </a:r>
          </a:p>
          <a:p>
            <a:endParaRPr lang="es-CL" sz="1100" dirty="0">
              <a:solidFill>
                <a:srgbClr val="1F1F1F"/>
              </a:solidFill>
              <a:latin typeface="Google Sans"/>
              <a:sym typeface="Calibri"/>
            </a:endParaRPr>
          </a:p>
          <a:p>
            <a:r>
              <a:rPr lang="es-CL" sz="1100" dirty="0">
                <a:solidFill>
                  <a:srgbClr val="1F1F1F"/>
                </a:solidFill>
                <a:latin typeface="Google Sans"/>
                <a:sym typeface="Calibri"/>
              </a:rPr>
              <a:t>Esta fase del entrenamiento busca activar los mecanismos de recuperación del cuerpo, de la misma manera se puede utilizar el tiempo de descarga para realizar comentarios evaluativos de la sesión y orientar hacia el aprendizaje y reforzamiento de elementos técnicos visto en el entrenamiento</a:t>
            </a:r>
            <a:endParaRPr lang="es-ES" sz="1100" dirty="0">
              <a:solidFill>
                <a:srgbClr val="1F1F1F"/>
              </a:solidFill>
              <a:latin typeface="Google Sans"/>
              <a:sym typeface="Calibri"/>
            </a:endParaRPr>
          </a:p>
        </p:txBody>
      </p:sp>
    </p:spTree>
    <p:extLst>
      <p:ext uri="{BB962C8B-B14F-4D97-AF65-F5344CB8AC3E}">
        <p14:creationId xmlns:p14="http://schemas.microsoft.com/office/powerpoint/2010/main" val="7899165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DIM (HIT)</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196199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769441"/>
          </a:xfrm>
          <a:prstGeom prst="rect">
            <a:avLst/>
          </a:prstGeom>
        </p:spPr>
        <p:txBody>
          <a:bodyPr wrap="square">
            <a:spAutoFit/>
          </a:bodyPr>
          <a:lstStyle/>
          <a:p>
            <a:r>
              <a:rPr lang="es-ES" sz="3200" dirty="0">
                <a:solidFill>
                  <a:srgbClr val="1F1F1F"/>
                </a:solidFill>
                <a:latin typeface="Google Sans"/>
                <a:cs typeface="Arial"/>
                <a:sym typeface="Avenir"/>
              </a:rPr>
              <a:t>¿Que es?</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
        <p:nvSpPr>
          <p:cNvPr id="3" name="CuadroTexto 2">
            <a:extLst>
              <a:ext uri="{FF2B5EF4-FFF2-40B4-BE49-F238E27FC236}">
                <a16:creationId xmlns:a16="http://schemas.microsoft.com/office/drawing/2014/main" id="{2A651DC9-3EA4-4A66-8FB0-6F0C31BC8362}"/>
              </a:ext>
            </a:extLst>
          </p:cNvPr>
          <p:cNvSpPr txBox="1"/>
          <p:nvPr/>
        </p:nvSpPr>
        <p:spPr>
          <a:xfrm>
            <a:off x="656216" y="1214652"/>
            <a:ext cx="5325035" cy="600164"/>
          </a:xfrm>
          <a:prstGeom prst="rect">
            <a:avLst/>
          </a:prstGeom>
          <a:noFill/>
        </p:spPr>
        <p:txBody>
          <a:bodyPr wrap="square" rtlCol="0">
            <a:spAutoFit/>
          </a:bodyPr>
          <a:lstStyle/>
          <a:p>
            <a:r>
              <a:rPr lang="es-ES" sz="1100" dirty="0">
                <a:solidFill>
                  <a:srgbClr val="1F1F1F"/>
                </a:solidFill>
                <a:latin typeface="Google Sans"/>
                <a:sym typeface="Calibri"/>
              </a:rPr>
              <a:t>Proceso de integración de todo lo construido en la infraestructura de movimiento de la persona en tareas que demanden a altas o bajas intensidades la mantención del patrón de movimiento eficiente durante el tiempo.</a:t>
            </a:r>
          </a:p>
        </p:txBody>
      </p:sp>
      <p:pic>
        <p:nvPicPr>
          <p:cNvPr id="5" name="Imagen 4">
            <a:extLst>
              <a:ext uri="{FF2B5EF4-FFF2-40B4-BE49-F238E27FC236}">
                <a16:creationId xmlns:a16="http://schemas.microsoft.com/office/drawing/2014/main" id="{6D6B6598-D67C-4705-95FB-EDBB14F6932F}"/>
              </a:ext>
            </a:extLst>
          </p:cNvPr>
          <p:cNvPicPr>
            <a:picLocks noChangeAspect="1"/>
          </p:cNvPicPr>
          <p:nvPr/>
        </p:nvPicPr>
        <p:blipFill>
          <a:blip r:embed="rId4"/>
          <a:stretch>
            <a:fillRect/>
          </a:stretch>
        </p:blipFill>
        <p:spPr>
          <a:xfrm>
            <a:off x="1222696" y="2124787"/>
            <a:ext cx="4192074" cy="2084908"/>
          </a:xfrm>
          <a:prstGeom prst="rect">
            <a:avLst/>
          </a:prstGeom>
        </p:spPr>
      </p:pic>
    </p:spTree>
    <p:extLst>
      <p:ext uri="{BB962C8B-B14F-4D97-AF65-F5344CB8AC3E}">
        <p14:creationId xmlns:p14="http://schemas.microsoft.com/office/powerpoint/2010/main" val="28909074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1261884"/>
          </a:xfrm>
          <a:prstGeom prst="rect">
            <a:avLst/>
          </a:prstGeom>
        </p:spPr>
        <p:txBody>
          <a:bodyPr wrap="square">
            <a:spAutoFit/>
          </a:bodyPr>
          <a:lstStyle/>
          <a:p>
            <a:r>
              <a:rPr lang="es-ES" sz="3200" dirty="0">
                <a:solidFill>
                  <a:srgbClr val="1F1F1F"/>
                </a:solidFill>
                <a:latin typeface="Google Sans"/>
                <a:cs typeface="Arial"/>
                <a:sym typeface="Avenir"/>
              </a:rPr>
              <a:t>Por lo tanto, los requisitos mínimos para la aplicación son:</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
        <p:nvSpPr>
          <p:cNvPr id="3" name="CuadroTexto 2">
            <a:extLst>
              <a:ext uri="{FF2B5EF4-FFF2-40B4-BE49-F238E27FC236}">
                <a16:creationId xmlns:a16="http://schemas.microsoft.com/office/drawing/2014/main" id="{2A651DC9-3EA4-4A66-8FB0-6F0C31BC8362}"/>
              </a:ext>
            </a:extLst>
          </p:cNvPr>
          <p:cNvSpPr txBox="1"/>
          <p:nvPr/>
        </p:nvSpPr>
        <p:spPr>
          <a:xfrm>
            <a:off x="968189" y="1796636"/>
            <a:ext cx="4679576" cy="600164"/>
          </a:xfrm>
          <a:prstGeom prst="rect">
            <a:avLst/>
          </a:prstGeom>
          <a:noFill/>
        </p:spPr>
        <p:txBody>
          <a:bodyPr wrap="square" rtlCol="0">
            <a:spAutoFit/>
          </a:bodyPr>
          <a:lstStyle/>
          <a:p>
            <a:r>
              <a:rPr lang="es-ES" sz="1100" dirty="0">
                <a:solidFill>
                  <a:srgbClr val="1F1F1F"/>
                </a:solidFill>
                <a:latin typeface="Google Sans"/>
                <a:sym typeface="Calibri"/>
              </a:rPr>
              <a:t>Maestría en cada ejercicio elegido para el circuito</a:t>
            </a:r>
          </a:p>
          <a:p>
            <a:r>
              <a:rPr lang="es-ES" sz="1100" dirty="0">
                <a:solidFill>
                  <a:srgbClr val="1F1F1F"/>
                </a:solidFill>
                <a:latin typeface="Google Sans"/>
                <a:sym typeface="Calibri"/>
              </a:rPr>
              <a:t>Presentar alta tolerancia al volumen sin mayores inconvenientes funcionales (se recomienda un mínimo de 3 series sin altos niveles de DOMS)</a:t>
            </a:r>
          </a:p>
        </p:txBody>
      </p:sp>
      <p:pic>
        <p:nvPicPr>
          <p:cNvPr id="2050" name="Picture 2" descr="Cómo evitar lesiones por exigirte de más en el gimnasio">
            <a:extLst>
              <a:ext uri="{FF2B5EF4-FFF2-40B4-BE49-F238E27FC236}">
                <a16:creationId xmlns:a16="http://schemas.microsoft.com/office/drawing/2014/main" id="{57831CB9-B008-42BA-A13B-E35EC117D8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7427" y="2618125"/>
            <a:ext cx="3582756" cy="2384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777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Mínimos comunes</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6862694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1261884"/>
          </a:xfrm>
          <a:prstGeom prst="rect">
            <a:avLst/>
          </a:prstGeom>
        </p:spPr>
        <p:txBody>
          <a:bodyPr wrap="square">
            <a:spAutoFit/>
          </a:bodyPr>
          <a:lstStyle/>
          <a:p>
            <a:r>
              <a:rPr lang="es-ES" sz="3200" dirty="0">
                <a:solidFill>
                  <a:srgbClr val="1F1F1F"/>
                </a:solidFill>
                <a:latin typeface="Google Sans"/>
                <a:cs typeface="Arial"/>
                <a:sym typeface="Avenir"/>
              </a:rPr>
              <a:t>Tipos de adaptación que podemos lograr</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graphicFrame>
        <p:nvGraphicFramePr>
          <p:cNvPr id="4" name="Diagrama 3">
            <a:extLst>
              <a:ext uri="{FF2B5EF4-FFF2-40B4-BE49-F238E27FC236}">
                <a16:creationId xmlns:a16="http://schemas.microsoft.com/office/drawing/2014/main" id="{97F0E8F5-CBF3-4C59-9E53-45B24412FF64}"/>
              </a:ext>
            </a:extLst>
          </p:cNvPr>
          <p:cNvGraphicFramePr/>
          <p:nvPr>
            <p:extLst>
              <p:ext uri="{D42A27DB-BD31-4B8C-83A1-F6EECF244321}">
                <p14:modId xmlns:p14="http://schemas.microsoft.com/office/powerpoint/2010/main" val="1008740289"/>
              </p:ext>
            </p:extLst>
          </p:nvPr>
        </p:nvGraphicFramePr>
        <p:xfrm>
          <a:off x="944690" y="1549243"/>
          <a:ext cx="4596342" cy="3064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47401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1261884"/>
          </a:xfrm>
          <a:prstGeom prst="rect">
            <a:avLst/>
          </a:prstGeom>
        </p:spPr>
        <p:txBody>
          <a:bodyPr wrap="square">
            <a:spAutoFit/>
          </a:bodyPr>
          <a:lstStyle/>
          <a:p>
            <a:r>
              <a:rPr lang="es-ES" sz="3200" dirty="0">
                <a:solidFill>
                  <a:srgbClr val="1F1F1F"/>
                </a:solidFill>
                <a:latin typeface="Google Sans"/>
                <a:cs typeface="Arial"/>
                <a:sym typeface="Avenir"/>
              </a:rPr>
              <a:t>La relación con las vías energéticas</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5" name="Imagen 4">
            <a:extLst>
              <a:ext uri="{FF2B5EF4-FFF2-40B4-BE49-F238E27FC236}">
                <a16:creationId xmlns:a16="http://schemas.microsoft.com/office/drawing/2014/main" id="{7A1C5794-C817-4D76-A694-58DE03F2A003}"/>
              </a:ext>
            </a:extLst>
          </p:cNvPr>
          <p:cNvPicPr>
            <a:picLocks noChangeAspect="1"/>
          </p:cNvPicPr>
          <p:nvPr/>
        </p:nvPicPr>
        <p:blipFill>
          <a:blip r:embed="rId4"/>
          <a:stretch>
            <a:fillRect/>
          </a:stretch>
        </p:blipFill>
        <p:spPr>
          <a:xfrm>
            <a:off x="189706" y="1475842"/>
            <a:ext cx="6117713" cy="2978360"/>
          </a:xfrm>
          <a:prstGeom prst="rect">
            <a:avLst/>
          </a:prstGeom>
        </p:spPr>
      </p:pic>
    </p:spTree>
    <p:extLst>
      <p:ext uri="{BB962C8B-B14F-4D97-AF65-F5344CB8AC3E}">
        <p14:creationId xmlns:p14="http://schemas.microsoft.com/office/powerpoint/2010/main" val="35088580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769441"/>
          </a:xfrm>
          <a:prstGeom prst="rect">
            <a:avLst/>
          </a:prstGeom>
        </p:spPr>
        <p:txBody>
          <a:bodyPr wrap="square">
            <a:spAutoFit/>
          </a:bodyPr>
          <a:lstStyle/>
          <a:p>
            <a:r>
              <a:rPr lang="es-ES" sz="3200" dirty="0">
                <a:solidFill>
                  <a:srgbClr val="1F1F1F"/>
                </a:solidFill>
                <a:latin typeface="Google Sans"/>
                <a:cs typeface="Arial"/>
                <a:sym typeface="Avenir"/>
              </a:rPr>
              <a:t>Otra vez las vías energ</a:t>
            </a:r>
            <a:r>
              <a:rPr lang="es-ES" sz="3200" dirty="0">
                <a:solidFill>
                  <a:srgbClr val="1F1F1F"/>
                </a:solidFill>
                <a:latin typeface="Google Sans"/>
                <a:sym typeface="Avenir"/>
              </a:rPr>
              <a:t>éticas</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4" name="Imagen 3">
            <a:extLst>
              <a:ext uri="{FF2B5EF4-FFF2-40B4-BE49-F238E27FC236}">
                <a16:creationId xmlns:a16="http://schemas.microsoft.com/office/drawing/2014/main" id="{4788D340-33B7-45EF-A3D1-85F0955FE84A}"/>
              </a:ext>
            </a:extLst>
          </p:cNvPr>
          <p:cNvPicPr>
            <a:picLocks noChangeAspect="1"/>
          </p:cNvPicPr>
          <p:nvPr/>
        </p:nvPicPr>
        <p:blipFill>
          <a:blip r:embed="rId4"/>
          <a:stretch>
            <a:fillRect/>
          </a:stretch>
        </p:blipFill>
        <p:spPr>
          <a:xfrm>
            <a:off x="845294" y="1616079"/>
            <a:ext cx="4867275" cy="2933700"/>
          </a:xfrm>
          <a:prstGeom prst="rect">
            <a:avLst/>
          </a:prstGeom>
        </p:spPr>
      </p:pic>
    </p:spTree>
    <p:extLst>
      <p:ext uri="{BB962C8B-B14F-4D97-AF65-F5344CB8AC3E}">
        <p14:creationId xmlns:p14="http://schemas.microsoft.com/office/powerpoint/2010/main" val="9494497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769441"/>
          </a:xfrm>
          <a:prstGeom prst="rect">
            <a:avLst/>
          </a:prstGeom>
        </p:spPr>
        <p:txBody>
          <a:bodyPr wrap="square">
            <a:spAutoFit/>
          </a:bodyPr>
          <a:lstStyle/>
          <a:p>
            <a:r>
              <a:rPr lang="es-ES" sz="3200" dirty="0">
                <a:solidFill>
                  <a:srgbClr val="1F1F1F"/>
                </a:solidFill>
                <a:latin typeface="Google Sans"/>
                <a:cs typeface="Arial"/>
                <a:sym typeface="Avenir"/>
              </a:rPr>
              <a:t>Parámetros del DIM</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5" name="Imagen 4">
            <a:extLst>
              <a:ext uri="{FF2B5EF4-FFF2-40B4-BE49-F238E27FC236}">
                <a16:creationId xmlns:a16="http://schemas.microsoft.com/office/drawing/2014/main" id="{3DB450B1-9DF0-423B-AF79-7D2B0D09FA6D}"/>
              </a:ext>
            </a:extLst>
          </p:cNvPr>
          <p:cNvPicPr>
            <a:picLocks noChangeAspect="1"/>
          </p:cNvPicPr>
          <p:nvPr/>
        </p:nvPicPr>
        <p:blipFill>
          <a:blip r:embed="rId4"/>
          <a:stretch>
            <a:fillRect/>
          </a:stretch>
        </p:blipFill>
        <p:spPr>
          <a:xfrm>
            <a:off x="323056" y="1243390"/>
            <a:ext cx="6248400" cy="1228725"/>
          </a:xfrm>
          <a:prstGeom prst="rect">
            <a:avLst/>
          </a:prstGeom>
        </p:spPr>
      </p:pic>
      <p:pic>
        <p:nvPicPr>
          <p:cNvPr id="9" name="Imagen 8">
            <a:extLst>
              <a:ext uri="{FF2B5EF4-FFF2-40B4-BE49-F238E27FC236}">
                <a16:creationId xmlns:a16="http://schemas.microsoft.com/office/drawing/2014/main" id="{D75061C5-1A61-4ED7-859F-50DF804ECE99}"/>
              </a:ext>
            </a:extLst>
          </p:cNvPr>
          <p:cNvPicPr>
            <a:picLocks noChangeAspect="1"/>
          </p:cNvPicPr>
          <p:nvPr/>
        </p:nvPicPr>
        <p:blipFill>
          <a:blip r:embed="rId5"/>
          <a:stretch>
            <a:fillRect/>
          </a:stretch>
        </p:blipFill>
        <p:spPr>
          <a:xfrm>
            <a:off x="1142789" y="2588419"/>
            <a:ext cx="4608933" cy="1979078"/>
          </a:xfrm>
          <a:prstGeom prst="rect">
            <a:avLst/>
          </a:prstGeom>
        </p:spPr>
      </p:pic>
    </p:spTree>
    <p:extLst>
      <p:ext uri="{BB962C8B-B14F-4D97-AF65-F5344CB8AC3E}">
        <p14:creationId xmlns:p14="http://schemas.microsoft.com/office/powerpoint/2010/main" val="32036607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5217" y="1971391"/>
            <a:ext cx="6117713" cy="646734"/>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845294" y="424807"/>
            <a:ext cx="5660818" cy="769441"/>
          </a:xfrm>
          <a:prstGeom prst="rect">
            <a:avLst/>
          </a:prstGeom>
        </p:spPr>
        <p:txBody>
          <a:bodyPr wrap="square">
            <a:spAutoFit/>
          </a:bodyPr>
          <a:lstStyle/>
          <a:p>
            <a:r>
              <a:rPr lang="es-ES" sz="3200" dirty="0">
                <a:solidFill>
                  <a:srgbClr val="1F1F1F"/>
                </a:solidFill>
                <a:latin typeface="Google Sans"/>
                <a:sym typeface="Avenir"/>
              </a:rPr>
              <a:t>Metodologías</a:t>
            </a:r>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sp>
        <p:nvSpPr>
          <p:cNvPr id="8" name="CuadroTexto 7">
            <a:extLst>
              <a:ext uri="{FF2B5EF4-FFF2-40B4-BE49-F238E27FC236}">
                <a16:creationId xmlns:a16="http://schemas.microsoft.com/office/drawing/2014/main" id="{9BA9F678-E91D-4042-91B9-D81757E8F661}"/>
              </a:ext>
            </a:extLst>
          </p:cNvPr>
          <p:cNvSpPr txBox="1"/>
          <p:nvPr/>
        </p:nvSpPr>
        <p:spPr>
          <a:xfrm>
            <a:off x="845294" y="1710184"/>
            <a:ext cx="3447826" cy="1815882"/>
          </a:xfrm>
          <a:prstGeom prst="rect">
            <a:avLst/>
          </a:prstGeom>
          <a:noFill/>
        </p:spPr>
        <p:txBody>
          <a:bodyPr wrap="square">
            <a:spAutoFit/>
          </a:bodyPr>
          <a:lstStyle/>
          <a:p>
            <a:r>
              <a:rPr lang="es-CL" dirty="0"/>
              <a:t>High </a:t>
            </a:r>
            <a:r>
              <a:rPr lang="es-CL" dirty="0" err="1"/>
              <a:t>Intensity</a:t>
            </a:r>
            <a:r>
              <a:rPr lang="es-CL" dirty="0"/>
              <a:t> Interval Training (TABATA)</a:t>
            </a:r>
          </a:p>
          <a:p>
            <a:r>
              <a:rPr lang="es-CL" dirty="0"/>
              <a:t>• </a:t>
            </a:r>
            <a:r>
              <a:rPr lang="es-CL" dirty="0" err="1"/>
              <a:t>Metcons</a:t>
            </a:r>
            <a:endParaRPr lang="es-CL" dirty="0"/>
          </a:p>
          <a:p>
            <a:r>
              <a:rPr lang="es-CL" dirty="0"/>
              <a:t>• </a:t>
            </a:r>
            <a:r>
              <a:rPr lang="es-CL" dirty="0" err="1"/>
              <a:t>Escaling</a:t>
            </a:r>
            <a:r>
              <a:rPr lang="es-CL" dirty="0"/>
              <a:t> </a:t>
            </a:r>
            <a:r>
              <a:rPr lang="es-CL" dirty="0" err="1"/>
              <a:t>Density</a:t>
            </a:r>
            <a:r>
              <a:rPr lang="es-CL" dirty="0"/>
              <a:t> Training</a:t>
            </a:r>
          </a:p>
          <a:p>
            <a:r>
              <a:rPr lang="es-CL" dirty="0"/>
              <a:t>• Low </a:t>
            </a:r>
            <a:r>
              <a:rPr lang="es-CL" dirty="0" err="1"/>
              <a:t>Intensity</a:t>
            </a:r>
            <a:r>
              <a:rPr lang="es-CL" dirty="0"/>
              <a:t> Interval Training</a:t>
            </a:r>
          </a:p>
          <a:p>
            <a:r>
              <a:rPr lang="es-CL" dirty="0"/>
              <a:t>• EMOM ́s</a:t>
            </a:r>
          </a:p>
          <a:p>
            <a:r>
              <a:rPr lang="es-CL" dirty="0"/>
              <a:t>• </a:t>
            </a:r>
            <a:r>
              <a:rPr lang="es-CL" dirty="0" err="1"/>
              <a:t>AMRAPs</a:t>
            </a:r>
            <a:endParaRPr lang="es-CL" dirty="0"/>
          </a:p>
          <a:p>
            <a:r>
              <a:rPr lang="es-CL" dirty="0"/>
              <a:t>• Escaleras Ascendentes</a:t>
            </a:r>
          </a:p>
          <a:p>
            <a:r>
              <a:rPr lang="es-CL" dirty="0"/>
              <a:t>• Escaleras descendentes</a:t>
            </a:r>
          </a:p>
        </p:txBody>
      </p:sp>
    </p:spTree>
    <p:extLst>
      <p:ext uri="{BB962C8B-B14F-4D97-AF65-F5344CB8AC3E}">
        <p14:creationId xmlns:p14="http://schemas.microsoft.com/office/powerpoint/2010/main" val="13153377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9" descr="Interfaz de usuario gráfica&#10;&#10;Descripción generada automáticamente con confianza medi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34" name="Google Shape;134;p9"/>
          <p:cNvSpPr txBox="1"/>
          <p:nvPr/>
        </p:nvSpPr>
        <p:spPr>
          <a:xfrm>
            <a:off x="635989" y="2128838"/>
            <a:ext cx="5379049" cy="2114550"/>
          </a:xfrm>
          <a:prstGeom prst="rect">
            <a:avLst/>
          </a:prstGeom>
          <a:noFill/>
          <a:ln>
            <a:noFill/>
          </a:ln>
        </p:spPr>
        <p:txBody>
          <a:bodyPr spcFirstLastPara="1" wrap="square" lIns="91425" tIns="45700" rIns="91425" bIns="45700" anchor="t" anchorCtr="0">
            <a:normAutofit/>
          </a:bodyPr>
          <a:lstStyle/>
          <a:p>
            <a:pPr lvl="0">
              <a:lnSpc>
                <a:spcPct val="90000"/>
              </a:lnSpc>
              <a:buClr>
                <a:srgbClr val="375F68"/>
              </a:buClr>
              <a:buSzPts val="1200"/>
            </a:pPr>
            <a:endParaRPr lang="es-CL" sz="1200" dirty="0">
              <a:solidFill>
                <a:srgbClr val="375F68"/>
              </a:solidFill>
              <a:latin typeface="Avenir"/>
              <a:ea typeface="Avenir"/>
              <a:cs typeface="Avenir"/>
              <a:sym typeface="Avenir"/>
            </a:endParaRPr>
          </a:p>
          <a:p>
            <a:pPr lvl="0">
              <a:lnSpc>
                <a:spcPct val="90000"/>
              </a:lnSpc>
              <a:buClr>
                <a:srgbClr val="375F68"/>
              </a:buClr>
              <a:buSzPts val="1200"/>
            </a:pPr>
            <a:r>
              <a:rPr lang="es-ES" sz="1200" dirty="0">
                <a:solidFill>
                  <a:srgbClr val="375F68"/>
                </a:solidFill>
                <a:latin typeface="Avenir"/>
                <a:ea typeface="Avenir"/>
                <a:cs typeface="Avenir"/>
                <a:sym typeface="Avenir"/>
              </a:rPr>
              <a:t>Periodización, Teoría y metodología del entrenamiento, </a:t>
            </a:r>
            <a:r>
              <a:rPr lang="es-ES" sz="1200" dirty="0" err="1">
                <a:solidFill>
                  <a:srgbClr val="375F68"/>
                </a:solidFill>
                <a:latin typeface="Avenir"/>
                <a:ea typeface="Avenir"/>
                <a:cs typeface="Avenir"/>
                <a:sym typeface="Avenir"/>
              </a:rPr>
              <a:t>Bompa</a:t>
            </a:r>
            <a:r>
              <a:rPr lang="es-ES" sz="1200" dirty="0">
                <a:solidFill>
                  <a:srgbClr val="375F68"/>
                </a:solidFill>
                <a:latin typeface="Avenir"/>
                <a:ea typeface="Avenir"/>
                <a:cs typeface="Avenir"/>
                <a:sym typeface="Avenir"/>
              </a:rPr>
              <a:t>, T., </a:t>
            </a:r>
            <a:r>
              <a:rPr lang="es-ES" sz="1200" dirty="0" err="1">
                <a:solidFill>
                  <a:srgbClr val="375F68"/>
                </a:solidFill>
                <a:latin typeface="Avenir"/>
                <a:ea typeface="Avenir"/>
                <a:cs typeface="Avenir"/>
                <a:sym typeface="Avenir"/>
              </a:rPr>
              <a:t>Buzichelli</a:t>
            </a:r>
            <a:r>
              <a:rPr lang="es-ES" sz="1200" dirty="0">
                <a:solidFill>
                  <a:srgbClr val="375F68"/>
                </a:solidFill>
                <a:latin typeface="Avenir"/>
                <a:ea typeface="Avenir"/>
                <a:cs typeface="Avenir"/>
                <a:sym typeface="Avenir"/>
              </a:rPr>
              <a:t>, C., 6ta Ed, 2019</a:t>
            </a:r>
          </a:p>
          <a:p>
            <a:pPr lvl="0">
              <a:lnSpc>
                <a:spcPct val="90000"/>
              </a:lnSpc>
              <a:buClr>
                <a:srgbClr val="375F68"/>
              </a:buClr>
              <a:buSzPts val="1200"/>
            </a:pPr>
            <a:endParaRPr lang="es-ES" sz="1200" dirty="0">
              <a:solidFill>
                <a:srgbClr val="375F68"/>
              </a:solidFill>
              <a:latin typeface="Avenir"/>
              <a:ea typeface="Avenir"/>
              <a:cs typeface="Avenir"/>
              <a:sym typeface="Avenir"/>
            </a:endParaRPr>
          </a:p>
          <a:p>
            <a:pPr lvl="0">
              <a:lnSpc>
                <a:spcPct val="90000"/>
              </a:lnSpc>
              <a:buClr>
                <a:srgbClr val="375F68"/>
              </a:buClr>
              <a:buSzPts val="1200"/>
            </a:pPr>
            <a:r>
              <a:rPr lang="es-ES" sz="1200" b="0" i="0" u="none" strike="noStrike" cap="none" dirty="0">
                <a:solidFill>
                  <a:srgbClr val="375F68"/>
                </a:solidFill>
                <a:latin typeface="Avenir"/>
                <a:ea typeface="Avenir"/>
                <a:cs typeface="Avenir"/>
                <a:sym typeface="Avenir"/>
              </a:rPr>
              <a:t>Navarro Valdivieso M, Ruiz Caballero JA, </a:t>
            </a:r>
            <a:r>
              <a:rPr lang="es-ES" sz="1200" b="0" i="0" u="none" strike="noStrike" cap="none" dirty="0" err="1">
                <a:solidFill>
                  <a:srgbClr val="375F68"/>
                </a:solidFill>
                <a:latin typeface="Avenir"/>
                <a:ea typeface="Avenir"/>
                <a:cs typeface="Avenir"/>
                <a:sym typeface="Avenir"/>
              </a:rPr>
              <a:t>Garcia</a:t>
            </a:r>
            <a:r>
              <a:rPr lang="es-ES" sz="1200" b="0" i="0" u="none" strike="noStrike" cap="none" dirty="0">
                <a:solidFill>
                  <a:srgbClr val="375F68"/>
                </a:solidFill>
                <a:latin typeface="Avenir"/>
                <a:ea typeface="Avenir"/>
                <a:cs typeface="Avenir"/>
                <a:sym typeface="Avenir"/>
              </a:rPr>
              <a:t> Manso JM. </a:t>
            </a:r>
            <a:r>
              <a:rPr lang="es-ES" sz="1200" b="0" i="0" u="none" strike="noStrike" cap="none" dirty="0" err="1">
                <a:solidFill>
                  <a:srgbClr val="375F68"/>
                </a:solidFill>
                <a:latin typeface="Avenir"/>
                <a:ea typeface="Avenir"/>
                <a:cs typeface="Avenir"/>
                <a:sym typeface="Avenir"/>
              </a:rPr>
              <a:t>Planificacion</a:t>
            </a:r>
            <a:r>
              <a:rPr lang="es-ES" sz="1200" b="0" i="0" u="none" strike="noStrike" cap="none" dirty="0">
                <a:solidFill>
                  <a:srgbClr val="375F68"/>
                </a:solidFill>
                <a:latin typeface="Avenir"/>
                <a:ea typeface="Avenir"/>
                <a:cs typeface="Avenir"/>
                <a:sym typeface="Avenir"/>
              </a:rPr>
              <a:t> del entrenamiento deportivo. </a:t>
            </a:r>
            <a:r>
              <a:rPr lang="es-ES" sz="1200" b="0" i="0" u="none" strike="noStrike" cap="none" dirty="0" err="1">
                <a:solidFill>
                  <a:srgbClr val="375F68"/>
                </a:solidFill>
                <a:latin typeface="Avenir"/>
                <a:ea typeface="Avenir"/>
                <a:cs typeface="Avenir"/>
                <a:sym typeface="Avenir"/>
              </a:rPr>
              <a:t>Gymnos</a:t>
            </a:r>
            <a:r>
              <a:rPr lang="es-ES" sz="1200" b="0" i="0" u="none" strike="noStrike" cap="none" dirty="0">
                <a:solidFill>
                  <a:srgbClr val="375F68"/>
                </a:solidFill>
                <a:latin typeface="Avenir"/>
                <a:ea typeface="Avenir"/>
                <a:cs typeface="Avenir"/>
                <a:sym typeface="Avenir"/>
              </a:rPr>
              <a:t>; 2000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506249" y="704038"/>
            <a:ext cx="6300839" cy="2470148"/>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a:solidFill>
                  <a:srgbClr val="1F1F1F"/>
                </a:solidFill>
                <a:latin typeface="Google Sans"/>
                <a:cs typeface="Arial"/>
                <a:sym typeface="Avenir"/>
              </a:rPr>
              <a:t>- La planificación del entrenamiento se puede definir como la unión estructurada de las bases metodológicas y científicas que permiten al deportista o sujeto/a lograr el máximo rendimiento posible en un tiempo determinado.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Por lo tanto, podemos decir que la planificación del entrenamiento es entender donde se parte, donde se quiere llegar, en cuanto a aspectos de rendimiento, salud o estéticos, y como y cuando lograremos estos objetivos propuestos</a:t>
            </a:r>
          </a:p>
        </p:txBody>
      </p:sp>
      <p:sp>
        <p:nvSpPr>
          <p:cNvPr id="2" name="Rectángulo 1"/>
          <p:cNvSpPr/>
          <p:nvPr/>
        </p:nvSpPr>
        <p:spPr>
          <a:xfrm>
            <a:off x="1934232" y="717932"/>
            <a:ext cx="3444875" cy="584775"/>
          </a:xfrm>
          <a:prstGeom prst="rect">
            <a:avLst/>
          </a:prstGeom>
        </p:spPr>
        <p:txBody>
          <a:bodyPr>
            <a:spAutoFit/>
          </a:bodyPr>
          <a:lstStyle/>
          <a:p>
            <a:r>
              <a:rPr lang="es-ES" sz="3200" dirty="0">
                <a:solidFill>
                  <a:srgbClr val="1F1F1F"/>
                </a:solidFill>
                <a:latin typeface="Google Sans"/>
                <a:sym typeface="Calibri"/>
              </a:rPr>
              <a:t>Planificación</a:t>
            </a:r>
          </a:p>
        </p:txBody>
      </p:sp>
      <p:pic>
        <p:nvPicPr>
          <p:cNvPr id="1026" name="Picture 2" descr="Planificación Personal: un método para vivir mejor - Grupo Empresario  Bonacorsi">
            <a:extLst>
              <a:ext uri="{FF2B5EF4-FFF2-40B4-BE49-F238E27FC236}">
                <a16:creationId xmlns:a16="http://schemas.microsoft.com/office/drawing/2014/main" id="{F9876659-65DC-4248-97BD-DFDB73664F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156" y="2894353"/>
            <a:ext cx="2705100" cy="1695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506249" y="532352"/>
            <a:ext cx="6300839" cy="2470148"/>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a:solidFill>
                  <a:srgbClr val="1F1F1F"/>
                </a:solidFill>
                <a:latin typeface="Google Sans"/>
                <a:cs typeface="Arial"/>
                <a:sym typeface="Avenir"/>
              </a:rPr>
              <a:t>- Mientras tanto, la periodización del entrenamiento es el proceso donde la planificación se divide en tiempos y/o ciclos lógicos temporales de entrenamiento, estos bloques son mas pequeños y la unidad de estos logran formar una planificación</a:t>
            </a:r>
          </a:p>
        </p:txBody>
      </p:sp>
      <p:sp>
        <p:nvSpPr>
          <p:cNvPr id="2" name="Rectángulo 1"/>
          <p:cNvSpPr/>
          <p:nvPr/>
        </p:nvSpPr>
        <p:spPr>
          <a:xfrm>
            <a:off x="1934232" y="717932"/>
            <a:ext cx="3444875" cy="769441"/>
          </a:xfrm>
          <a:prstGeom prst="rect">
            <a:avLst/>
          </a:prstGeom>
        </p:spPr>
        <p:txBody>
          <a:bodyPr>
            <a:spAutoFit/>
          </a:bodyPr>
          <a:lstStyle/>
          <a:p>
            <a:r>
              <a:rPr lang="es-ES" sz="3200" dirty="0">
                <a:solidFill>
                  <a:srgbClr val="1F1F1F"/>
                </a:solidFill>
                <a:latin typeface="Google Sans"/>
                <a:sym typeface="Calibri"/>
              </a:rPr>
              <a:t>Periodización</a:t>
            </a:r>
          </a:p>
          <a:p>
            <a:endParaRPr lang="es-ES" sz="1200" dirty="0">
              <a:solidFill>
                <a:srgbClr val="1F1F1F"/>
              </a:solidFill>
              <a:latin typeface="Google Sans"/>
              <a:sym typeface="Calibri"/>
            </a:endParaRPr>
          </a:p>
        </p:txBody>
      </p:sp>
      <p:pic>
        <p:nvPicPr>
          <p:cNvPr id="2050" name="Picture 2">
            <a:extLst>
              <a:ext uri="{FF2B5EF4-FFF2-40B4-BE49-F238E27FC236}">
                <a16:creationId xmlns:a16="http://schemas.microsoft.com/office/drawing/2014/main" id="{59E62ABB-59F3-4A6F-A4FF-CCCD4675A5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607" y="2307913"/>
            <a:ext cx="4762500" cy="244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237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506249" y="532352"/>
            <a:ext cx="6300839" cy="2470148"/>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a:solidFill>
                  <a:srgbClr val="1F1F1F"/>
                </a:solidFill>
                <a:latin typeface="Google Sans"/>
                <a:cs typeface="Arial"/>
                <a:sym typeface="Avenir"/>
              </a:rPr>
              <a:t>- La periodización se enfoca específicamente en a mantención o potenciación de las capacidades condicionales solicitadas para rendir en la situación planteada e el objetivo final, ajustando para estos las variables del entrenamiento.</a:t>
            </a: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 Este proceso lógico de unidades pequeñas se estructura en ciclos de entrenamiento, estos ciclos son: macrociclo, mesociclo, microciclo y sesiones</a:t>
            </a: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1568472" y="532352"/>
            <a:ext cx="3444875" cy="769441"/>
          </a:xfrm>
          <a:prstGeom prst="rect">
            <a:avLst/>
          </a:prstGeom>
        </p:spPr>
        <p:txBody>
          <a:bodyPr>
            <a:spAutoFit/>
          </a:bodyPr>
          <a:lstStyle/>
          <a:p>
            <a:r>
              <a:rPr lang="es-ES" sz="3200" dirty="0">
                <a:solidFill>
                  <a:srgbClr val="1F1F1F"/>
                </a:solidFill>
                <a:latin typeface="Google Sans"/>
                <a:sym typeface="Calibri"/>
              </a:rPr>
              <a:t>Periodización</a:t>
            </a:r>
          </a:p>
          <a:p>
            <a:endParaRPr lang="es-ES" sz="1200" dirty="0">
              <a:solidFill>
                <a:srgbClr val="1F1F1F"/>
              </a:solidFill>
              <a:latin typeface="Google Sans"/>
              <a:sym typeface="Calibri"/>
            </a:endParaRPr>
          </a:p>
        </p:txBody>
      </p:sp>
      <p:pic>
        <p:nvPicPr>
          <p:cNvPr id="6" name="Picture 2" descr="▷ Microciclo de entrenamiento, todo lo que necesitas saber">
            <a:extLst>
              <a:ext uri="{FF2B5EF4-FFF2-40B4-BE49-F238E27FC236}">
                <a16:creationId xmlns:a16="http://schemas.microsoft.com/office/drawing/2014/main" id="{AA9B1D3D-AD82-4B8D-82F8-D77BD7603F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1517" y="2325054"/>
            <a:ext cx="3444875" cy="2413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103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506249" y="532352"/>
            <a:ext cx="6300839" cy="2470148"/>
          </a:xfrm>
          <a:prstGeom prst="rect">
            <a:avLst/>
          </a:prstGeom>
          <a:noFill/>
          <a:ln>
            <a:noFill/>
          </a:ln>
        </p:spPr>
        <p:txBody>
          <a:bodyPr spcFirstLastPara="1" wrap="square" lIns="91425" tIns="45700" rIns="91425" bIns="45700" anchor="ctr" anchorCtr="0">
            <a:normAutofit/>
          </a:bodyPr>
          <a:lstStyle/>
          <a:p>
            <a:pPr lvl="0">
              <a:buClr>
                <a:srgbClr val="375F68"/>
              </a:buClr>
              <a:buSzPts val="1200"/>
            </a:pPr>
            <a:r>
              <a:rPr lang="es-ES" sz="1200" dirty="0">
                <a:solidFill>
                  <a:srgbClr val="1F1F1F"/>
                </a:solidFill>
                <a:latin typeface="Google Sans"/>
                <a:cs typeface="Arial"/>
                <a:sym typeface="Avenir"/>
              </a:rPr>
              <a:t>- Es el conjunto de varios períodos, donde se permiten acumular </a:t>
            </a:r>
            <a:r>
              <a:rPr lang="es-ES" sz="1200" dirty="0" err="1">
                <a:solidFill>
                  <a:srgbClr val="1F1F1F"/>
                </a:solidFill>
                <a:latin typeface="Google Sans"/>
                <a:cs typeface="Arial"/>
                <a:sym typeface="Avenir"/>
              </a:rPr>
              <a:t>mesosciclos</a:t>
            </a:r>
            <a:r>
              <a:rPr lang="es-ES" sz="1200" dirty="0">
                <a:solidFill>
                  <a:srgbClr val="1F1F1F"/>
                </a:solidFill>
                <a:latin typeface="Google Sans"/>
                <a:cs typeface="Arial"/>
                <a:sym typeface="Avenir"/>
              </a:rPr>
              <a:t>, estos bloques más grandes pueden ir entre 6 semanas a 3-4 años</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endParaRPr lang="es-ES" sz="1200" dirty="0">
              <a:solidFill>
                <a:srgbClr val="1F1F1F"/>
              </a:solidFill>
              <a:latin typeface="Google Sans"/>
              <a:cs typeface="Arial"/>
              <a:sym typeface="Avenir"/>
            </a:endParaRPr>
          </a:p>
        </p:txBody>
      </p:sp>
      <p:sp>
        <p:nvSpPr>
          <p:cNvPr id="2" name="Rectángulo 1"/>
          <p:cNvSpPr/>
          <p:nvPr/>
        </p:nvSpPr>
        <p:spPr>
          <a:xfrm>
            <a:off x="1934232" y="717932"/>
            <a:ext cx="3444875" cy="954107"/>
          </a:xfrm>
          <a:prstGeom prst="rect">
            <a:avLst/>
          </a:prstGeom>
        </p:spPr>
        <p:txBody>
          <a:bodyPr>
            <a:spAutoFit/>
          </a:bodyPr>
          <a:lstStyle/>
          <a:p>
            <a:r>
              <a:rPr lang="es-ES" sz="3200" dirty="0">
                <a:solidFill>
                  <a:srgbClr val="1F1F1F"/>
                </a:solidFill>
                <a:latin typeface="Google Sans"/>
                <a:sym typeface="Calibri"/>
              </a:rPr>
              <a:t>Macrociclo</a:t>
            </a:r>
          </a:p>
          <a:p>
            <a:endParaRPr lang="es-ES" sz="1200" dirty="0">
              <a:solidFill>
                <a:srgbClr val="1F1F1F"/>
              </a:solidFill>
              <a:latin typeface="Google Sans"/>
              <a:sym typeface="Calibri"/>
            </a:endParaRPr>
          </a:p>
          <a:p>
            <a:endParaRPr lang="es-ES" sz="1200" dirty="0">
              <a:solidFill>
                <a:srgbClr val="1F1F1F"/>
              </a:solidFill>
              <a:latin typeface="Google Sans"/>
              <a:sym typeface="Calibri"/>
            </a:endParaRPr>
          </a:p>
        </p:txBody>
      </p:sp>
      <p:pic>
        <p:nvPicPr>
          <p:cNvPr id="7" name="Picture 2" descr="MACROCICLO - MESOCICLO - MICROCICLO / PLANIFICACION DEL ENTRENAMIENTO ~  TRITIM - TRIATLON ROSARIO">
            <a:extLst>
              <a:ext uri="{FF2B5EF4-FFF2-40B4-BE49-F238E27FC236}">
                <a16:creationId xmlns:a16="http://schemas.microsoft.com/office/drawing/2014/main" id="{F4318B02-036C-40C9-8B99-09D76C249C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6990" y="1955560"/>
            <a:ext cx="3610303" cy="2743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143180"/>
      </p:ext>
    </p:extLst>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1687</TotalTime>
  <Words>3109</Words>
  <Application>Microsoft Office PowerPoint</Application>
  <PresentationFormat>Personalizado</PresentationFormat>
  <Paragraphs>148</Paragraphs>
  <Slides>55</Slides>
  <Notes>55</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55</vt:i4>
      </vt:variant>
    </vt:vector>
  </HeadingPairs>
  <TitlesOfParts>
    <vt:vector size="60" baseType="lpstr">
      <vt:lpstr>Arial</vt:lpstr>
      <vt:lpstr>Avenir</vt:lpstr>
      <vt:lpstr>Calibri</vt:lpstr>
      <vt:lpstr>Google Sans</vt:lpstr>
      <vt:lpstr>Tema de Office</vt:lpstr>
      <vt:lpstr>Presentación de PowerPoint</vt:lpstr>
      <vt:lpstr>Alto rendimiento en especificidades deportivas Parte 2 Planificación y periodización deportiva</vt:lpstr>
      <vt:lpstr>Identificar los modelos de planificación del entrenamiento  Proponer planificaciones de entrenamiento enfocada a un objetivo</vt:lpstr>
      <vt:lpstr>En el ámbito del deporte, alcanzar el máximo rendimiento requiere mucho más que esfuerzo y dedicación; implica un enfoque estratégico y bien estructurado. Es aquí donde entra en juego la planificación y periodización del entrenamiento.  La planificación deportiva es el proceso mediante el cual se establecen objetivos claros y se diseñan estrategias para alcanzarlos de manera eficiente y segura. La periodización, por su parte, se refiere a la división del ciclo de entrenamiento en fases organizadas, cada una con objetivos específicos y distintas intensidades.      </vt:lpstr>
      <vt:lpstr> </vt:lpstr>
      <vt:lpstr>- La planificación del entrenamiento se puede definir como la unión estructurada de las bases metodológicas y científicas que permiten al deportista o sujeto/a lograr el máximo rendimiento posible en un tiempo determinado.  - Por lo tanto, podemos decir que la planificación del entrenamiento es entender donde se parte, donde se quiere llegar, en cuanto a aspectos de rendimiento, salud o estéticos, y como y cuando lograremos estos objetivos propuestos</vt:lpstr>
      <vt:lpstr>- Mientras tanto, la periodización del entrenamiento es el proceso donde la planificación se divide en tiempos y/o ciclos lógicos temporales de entrenamiento, estos bloques son mas pequeños y la unidad de estos logran formar una planificación</vt:lpstr>
      <vt:lpstr>- La periodización se enfoca específicamente en a mantención o potenciación de las capacidades condicionales solicitadas para rendir en la situación planteada e el objetivo final, ajustando para estos las variables del entrenamiento. - Este proceso lógico de unidades pequeñas se estructura en ciclos de entrenamiento, estos ciclos son: macrociclo, mesociclo, microciclo y sesiones </vt:lpstr>
      <vt:lpstr>- Es el conjunto de varios períodos, donde se permiten acumular mesosciclos, estos bloques más grandes pueden ir entre 6 semanas a 3-4 años  </vt:lpstr>
      <vt:lpstr>Constituye varios microciclos interrelacionados con una capacidad condicional específica, existen de distintos tipos, los cuales son:  - Graduales: Mesociclos iniciales, se enfoca en la construcción de la condición física general.  - Básicos: Se concentran en la construcción y estabilización de las condiciones necesarias para el desarrollo de la planificación.  - Precompetición: Se encargan de transformar las condiciones básicas en las exigencias propias del evento u objetivo final.  - Competición: Considera el período de competencia propiamente tal, en salud, este tipo de bloque rara vez es utilizado.   </vt:lpstr>
      <vt:lpstr>Este corresponde a la unidad organizativa de menor tamaño y es de reducida duración (entre 5 a 7 días). De la misma manera que en los mesociclos, nos encontramos con distintos tipos, estos son Introductorio: Es con el que se empieza el mesociclo, se realizan las primeras adaptaciones del ciclo  - Carga: Se suben las cargas, y se utilizan para desarrollar los niveles basales de rendimiento  - Choque: Son los microciclos de mayor carga y buscan romper la estabilidad para mejorar en el rendimiento  - Acumulación: Se utilizan para acumular volumen de estímulos específicos de una capacidad condicional  - Competitivos: En este se busca alcanzar el máximo d rendimiento, puede ser dentro de una competencia o en situaciones que simulen la competencia.  - Regenerativos: Se restablecen niveles de períodos de carga, acumulación y/o choque.     </vt:lpstr>
      <vt:lpstr>Todo el proceso de entrenamiento, planificación, y periodización se basa en el síndrome general de adaptación o ley de Selye     </vt:lpstr>
      <vt:lpstr> </vt:lpstr>
      <vt:lpstr>A partir de los descrito, las necesidades actuales de entrenamiento empujan al desarrollo de modelos actualizados que permitan mayores niveles de flexibilidad y peaks de rendimiento de manera más frecuente durante el año  la temporada.      </vt:lpstr>
      <vt:lpstr>Mateveiev 1955, Planificación anual:  Los nombres de los macro, meso y microciclos nacen de esta estructura, como la más clásica de todas, mas no siendo la primera. Como fue definida anteriormente, esta se compone de divisiones por fases basado en parámetros temporales, se agrega la condicionante de ser orientada hacia las competencias, según el calendario del deporte.      </vt:lpstr>
      <vt:lpstr>Arosiev 1971, Modelo de péndulo:  Busca la adquisición y pérdida de forma varias veces durante el año Se disminuye a 2 tipos de mesociclos: reguladores y principales Se anula la fase transitoria, se considera sólo la acumulación y la realización       </vt:lpstr>
      <vt:lpstr>Vorobiev 1974, Modelo de altas cargas:  Se utilizan microciclos de altas y bajas cargas bruscamente, basándose en los principios de la ley de Selye Es de corta duración, enfocado a competencia o evento específico       </vt:lpstr>
      <vt:lpstr>Tschiene 1977, Modelo de altas cargas:  Altas intensidades mantenidas con muy breves lapsos profilácticos de disminución de intensidad        </vt:lpstr>
      <vt:lpstr>Verkhoshansky 1979, Modelo de entrenamiento por bloques:  Entrenamiento Unidireccional con cargas concentradas distribuidas en bloques, es decir se entrenan pocos aspectos en cada bloque. Se incluye el término de Efecto Retardado del entrenamiento deportivo. Concibe una etapa de preparación con una duración aproximada de 1-5 meses con un posterior calendario competitivo para garantiza la realización.         </vt:lpstr>
      <vt:lpstr>Bondachurk 1984, Modelo integrador:  Muestra 3 fases durante la planificación “Desarrollo, mantenimiento y descanso ”conocido como el desarrollo Trifásico. Presenta una similitud con la planificación tradicional de Matveiev puesto que las cargas que se implementan están enfocadas al desarrollo simultáneo de varios aspectos “orientación de la carga compleja e interacción de las cargas simultánea”. Resalta la importancia del trabajo específico pero e intenta a articular el trabajo técnico con el de desarrollo de las capacidades físicas..          </vt:lpstr>
      <vt:lpstr>Forteza 1998, Modelo de campanas estructurales:  Su propuesta de planificación en campana dice que el componente específico de la preparación siempre debe estar por encima de componente general. Teniendo como base la estructura en campana, el deportista estaría en la capacidad de asumir una competencia en cualquier periodo del ciclo de entrenamiento           </vt:lpstr>
      <vt:lpstr>Issurin 1985, Modelo ATR:  Acumulación, Transformación, Realización.  Concentración de la carga sobre capacidades específicas. Desarrollo de ciertas capacidades por bloques, estas capacidades estarán condicionadas por sus efectos residuales. Las capacidades de fuerza y resistencia se trabajaran en el bloque de acumulación, porque tienen los mayores efectos residuales.            </vt:lpstr>
      <vt:lpstr>Bompa 1986, Modelo largo estado de forma:  El entrenamiento deportivo debe ser planificado como un proceso complejo y de forma secuencial, el deportista o grupo de deportistas debe alcanzar ciertos estados de forma deportiva para determinados periodos de tiempo. Estos estados de forma son: o Nivel de forma deportiva general (degree of training): puede ser considerado como el pilar fundamental para el desarrollo de los demás niveles, presenta un elevado estado de factores condicionales y un alto perfeccionamiento de todas las aptitudes requeridas para determinado deporte. o Nivel de alta forma deportiva (Athletic shape): Se caracteriza por un nivel de rendimiento muy cercano al máximo. o Nivel de máxima forma deportiva (Peaking): Es el estado máximo que se puede alcanzar, es limitado en tiempo, por esto es necesario regresar al estado anterior             </vt:lpstr>
      <vt:lpstr>Seriulo 1998, Modelo cognitivo:  Busca no solo manifestar que el éxito deportivo se alcanza buscando la elevación de las capacidades físicas, sino que debe haber una integración de todos los aspectos que comprenden el deporte, esto con el fin de realizar un entrenamiento integral. El modelo cognitivo de Seirul-Lo fue propuesto para deportes en equipo y comprende 3 sub-sistemas: o El sub-sistema energético funcional. o El sub-sistema técnico-competitivo. o El sub-sistema de pensamiento táctico              </vt:lpstr>
      <vt:lpstr> </vt:lpstr>
      <vt:lpstr>Los pilares del movimiento funcional son la manera en las que podemos agrupar a las distintas manifestaciones del movimiento en sus distintos planos y exigencias              </vt:lpstr>
      <vt:lpstr>Movimientos de péndulo, unipodales y de bisagra de cadera             </vt:lpstr>
      <vt:lpstr>Derivados de sentadillas             </vt:lpstr>
      <vt:lpstr>Movimientos de tren superior             </vt:lpstr>
      <vt:lpstr>Movimientos en el plano horizontal             </vt:lpstr>
      <vt:lpstr>Transfiere energía de los pilares del movimiento a través del pilar y la conexión de cadenas miofasciales             </vt:lpstr>
      <vt:lpstr>Cada movimiento debe ser utilizado como una evaluación en si misma para determinar las posibles progresiones o regresiones del mismo movimiento para responder a un pilar  Elementos a considerar para determinar una regresión o progresión  a) Sin presencia de dolor b) Control de movimiento c) Capacidad de tolerancia a la carga             </vt:lpstr>
      <vt:lpstr>Los elementos que podemos utilizar para aumentar o disminuir la carga del ejercicio, se basan en los siguientes aspectos:  a) Base de sustentación b) Velocidad de ejecución c) Brazo de palanca d) Rango de movimiento             </vt:lpstr>
      <vt:lpstr> </vt:lpstr>
      <vt:lpstr>De la misma manera que los elementos macroestructurales del entrenamiento, las sesiones pueden dividirse en 4 tipos distintos  - Sesión de aprendizaje: Busca adquirir nuevas destrezas o movimientos que serán necesarios para ciclos posteriores.  - Sesión de repetición: Busca aumentar el repertorio motor de una destreza física o movimiento en específico con el fin de poder integrar a nivel cortical  - Sesión de perfeccionamiento: Es un tipo de sesión de mayor exigencia, donde busca perfeccionar y corregir una destreza física o movimiento en específico ya integrado previamente.  - Sesión de evaluación: Cierra el ciclo de la destreza motora o movimiento en específico, evaluando sus resultados, ya sea a nivel biomecánico o fisiológico            </vt:lpstr>
      <vt:lpstr>3 grandes elementos forman la estructura de una sesión  - Calentamiento - Desarrollo de carga - Descarga y vuelta a la calma    Cada una de estos elementos cumple una función específica y puede ser modificable según el objetivo buscado, con el fin de construir una casa cimiento a cimiento             </vt:lpstr>
      <vt:lpstr>Optimizar el rendimiento mientras se disminuye el riesgo de lesión, durante la práctica de movimientos, la competición o la rehabilitación.   Históricamente el calentamiento se caracteriza por:  Actividad Aeróbica de Baja intensidad  Elongación Estática de músculos Específicos  Aumento Progresivo de la intensidad de la actividad a Realizar             </vt:lpstr>
      <vt:lpstr>Mientras que la mirada general del calentamiento se ha sugerido que     Especificidad de Movimiento  Dirección del Movimiento  Coordinación del Movimiento  Velocidad del Movimiento  Fuerza del Movimiento        </vt:lpstr>
      <vt:lpstr>En concreto  01. Activación  Introducción a movimientos de umbral intermedio que se enfocarán en activar la relación de estabilidad proximal con movilidad distal.  Consideraciones: • Énfasis del cuerpo a trabajar (tren superior/tren inferior/todo el cuerpo) • Direcciones predominantes de la sesión (lineal, lateral, multidireccional) • Nivel de desarrollo de los movimientos de la sesión (fundamental-transicional-funcional)        </vt:lpstr>
      <vt:lpstr>En concreto   02. Cardiovascular  Movimientos que en el tiempo generen una estimulación de la frecuencia cardiaca, frecuencia respiratoria y vascularización periférica junto con la elevación de la temperatura corporal.  Consideraciones: • Énfasis del cuerpo a trabajar (tren superior/tren inferior/todo el cuerpo) • Direcciones predominantes de la sesión (lineal, lateral, multidireccional) • Nivel de desarrollo de los movimientos de la sesión (fundamental-transicional-funcional)        </vt:lpstr>
      <vt:lpstr>En concreto  03. Flow  Conjunto de movimientos que integrados tengan una dificultad tal que permitan al atleta entrar en un estado de flow para generar la tarea. Es en este momento donde la elongación dinámica consciente entra en juego y se comienzan a realizar flows lógicos en progresión e intensidad con la sesión a producirse. Además se pueden comenzar a integrar tareas donde la complejidad y la interferencia contextual aumentan para mejorar la atención y el aprendizaje motor.  Consideraciones: • Énfasis del cuerpo a trabajar (tren superior/tren inferior/todo el cuerpo) • Direcciones predominantes de la sesión (lineal, lateral, multidireccional) • Nivel de desarrollo de los movimientos de la sesión (fundamental-transicional-funcional)        </vt:lpstr>
      <vt:lpstr>En concreto  04.Conexión   En este componente se comienzan a utilizar las velocidades y las magnitudes a las que el sistema se verá solicitado en la sesión. El foco principal es conectar el sistema nervioso central con los efectores del movimiento para que estén presentes cuando se necesiten  Consideraciones: • Énfasis del cuerpo a trabajar (tren superior/tren inferior/todo el cuerpo) • Direcciones predominantes de la sesión (lineal, lateral, multidireccional) • Nivel de desarrollo de los movimientos de la sesión (fundamental-transicional-funcional)     </vt:lpstr>
      <vt:lpstr>Bloque de mayor duración del entrenamiento, donde se desarrollan las expresiones de las capacidades condicionales en sus distintas formas de programación.  Teniendo la posibilidad de poder combinarlas de una manera compleja o enfocarnos sólo en una de ellas específicamente.  Todo esto dependerá del objetivo y el ciclo en el que se encuentre el sujeto.  La estructura del desarrollo debe ir desde lo más complejo a lo más simple en ese orden dentro de la misma sesión, un ejemplo podría ser:  - Aspectos técnicos - Velocidad y agilidad - Fuerza - Resistencia     </vt:lpstr>
      <vt:lpstr>Estas capacidades condicionales tiene una relación simbiótica entre ellas tanto a nivel molecular como neuronal. Pudiendo potenciar una con la otra de la misma manera que perjudicar el desarrollo de una con otra     </vt:lpstr>
      <vt:lpstr>     </vt:lpstr>
      <vt:lpstr>     </vt:lpstr>
      <vt:lpstr> </vt:lpstr>
      <vt:lpstr>     </vt:lpstr>
      <vt:lpstr>     </vt:lpstr>
      <vt:lpstr>     </vt:lpstr>
      <vt:lpstr>     </vt:lpstr>
      <vt:lpstr>     </vt:lpstr>
      <vt:lpstr>     </vt:lpstr>
      <vt:lpstr>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Raimundo  Moreno Ayala</dc:creator>
  <cp:lastModifiedBy>Rodrigo Negrete Peña</cp:lastModifiedBy>
  <cp:revision>65</cp:revision>
  <dcterms:created xsi:type="dcterms:W3CDTF">2023-02-01T18:33:23Z</dcterms:created>
  <dcterms:modified xsi:type="dcterms:W3CDTF">2023-07-28T14:48:45Z</dcterms:modified>
</cp:coreProperties>
</file>