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9"/>
  </p:notesMasterIdLst>
  <p:sldIdLst>
    <p:sldId id="256" r:id="rId2"/>
    <p:sldId id="257" r:id="rId3"/>
    <p:sldId id="258" r:id="rId4"/>
    <p:sldId id="259" r:id="rId5"/>
    <p:sldId id="285" r:id="rId6"/>
    <p:sldId id="260" r:id="rId7"/>
    <p:sldId id="266" r:id="rId8"/>
    <p:sldId id="267" r:id="rId9"/>
    <p:sldId id="268" r:id="rId10"/>
    <p:sldId id="270" r:id="rId11"/>
    <p:sldId id="269" r:id="rId12"/>
    <p:sldId id="271" r:id="rId13"/>
    <p:sldId id="26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62" r:id="rId28"/>
    <p:sldId id="286" r:id="rId29"/>
    <p:sldId id="287" r:id="rId30"/>
    <p:sldId id="288" r:id="rId31"/>
    <p:sldId id="289" r:id="rId32"/>
    <p:sldId id="290" r:id="rId33"/>
    <p:sldId id="291" r:id="rId34"/>
    <p:sldId id="292" r:id="rId35"/>
    <p:sldId id="293" r:id="rId36"/>
    <p:sldId id="294" r:id="rId37"/>
    <p:sldId id="295" r:id="rId38"/>
    <p:sldId id="322" r:id="rId39"/>
    <p:sldId id="296" r:id="rId40"/>
    <p:sldId id="297" r:id="rId41"/>
    <p:sldId id="299" r:id="rId42"/>
    <p:sldId id="298" r:id="rId43"/>
    <p:sldId id="302" r:id="rId44"/>
    <p:sldId id="300" r:id="rId45"/>
    <p:sldId id="301" r:id="rId46"/>
    <p:sldId id="303" r:id="rId47"/>
    <p:sldId id="316" r:id="rId48"/>
    <p:sldId id="317" r:id="rId49"/>
    <p:sldId id="318" r:id="rId50"/>
    <p:sldId id="304" r:id="rId51"/>
    <p:sldId id="305" r:id="rId52"/>
    <p:sldId id="306" r:id="rId53"/>
    <p:sldId id="307" r:id="rId54"/>
    <p:sldId id="308" r:id="rId55"/>
    <p:sldId id="309" r:id="rId56"/>
    <p:sldId id="310" r:id="rId57"/>
    <p:sldId id="319" r:id="rId58"/>
    <p:sldId id="320" r:id="rId59"/>
    <p:sldId id="311" r:id="rId60"/>
    <p:sldId id="312" r:id="rId61"/>
    <p:sldId id="313" r:id="rId62"/>
    <p:sldId id="314" r:id="rId63"/>
    <p:sldId id="315" r:id="rId64"/>
    <p:sldId id="321" r:id="rId65"/>
    <p:sldId id="323" r:id="rId66"/>
    <p:sldId id="324" r:id="rId67"/>
    <p:sldId id="264" r:id="rId68"/>
  </p:sldIdLst>
  <p:sldSz cx="6894513" cy="5176838"/>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0" roundtripDataSignature="AMtx7mjOnUh9qq3J/mNwbAVUIyj0NoKoL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1" d="100"/>
          <a:sy n="91" d="100"/>
        </p:scale>
        <p:origin x="142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2148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46550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60308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 name="Google Shape;113;p6: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 name="Google Shape;113;p6: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89781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 name="Google Shape;113;p6: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283874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 name="Google Shape;113;p6: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993918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 name="Google Shape;113;p6: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15758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 name="Google Shape;113;p6: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672445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 name="Google Shape;113;p6: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6443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 name="Google Shape;113;p6: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13621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 name="Google Shape;113;p6: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51711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 name="Google Shape;113;p6: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884443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 name="Google Shape;113;p6: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478957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 name="Google Shape;113;p6: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46932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 name="Google Shape;113;p6: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72975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 name="Google Shape;113;p6: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66654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7: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p4: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21476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 name="Google Shape;113;p6: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1263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 name="Google Shape;95;p3: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 name="Google Shape;113;p6: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08904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 name="Google Shape;113;p6: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018823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 name="Google Shape;113;p6: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33430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 name="Google Shape;113;p6: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55330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 name="Google Shape;113;p6: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47820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 name="Google Shape;113;p6: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78886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 name="Google Shape;113;p6: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26860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 name="Google Shape;113;p6: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2510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23424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7: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7585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p4: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p4: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13919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290222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57804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84907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99088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37555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112672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73348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84617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2325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p4: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10737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856984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01620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65243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30720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59186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848719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42483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02930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31524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0208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35731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8714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01404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2141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981470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0297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381944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 name="Google Shape;131;p9: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4053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47333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0418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517089" y="847228"/>
            <a:ext cx="5860336" cy="1802307"/>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24"/>
              <a:buFont typeface="Calibri"/>
              <a:buNone/>
              <a:defRPr sz="4524"/>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861814" y="2719039"/>
            <a:ext cx="5170885" cy="124987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4"/>
              </a:spcBef>
              <a:spcAft>
                <a:spcPts val="0"/>
              </a:spcAft>
              <a:buClr>
                <a:schemeClr val="dk1"/>
              </a:buClr>
              <a:buSzPts val="1810"/>
              <a:buNone/>
              <a:defRPr sz="1810"/>
            </a:lvl1pPr>
            <a:lvl2pPr lvl="1" algn="ctr">
              <a:lnSpc>
                <a:spcPct val="90000"/>
              </a:lnSpc>
              <a:spcBef>
                <a:spcPts val="377"/>
              </a:spcBef>
              <a:spcAft>
                <a:spcPts val="0"/>
              </a:spcAft>
              <a:buClr>
                <a:schemeClr val="dk1"/>
              </a:buClr>
              <a:buSzPts val="1508"/>
              <a:buNone/>
              <a:defRPr sz="1508"/>
            </a:lvl2pPr>
            <a:lvl3pPr lvl="2" algn="ctr">
              <a:lnSpc>
                <a:spcPct val="90000"/>
              </a:lnSpc>
              <a:spcBef>
                <a:spcPts val="377"/>
              </a:spcBef>
              <a:spcAft>
                <a:spcPts val="0"/>
              </a:spcAft>
              <a:buClr>
                <a:schemeClr val="dk1"/>
              </a:buClr>
              <a:buSzPts val="1357"/>
              <a:buNone/>
              <a:defRPr sz="1357"/>
            </a:lvl3pPr>
            <a:lvl4pPr lvl="3" algn="ctr">
              <a:lnSpc>
                <a:spcPct val="90000"/>
              </a:lnSpc>
              <a:spcBef>
                <a:spcPts val="377"/>
              </a:spcBef>
              <a:spcAft>
                <a:spcPts val="0"/>
              </a:spcAft>
              <a:buClr>
                <a:schemeClr val="dk1"/>
              </a:buClr>
              <a:buSzPts val="1206"/>
              <a:buNone/>
              <a:defRPr sz="1206"/>
            </a:lvl4pPr>
            <a:lvl5pPr lvl="4" algn="ctr">
              <a:lnSpc>
                <a:spcPct val="90000"/>
              </a:lnSpc>
              <a:spcBef>
                <a:spcPts val="377"/>
              </a:spcBef>
              <a:spcAft>
                <a:spcPts val="0"/>
              </a:spcAft>
              <a:buClr>
                <a:schemeClr val="dk1"/>
              </a:buClr>
              <a:buSzPts val="1206"/>
              <a:buNone/>
              <a:defRPr sz="1206"/>
            </a:lvl5pPr>
            <a:lvl6pPr lvl="5" algn="ctr">
              <a:lnSpc>
                <a:spcPct val="90000"/>
              </a:lnSpc>
              <a:spcBef>
                <a:spcPts val="377"/>
              </a:spcBef>
              <a:spcAft>
                <a:spcPts val="0"/>
              </a:spcAft>
              <a:buClr>
                <a:schemeClr val="dk1"/>
              </a:buClr>
              <a:buSzPts val="1206"/>
              <a:buNone/>
              <a:defRPr sz="1206"/>
            </a:lvl6pPr>
            <a:lvl7pPr lvl="6" algn="ctr">
              <a:lnSpc>
                <a:spcPct val="90000"/>
              </a:lnSpc>
              <a:spcBef>
                <a:spcPts val="377"/>
              </a:spcBef>
              <a:spcAft>
                <a:spcPts val="0"/>
              </a:spcAft>
              <a:buClr>
                <a:schemeClr val="dk1"/>
              </a:buClr>
              <a:buSzPts val="1206"/>
              <a:buNone/>
              <a:defRPr sz="1206"/>
            </a:lvl7pPr>
            <a:lvl8pPr lvl="7" algn="ctr">
              <a:lnSpc>
                <a:spcPct val="90000"/>
              </a:lnSpc>
              <a:spcBef>
                <a:spcPts val="377"/>
              </a:spcBef>
              <a:spcAft>
                <a:spcPts val="0"/>
              </a:spcAft>
              <a:buClr>
                <a:schemeClr val="dk1"/>
              </a:buClr>
              <a:buSzPts val="1206"/>
              <a:buNone/>
              <a:defRPr sz="1206"/>
            </a:lvl8pPr>
            <a:lvl9pPr lvl="8" algn="ctr">
              <a:lnSpc>
                <a:spcPct val="90000"/>
              </a:lnSpc>
              <a:spcBef>
                <a:spcPts val="377"/>
              </a:spcBef>
              <a:spcAft>
                <a:spcPts val="0"/>
              </a:spcAft>
              <a:buClr>
                <a:schemeClr val="dk1"/>
              </a:buClr>
              <a:buSzPts val="1206"/>
              <a:buNone/>
              <a:defRPr sz="1206"/>
            </a:lvl9pPr>
          </a:lstStyle>
          <a:p>
            <a:endParaRPr/>
          </a:p>
        </p:txBody>
      </p:sp>
      <p:sp>
        <p:nvSpPr>
          <p:cNvPr id="14" name="Google Shape;14;p12"/>
          <p:cNvSpPr txBox="1">
            <a:spLocks noGrp="1"/>
          </p:cNvSpPr>
          <p:nvPr>
            <p:ph type="dt" idx="10"/>
          </p:nvPr>
        </p:nvSpPr>
        <p:spPr>
          <a:xfrm>
            <a:off x="473998" y="4798163"/>
            <a:ext cx="1551265" cy="27561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2283808" y="4798163"/>
            <a:ext cx="2326898" cy="27561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4869250" y="4798163"/>
            <a:ext cx="1551265" cy="27561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473998" y="275620"/>
            <a:ext cx="5946517" cy="100061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1804928" y="47164"/>
            <a:ext cx="3284656" cy="594651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4"/>
              </a:spcBef>
              <a:spcAft>
                <a:spcPts val="0"/>
              </a:spcAft>
              <a:buClr>
                <a:schemeClr val="dk1"/>
              </a:buClr>
              <a:buSzPts val="1800"/>
              <a:buChar char="•"/>
              <a:defRPr/>
            </a:lvl1pPr>
            <a:lvl2pPr marL="914400" lvl="1" indent="-342900" algn="l">
              <a:lnSpc>
                <a:spcPct val="90000"/>
              </a:lnSpc>
              <a:spcBef>
                <a:spcPts val="377"/>
              </a:spcBef>
              <a:spcAft>
                <a:spcPts val="0"/>
              </a:spcAft>
              <a:buClr>
                <a:schemeClr val="dk1"/>
              </a:buClr>
              <a:buSzPts val="1800"/>
              <a:buChar char="•"/>
              <a:defRPr/>
            </a:lvl2pPr>
            <a:lvl3pPr marL="1371600" lvl="2" indent="-342900" algn="l">
              <a:lnSpc>
                <a:spcPct val="90000"/>
              </a:lnSpc>
              <a:spcBef>
                <a:spcPts val="377"/>
              </a:spcBef>
              <a:spcAft>
                <a:spcPts val="0"/>
              </a:spcAft>
              <a:buClr>
                <a:schemeClr val="dk1"/>
              </a:buClr>
              <a:buSzPts val="1800"/>
              <a:buChar char="•"/>
              <a:defRPr/>
            </a:lvl3pPr>
            <a:lvl4pPr marL="1828800" lvl="3" indent="-342900" algn="l">
              <a:lnSpc>
                <a:spcPct val="90000"/>
              </a:lnSpc>
              <a:spcBef>
                <a:spcPts val="377"/>
              </a:spcBef>
              <a:spcAft>
                <a:spcPts val="0"/>
              </a:spcAft>
              <a:buClr>
                <a:schemeClr val="dk1"/>
              </a:buClr>
              <a:buSzPts val="1800"/>
              <a:buChar char="•"/>
              <a:defRPr/>
            </a:lvl4pPr>
            <a:lvl5pPr marL="2286000" lvl="4" indent="-342900" algn="l">
              <a:lnSpc>
                <a:spcPct val="90000"/>
              </a:lnSpc>
              <a:spcBef>
                <a:spcPts val="377"/>
              </a:spcBef>
              <a:spcAft>
                <a:spcPts val="0"/>
              </a:spcAft>
              <a:buClr>
                <a:schemeClr val="dk1"/>
              </a:buClr>
              <a:buSzPts val="1800"/>
              <a:buChar char="•"/>
              <a:defRPr/>
            </a:lvl5pPr>
            <a:lvl6pPr marL="2743200" lvl="5" indent="-342900" algn="l">
              <a:lnSpc>
                <a:spcPct val="90000"/>
              </a:lnSpc>
              <a:spcBef>
                <a:spcPts val="377"/>
              </a:spcBef>
              <a:spcAft>
                <a:spcPts val="0"/>
              </a:spcAft>
              <a:buClr>
                <a:schemeClr val="dk1"/>
              </a:buClr>
              <a:buSzPts val="1800"/>
              <a:buChar char="•"/>
              <a:defRPr/>
            </a:lvl6pPr>
            <a:lvl7pPr marL="3200400" lvl="6" indent="-342900" algn="l">
              <a:lnSpc>
                <a:spcPct val="90000"/>
              </a:lnSpc>
              <a:spcBef>
                <a:spcPts val="377"/>
              </a:spcBef>
              <a:spcAft>
                <a:spcPts val="0"/>
              </a:spcAft>
              <a:buClr>
                <a:schemeClr val="dk1"/>
              </a:buClr>
              <a:buSzPts val="1800"/>
              <a:buChar char="•"/>
              <a:defRPr/>
            </a:lvl7pPr>
            <a:lvl8pPr marL="3657600" lvl="7" indent="-342900" algn="l">
              <a:lnSpc>
                <a:spcPct val="90000"/>
              </a:lnSpc>
              <a:spcBef>
                <a:spcPts val="377"/>
              </a:spcBef>
              <a:spcAft>
                <a:spcPts val="0"/>
              </a:spcAft>
              <a:buClr>
                <a:schemeClr val="dk1"/>
              </a:buClr>
              <a:buSzPts val="1800"/>
              <a:buChar char="•"/>
              <a:defRPr/>
            </a:lvl8pPr>
            <a:lvl9pPr marL="4114800" lvl="8" indent="-342900" algn="l">
              <a:lnSpc>
                <a:spcPct val="90000"/>
              </a:lnSpc>
              <a:spcBef>
                <a:spcPts val="377"/>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473998" y="4798163"/>
            <a:ext cx="1551265" cy="27561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2283808" y="4798163"/>
            <a:ext cx="2326898" cy="27561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4869250" y="4798163"/>
            <a:ext cx="1551265" cy="27561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3483635" y="1725870"/>
            <a:ext cx="4387131" cy="148662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467286" y="282331"/>
            <a:ext cx="4387131" cy="437370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4"/>
              </a:spcBef>
              <a:spcAft>
                <a:spcPts val="0"/>
              </a:spcAft>
              <a:buClr>
                <a:schemeClr val="dk1"/>
              </a:buClr>
              <a:buSzPts val="1800"/>
              <a:buChar char="•"/>
              <a:defRPr/>
            </a:lvl1pPr>
            <a:lvl2pPr marL="914400" lvl="1" indent="-342900" algn="l">
              <a:lnSpc>
                <a:spcPct val="90000"/>
              </a:lnSpc>
              <a:spcBef>
                <a:spcPts val="377"/>
              </a:spcBef>
              <a:spcAft>
                <a:spcPts val="0"/>
              </a:spcAft>
              <a:buClr>
                <a:schemeClr val="dk1"/>
              </a:buClr>
              <a:buSzPts val="1800"/>
              <a:buChar char="•"/>
              <a:defRPr/>
            </a:lvl2pPr>
            <a:lvl3pPr marL="1371600" lvl="2" indent="-342900" algn="l">
              <a:lnSpc>
                <a:spcPct val="90000"/>
              </a:lnSpc>
              <a:spcBef>
                <a:spcPts val="377"/>
              </a:spcBef>
              <a:spcAft>
                <a:spcPts val="0"/>
              </a:spcAft>
              <a:buClr>
                <a:schemeClr val="dk1"/>
              </a:buClr>
              <a:buSzPts val="1800"/>
              <a:buChar char="•"/>
              <a:defRPr/>
            </a:lvl3pPr>
            <a:lvl4pPr marL="1828800" lvl="3" indent="-342900" algn="l">
              <a:lnSpc>
                <a:spcPct val="90000"/>
              </a:lnSpc>
              <a:spcBef>
                <a:spcPts val="377"/>
              </a:spcBef>
              <a:spcAft>
                <a:spcPts val="0"/>
              </a:spcAft>
              <a:buClr>
                <a:schemeClr val="dk1"/>
              </a:buClr>
              <a:buSzPts val="1800"/>
              <a:buChar char="•"/>
              <a:defRPr/>
            </a:lvl4pPr>
            <a:lvl5pPr marL="2286000" lvl="4" indent="-342900" algn="l">
              <a:lnSpc>
                <a:spcPct val="90000"/>
              </a:lnSpc>
              <a:spcBef>
                <a:spcPts val="377"/>
              </a:spcBef>
              <a:spcAft>
                <a:spcPts val="0"/>
              </a:spcAft>
              <a:buClr>
                <a:schemeClr val="dk1"/>
              </a:buClr>
              <a:buSzPts val="1800"/>
              <a:buChar char="•"/>
              <a:defRPr/>
            </a:lvl5pPr>
            <a:lvl6pPr marL="2743200" lvl="5" indent="-342900" algn="l">
              <a:lnSpc>
                <a:spcPct val="90000"/>
              </a:lnSpc>
              <a:spcBef>
                <a:spcPts val="377"/>
              </a:spcBef>
              <a:spcAft>
                <a:spcPts val="0"/>
              </a:spcAft>
              <a:buClr>
                <a:schemeClr val="dk1"/>
              </a:buClr>
              <a:buSzPts val="1800"/>
              <a:buChar char="•"/>
              <a:defRPr/>
            </a:lvl6pPr>
            <a:lvl7pPr marL="3200400" lvl="6" indent="-342900" algn="l">
              <a:lnSpc>
                <a:spcPct val="90000"/>
              </a:lnSpc>
              <a:spcBef>
                <a:spcPts val="377"/>
              </a:spcBef>
              <a:spcAft>
                <a:spcPts val="0"/>
              </a:spcAft>
              <a:buClr>
                <a:schemeClr val="dk1"/>
              </a:buClr>
              <a:buSzPts val="1800"/>
              <a:buChar char="•"/>
              <a:defRPr/>
            </a:lvl7pPr>
            <a:lvl8pPr marL="3657600" lvl="7" indent="-342900" algn="l">
              <a:lnSpc>
                <a:spcPct val="90000"/>
              </a:lnSpc>
              <a:spcBef>
                <a:spcPts val="377"/>
              </a:spcBef>
              <a:spcAft>
                <a:spcPts val="0"/>
              </a:spcAft>
              <a:buClr>
                <a:schemeClr val="dk1"/>
              </a:buClr>
              <a:buSzPts val="1800"/>
              <a:buChar char="•"/>
              <a:defRPr/>
            </a:lvl8pPr>
            <a:lvl9pPr marL="4114800" lvl="8" indent="-342900" algn="l">
              <a:lnSpc>
                <a:spcPct val="90000"/>
              </a:lnSpc>
              <a:spcBef>
                <a:spcPts val="377"/>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473998" y="4798163"/>
            <a:ext cx="1551265" cy="27561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2283808" y="4798163"/>
            <a:ext cx="2326898" cy="27561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4869250" y="4798163"/>
            <a:ext cx="1551265" cy="27561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473998" y="275620"/>
            <a:ext cx="5946517" cy="100061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473998" y="1378094"/>
            <a:ext cx="5946517" cy="328465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4"/>
              </a:spcBef>
              <a:spcAft>
                <a:spcPts val="0"/>
              </a:spcAft>
              <a:buClr>
                <a:schemeClr val="dk1"/>
              </a:buClr>
              <a:buSzPts val="1800"/>
              <a:buChar char="•"/>
              <a:defRPr/>
            </a:lvl1pPr>
            <a:lvl2pPr marL="914400" lvl="1" indent="-342900" algn="l">
              <a:lnSpc>
                <a:spcPct val="90000"/>
              </a:lnSpc>
              <a:spcBef>
                <a:spcPts val="377"/>
              </a:spcBef>
              <a:spcAft>
                <a:spcPts val="0"/>
              </a:spcAft>
              <a:buClr>
                <a:schemeClr val="dk1"/>
              </a:buClr>
              <a:buSzPts val="1800"/>
              <a:buChar char="•"/>
              <a:defRPr/>
            </a:lvl2pPr>
            <a:lvl3pPr marL="1371600" lvl="2" indent="-342900" algn="l">
              <a:lnSpc>
                <a:spcPct val="90000"/>
              </a:lnSpc>
              <a:spcBef>
                <a:spcPts val="377"/>
              </a:spcBef>
              <a:spcAft>
                <a:spcPts val="0"/>
              </a:spcAft>
              <a:buClr>
                <a:schemeClr val="dk1"/>
              </a:buClr>
              <a:buSzPts val="1800"/>
              <a:buChar char="•"/>
              <a:defRPr/>
            </a:lvl3pPr>
            <a:lvl4pPr marL="1828800" lvl="3" indent="-342900" algn="l">
              <a:lnSpc>
                <a:spcPct val="90000"/>
              </a:lnSpc>
              <a:spcBef>
                <a:spcPts val="377"/>
              </a:spcBef>
              <a:spcAft>
                <a:spcPts val="0"/>
              </a:spcAft>
              <a:buClr>
                <a:schemeClr val="dk1"/>
              </a:buClr>
              <a:buSzPts val="1800"/>
              <a:buChar char="•"/>
              <a:defRPr/>
            </a:lvl4pPr>
            <a:lvl5pPr marL="2286000" lvl="4" indent="-342900" algn="l">
              <a:lnSpc>
                <a:spcPct val="90000"/>
              </a:lnSpc>
              <a:spcBef>
                <a:spcPts val="377"/>
              </a:spcBef>
              <a:spcAft>
                <a:spcPts val="0"/>
              </a:spcAft>
              <a:buClr>
                <a:schemeClr val="dk1"/>
              </a:buClr>
              <a:buSzPts val="1800"/>
              <a:buChar char="•"/>
              <a:defRPr/>
            </a:lvl5pPr>
            <a:lvl6pPr marL="2743200" lvl="5" indent="-342900" algn="l">
              <a:lnSpc>
                <a:spcPct val="90000"/>
              </a:lnSpc>
              <a:spcBef>
                <a:spcPts val="377"/>
              </a:spcBef>
              <a:spcAft>
                <a:spcPts val="0"/>
              </a:spcAft>
              <a:buClr>
                <a:schemeClr val="dk1"/>
              </a:buClr>
              <a:buSzPts val="1800"/>
              <a:buChar char="•"/>
              <a:defRPr/>
            </a:lvl6pPr>
            <a:lvl7pPr marL="3200400" lvl="6" indent="-342900" algn="l">
              <a:lnSpc>
                <a:spcPct val="90000"/>
              </a:lnSpc>
              <a:spcBef>
                <a:spcPts val="377"/>
              </a:spcBef>
              <a:spcAft>
                <a:spcPts val="0"/>
              </a:spcAft>
              <a:buClr>
                <a:schemeClr val="dk1"/>
              </a:buClr>
              <a:buSzPts val="1800"/>
              <a:buChar char="•"/>
              <a:defRPr/>
            </a:lvl7pPr>
            <a:lvl8pPr marL="3657600" lvl="7" indent="-342900" algn="l">
              <a:lnSpc>
                <a:spcPct val="90000"/>
              </a:lnSpc>
              <a:spcBef>
                <a:spcPts val="377"/>
              </a:spcBef>
              <a:spcAft>
                <a:spcPts val="0"/>
              </a:spcAft>
              <a:buClr>
                <a:schemeClr val="dk1"/>
              </a:buClr>
              <a:buSzPts val="1800"/>
              <a:buChar char="•"/>
              <a:defRPr/>
            </a:lvl8pPr>
            <a:lvl9pPr marL="4114800" lvl="8" indent="-342900" algn="l">
              <a:lnSpc>
                <a:spcPct val="90000"/>
              </a:lnSpc>
              <a:spcBef>
                <a:spcPts val="377"/>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473998" y="4798163"/>
            <a:ext cx="1551265" cy="27561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2283808" y="4798163"/>
            <a:ext cx="2326898" cy="27561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4869250" y="4798163"/>
            <a:ext cx="1551265" cy="27561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23"/>
        <p:cNvGrpSpPr/>
        <p:nvPr/>
      </p:nvGrpSpPr>
      <p:grpSpPr>
        <a:xfrm>
          <a:off x="0" y="0"/>
          <a:ext cx="0" cy="0"/>
          <a:chOff x="0" y="0"/>
          <a:chExt cx="0" cy="0"/>
        </a:xfrm>
      </p:grpSpPr>
      <p:sp>
        <p:nvSpPr>
          <p:cNvPr id="24" name="Google Shape;24;p14"/>
          <p:cNvSpPr txBox="1">
            <a:spLocks noGrp="1"/>
          </p:cNvSpPr>
          <p:nvPr>
            <p:ph type="dt" idx="10"/>
          </p:nvPr>
        </p:nvSpPr>
        <p:spPr>
          <a:xfrm>
            <a:off x="473998" y="4798163"/>
            <a:ext cx="1551265" cy="27561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2283808" y="4798163"/>
            <a:ext cx="2326898" cy="27561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4869250" y="4798163"/>
            <a:ext cx="1551265" cy="27561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470407" y="1290616"/>
            <a:ext cx="5946517" cy="215342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24"/>
              <a:buFont typeface="Calibri"/>
              <a:buNone/>
              <a:defRPr sz="4524"/>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470407" y="3464409"/>
            <a:ext cx="5946517" cy="113243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4"/>
              </a:spcBef>
              <a:spcAft>
                <a:spcPts val="0"/>
              </a:spcAft>
              <a:buClr>
                <a:schemeClr val="dk1"/>
              </a:buClr>
              <a:buSzPts val="1810"/>
              <a:buNone/>
              <a:defRPr sz="1810">
                <a:solidFill>
                  <a:schemeClr val="dk1"/>
                </a:solidFill>
              </a:defRPr>
            </a:lvl1pPr>
            <a:lvl2pPr marL="914400" lvl="1" indent="-228600" algn="l">
              <a:lnSpc>
                <a:spcPct val="90000"/>
              </a:lnSpc>
              <a:spcBef>
                <a:spcPts val="377"/>
              </a:spcBef>
              <a:spcAft>
                <a:spcPts val="0"/>
              </a:spcAft>
              <a:buClr>
                <a:srgbClr val="888888"/>
              </a:buClr>
              <a:buSzPts val="1508"/>
              <a:buNone/>
              <a:defRPr sz="1508">
                <a:solidFill>
                  <a:srgbClr val="888888"/>
                </a:solidFill>
              </a:defRPr>
            </a:lvl2pPr>
            <a:lvl3pPr marL="1371600" lvl="2" indent="-228600" algn="l">
              <a:lnSpc>
                <a:spcPct val="90000"/>
              </a:lnSpc>
              <a:spcBef>
                <a:spcPts val="377"/>
              </a:spcBef>
              <a:spcAft>
                <a:spcPts val="0"/>
              </a:spcAft>
              <a:buClr>
                <a:srgbClr val="888888"/>
              </a:buClr>
              <a:buSzPts val="1357"/>
              <a:buNone/>
              <a:defRPr sz="1357">
                <a:solidFill>
                  <a:srgbClr val="888888"/>
                </a:solidFill>
              </a:defRPr>
            </a:lvl3pPr>
            <a:lvl4pPr marL="1828800" lvl="3" indent="-228600" algn="l">
              <a:lnSpc>
                <a:spcPct val="90000"/>
              </a:lnSpc>
              <a:spcBef>
                <a:spcPts val="377"/>
              </a:spcBef>
              <a:spcAft>
                <a:spcPts val="0"/>
              </a:spcAft>
              <a:buClr>
                <a:srgbClr val="888888"/>
              </a:buClr>
              <a:buSzPts val="1206"/>
              <a:buNone/>
              <a:defRPr sz="1206">
                <a:solidFill>
                  <a:srgbClr val="888888"/>
                </a:solidFill>
              </a:defRPr>
            </a:lvl4pPr>
            <a:lvl5pPr marL="2286000" lvl="4" indent="-228600" algn="l">
              <a:lnSpc>
                <a:spcPct val="90000"/>
              </a:lnSpc>
              <a:spcBef>
                <a:spcPts val="377"/>
              </a:spcBef>
              <a:spcAft>
                <a:spcPts val="0"/>
              </a:spcAft>
              <a:buClr>
                <a:srgbClr val="888888"/>
              </a:buClr>
              <a:buSzPts val="1206"/>
              <a:buNone/>
              <a:defRPr sz="1206">
                <a:solidFill>
                  <a:srgbClr val="888888"/>
                </a:solidFill>
              </a:defRPr>
            </a:lvl5pPr>
            <a:lvl6pPr marL="2743200" lvl="5" indent="-228600" algn="l">
              <a:lnSpc>
                <a:spcPct val="90000"/>
              </a:lnSpc>
              <a:spcBef>
                <a:spcPts val="377"/>
              </a:spcBef>
              <a:spcAft>
                <a:spcPts val="0"/>
              </a:spcAft>
              <a:buClr>
                <a:srgbClr val="888888"/>
              </a:buClr>
              <a:buSzPts val="1206"/>
              <a:buNone/>
              <a:defRPr sz="1206">
                <a:solidFill>
                  <a:srgbClr val="888888"/>
                </a:solidFill>
              </a:defRPr>
            </a:lvl6pPr>
            <a:lvl7pPr marL="3200400" lvl="6" indent="-228600" algn="l">
              <a:lnSpc>
                <a:spcPct val="90000"/>
              </a:lnSpc>
              <a:spcBef>
                <a:spcPts val="377"/>
              </a:spcBef>
              <a:spcAft>
                <a:spcPts val="0"/>
              </a:spcAft>
              <a:buClr>
                <a:srgbClr val="888888"/>
              </a:buClr>
              <a:buSzPts val="1206"/>
              <a:buNone/>
              <a:defRPr sz="1206">
                <a:solidFill>
                  <a:srgbClr val="888888"/>
                </a:solidFill>
              </a:defRPr>
            </a:lvl7pPr>
            <a:lvl8pPr marL="3657600" lvl="7" indent="-228600" algn="l">
              <a:lnSpc>
                <a:spcPct val="90000"/>
              </a:lnSpc>
              <a:spcBef>
                <a:spcPts val="377"/>
              </a:spcBef>
              <a:spcAft>
                <a:spcPts val="0"/>
              </a:spcAft>
              <a:buClr>
                <a:srgbClr val="888888"/>
              </a:buClr>
              <a:buSzPts val="1206"/>
              <a:buNone/>
              <a:defRPr sz="1206">
                <a:solidFill>
                  <a:srgbClr val="888888"/>
                </a:solidFill>
              </a:defRPr>
            </a:lvl8pPr>
            <a:lvl9pPr marL="4114800" lvl="8" indent="-228600" algn="l">
              <a:lnSpc>
                <a:spcPct val="90000"/>
              </a:lnSpc>
              <a:spcBef>
                <a:spcPts val="377"/>
              </a:spcBef>
              <a:spcAft>
                <a:spcPts val="0"/>
              </a:spcAft>
              <a:buClr>
                <a:srgbClr val="888888"/>
              </a:buClr>
              <a:buSzPts val="1206"/>
              <a:buNone/>
              <a:defRPr sz="1206">
                <a:solidFill>
                  <a:srgbClr val="888888"/>
                </a:solidFill>
              </a:defRPr>
            </a:lvl9pPr>
          </a:lstStyle>
          <a:p>
            <a:endParaRPr/>
          </a:p>
        </p:txBody>
      </p:sp>
      <p:sp>
        <p:nvSpPr>
          <p:cNvPr id="30" name="Google Shape;30;p15"/>
          <p:cNvSpPr txBox="1">
            <a:spLocks noGrp="1"/>
          </p:cNvSpPr>
          <p:nvPr>
            <p:ph type="dt" idx="10"/>
          </p:nvPr>
        </p:nvSpPr>
        <p:spPr>
          <a:xfrm>
            <a:off x="473998" y="4798163"/>
            <a:ext cx="1551265" cy="27561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2283808" y="4798163"/>
            <a:ext cx="2326898" cy="27561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4869250" y="4798163"/>
            <a:ext cx="1551265" cy="27561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473998" y="275620"/>
            <a:ext cx="5946517" cy="100061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473998" y="1378094"/>
            <a:ext cx="2930168" cy="328465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4"/>
              </a:spcBef>
              <a:spcAft>
                <a:spcPts val="0"/>
              </a:spcAft>
              <a:buClr>
                <a:schemeClr val="dk1"/>
              </a:buClr>
              <a:buSzPts val="1800"/>
              <a:buChar char="•"/>
              <a:defRPr/>
            </a:lvl1pPr>
            <a:lvl2pPr marL="914400" lvl="1" indent="-342900" algn="l">
              <a:lnSpc>
                <a:spcPct val="90000"/>
              </a:lnSpc>
              <a:spcBef>
                <a:spcPts val="377"/>
              </a:spcBef>
              <a:spcAft>
                <a:spcPts val="0"/>
              </a:spcAft>
              <a:buClr>
                <a:schemeClr val="dk1"/>
              </a:buClr>
              <a:buSzPts val="1800"/>
              <a:buChar char="•"/>
              <a:defRPr/>
            </a:lvl2pPr>
            <a:lvl3pPr marL="1371600" lvl="2" indent="-342900" algn="l">
              <a:lnSpc>
                <a:spcPct val="90000"/>
              </a:lnSpc>
              <a:spcBef>
                <a:spcPts val="377"/>
              </a:spcBef>
              <a:spcAft>
                <a:spcPts val="0"/>
              </a:spcAft>
              <a:buClr>
                <a:schemeClr val="dk1"/>
              </a:buClr>
              <a:buSzPts val="1800"/>
              <a:buChar char="•"/>
              <a:defRPr/>
            </a:lvl3pPr>
            <a:lvl4pPr marL="1828800" lvl="3" indent="-342900" algn="l">
              <a:lnSpc>
                <a:spcPct val="90000"/>
              </a:lnSpc>
              <a:spcBef>
                <a:spcPts val="377"/>
              </a:spcBef>
              <a:spcAft>
                <a:spcPts val="0"/>
              </a:spcAft>
              <a:buClr>
                <a:schemeClr val="dk1"/>
              </a:buClr>
              <a:buSzPts val="1800"/>
              <a:buChar char="•"/>
              <a:defRPr/>
            </a:lvl4pPr>
            <a:lvl5pPr marL="2286000" lvl="4" indent="-342900" algn="l">
              <a:lnSpc>
                <a:spcPct val="90000"/>
              </a:lnSpc>
              <a:spcBef>
                <a:spcPts val="377"/>
              </a:spcBef>
              <a:spcAft>
                <a:spcPts val="0"/>
              </a:spcAft>
              <a:buClr>
                <a:schemeClr val="dk1"/>
              </a:buClr>
              <a:buSzPts val="1800"/>
              <a:buChar char="•"/>
              <a:defRPr/>
            </a:lvl5pPr>
            <a:lvl6pPr marL="2743200" lvl="5" indent="-342900" algn="l">
              <a:lnSpc>
                <a:spcPct val="90000"/>
              </a:lnSpc>
              <a:spcBef>
                <a:spcPts val="377"/>
              </a:spcBef>
              <a:spcAft>
                <a:spcPts val="0"/>
              </a:spcAft>
              <a:buClr>
                <a:schemeClr val="dk1"/>
              </a:buClr>
              <a:buSzPts val="1800"/>
              <a:buChar char="•"/>
              <a:defRPr/>
            </a:lvl6pPr>
            <a:lvl7pPr marL="3200400" lvl="6" indent="-342900" algn="l">
              <a:lnSpc>
                <a:spcPct val="90000"/>
              </a:lnSpc>
              <a:spcBef>
                <a:spcPts val="377"/>
              </a:spcBef>
              <a:spcAft>
                <a:spcPts val="0"/>
              </a:spcAft>
              <a:buClr>
                <a:schemeClr val="dk1"/>
              </a:buClr>
              <a:buSzPts val="1800"/>
              <a:buChar char="•"/>
              <a:defRPr/>
            </a:lvl7pPr>
            <a:lvl8pPr marL="3657600" lvl="7" indent="-342900" algn="l">
              <a:lnSpc>
                <a:spcPct val="90000"/>
              </a:lnSpc>
              <a:spcBef>
                <a:spcPts val="377"/>
              </a:spcBef>
              <a:spcAft>
                <a:spcPts val="0"/>
              </a:spcAft>
              <a:buClr>
                <a:schemeClr val="dk1"/>
              </a:buClr>
              <a:buSzPts val="1800"/>
              <a:buChar char="•"/>
              <a:defRPr/>
            </a:lvl8pPr>
            <a:lvl9pPr marL="4114800" lvl="8" indent="-342900" algn="l">
              <a:lnSpc>
                <a:spcPct val="90000"/>
              </a:lnSpc>
              <a:spcBef>
                <a:spcPts val="377"/>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3490347" y="1378094"/>
            <a:ext cx="2930168" cy="328465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4"/>
              </a:spcBef>
              <a:spcAft>
                <a:spcPts val="0"/>
              </a:spcAft>
              <a:buClr>
                <a:schemeClr val="dk1"/>
              </a:buClr>
              <a:buSzPts val="1800"/>
              <a:buChar char="•"/>
              <a:defRPr/>
            </a:lvl1pPr>
            <a:lvl2pPr marL="914400" lvl="1" indent="-342900" algn="l">
              <a:lnSpc>
                <a:spcPct val="90000"/>
              </a:lnSpc>
              <a:spcBef>
                <a:spcPts val="377"/>
              </a:spcBef>
              <a:spcAft>
                <a:spcPts val="0"/>
              </a:spcAft>
              <a:buClr>
                <a:schemeClr val="dk1"/>
              </a:buClr>
              <a:buSzPts val="1800"/>
              <a:buChar char="•"/>
              <a:defRPr/>
            </a:lvl2pPr>
            <a:lvl3pPr marL="1371600" lvl="2" indent="-342900" algn="l">
              <a:lnSpc>
                <a:spcPct val="90000"/>
              </a:lnSpc>
              <a:spcBef>
                <a:spcPts val="377"/>
              </a:spcBef>
              <a:spcAft>
                <a:spcPts val="0"/>
              </a:spcAft>
              <a:buClr>
                <a:schemeClr val="dk1"/>
              </a:buClr>
              <a:buSzPts val="1800"/>
              <a:buChar char="•"/>
              <a:defRPr/>
            </a:lvl3pPr>
            <a:lvl4pPr marL="1828800" lvl="3" indent="-342900" algn="l">
              <a:lnSpc>
                <a:spcPct val="90000"/>
              </a:lnSpc>
              <a:spcBef>
                <a:spcPts val="377"/>
              </a:spcBef>
              <a:spcAft>
                <a:spcPts val="0"/>
              </a:spcAft>
              <a:buClr>
                <a:schemeClr val="dk1"/>
              </a:buClr>
              <a:buSzPts val="1800"/>
              <a:buChar char="•"/>
              <a:defRPr/>
            </a:lvl4pPr>
            <a:lvl5pPr marL="2286000" lvl="4" indent="-342900" algn="l">
              <a:lnSpc>
                <a:spcPct val="90000"/>
              </a:lnSpc>
              <a:spcBef>
                <a:spcPts val="377"/>
              </a:spcBef>
              <a:spcAft>
                <a:spcPts val="0"/>
              </a:spcAft>
              <a:buClr>
                <a:schemeClr val="dk1"/>
              </a:buClr>
              <a:buSzPts val="1800"/>
              <a:buChar char="•"/>
              <a:defRPr/>
            </a:lvl5pPr>
            <a:lvl6pPr marL="2743200" lvl="5" indent="-342900" algn="l">
              <a:lnSpc>
                <a:spcPct val="90000"/>
              </a:lnSpc>
              <a:spcBef>
                <a:spcPts val="377"/>
              </a:spcBef>
              <a:spcAft>
                <a:spcPts val="0"/>
              </a:spcAft>
              <a:buClr>
                <a:schemeClr val="dk1"/>
              </a:buClr>
              <a:buSzPts val="1800"/>
              <a:buChar char="•"/>
              <a:defRPr/>
            </a:lvl6pPr>
            <a:lvl7pPr marL="3200400" lvl="6" indent="-342900" algn="l">
              <a:lnSpc>
                <a:spcPct val="90000"/>
              </a:lnSpc>
              <a:spcBef>
                <a:spcPts val="377"/>
              </a:spcBef>
              <a:spcAft>
                <a:spcPts val="0"/>
              </a:spcAft>
              <a:buClr>
                <a:schemeClr val="dk1"/>
              </a:buClr>
              <a:buSzPts val="1800"/>
              <a:buChar char="•"/>
              <a:defRPr/>
            </a:lvl7pPr>
            <a:lvl8pPr marL="3657600" lvl="7" indent="-342900" algn="l">
              <a:lnSpc>
                <a:spcPct val="90000"/>
              </a:lnSpc>
              <a:spcBef>
                <a:spcPts val="377"/>
              </a:spcBef>
              <a:spcAft>
                <a:spcPts val="0"/>
              </a:spcAft>
              <a:buClr>
                <a:schemeClr val="dk1"/>
              </a:buClr>
              <a:buSzPts val="1800"/>
              <a:buChar char="•"/>
              <a:defRPr/>
            </a:lvl8pPr>
            <a:lvl9pPr marL="4114800" lvl="8" indent="-342900" algn="l">
              <a:lnSpc>
                <a:spcPct val="90000"/>
              </a:lnSpc>
              <a:spcBef>
                <a:spcPts val="377"/>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473998" y="4798163"/>
            <a:ext cx="1551265" cy="27561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2283808" y="4798163"/>
            <a:ext cx="2326898" cy="27561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4869250" y="4798163"/>
            <a:ext cx="1551265" cy="27561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474896" y="275620"/>
            <a:ext cx="5946517" cy="100061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474896" y="1269045"/>
            <a:ext cx="2916702" cy="621939"/>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4"/>
              </a:spcBef>
              <a:spcAft>
                <a:spcPts val="0"/>
              </a:spcAft>
              <a:buClr>
                <a:schemeClr val="dk1"/>
              </a:buClr>
              <a:buSzPts val="1810"/>
              <a:buNone/>
              <a:defRPr sz="1810" b="1"/>
            </a:lvl1pPr>
            <a:lvl2pPr marL="914400" lvl="1" indent="-228600" algn="l">
              <a:lnSpc>
                <a:spcPct val="90000"/>
              </a:lnSpc>
              <a:spcBef>
                <a:spcPts val="377"/>
              </a:spcBef>
              <a:spcAft>
                <a:spcPts val="0"/>
              </a:spcAft>
              <a:buClr>
                <a:schemeClr val="dk1"/>
              </a:buClr>
              <a:buSzPts val="1508"/>
              <a:buNone/>
              <a:defRPr sz="1508" b="1"/>
            </a:lvl2pPr>
            <a:lvl3pPr marL="1371600" lvl="2" indent="-228600" algn="l">
              <a:lnSpc>
                <a:spcPct val="90000"/>
              </a:lnSpc>
              <a:spcBef>
                <a:spcPts val="377"/>
              </a:spcBef>
              <a:spcAft>
                <a:spcPts val="0"/>
              </a:spcAft>
              <a:buClr>
                <a:schemeClr val="dk1"/>
              </a:buClr>
              <a:buSzPts val="1357"/>
              <a:buNone/>
              <a:defRPr sz="1357" b="1"/>
            </a:lvl3pPr>
            <a:lvl4pPr marL="1828800" lvl="3" indent="-228600" algn="l">
              <a:lnSpc>
                <a:spcPct val="90000"/>
              </a:lnSpc>
              <a:spcBef>
                <a:spcPts val="377"/>
              </a:spcBef>
              <a:spcAft>
                <a:spcPts val="0"/>
              </a:spcAft>
              <a:buClr>
                <a:schemeClr val="dk1"/>
              </a:buClr>
              <a:buSzPts val="1206"/>
              <a:buNone/>
              <a:defRPr sz="1206" b="1"/>
            </a:lvl4pPr>
            <a:lvl5pPr marL="2286000" lvl="4" indent="-228600" algn="l">
              <a:lnSpc>
                <a:spcPct val="90000"/>
              </a:lnSpc>
              <a:spcBef>
                <a:spcPts val="377"/>
              </a:spcBef>
              <a:spcAft>
                <a:spcPts val="0"/>
              </a:spcAft>
              <a:buClr>
                <a:schemeClr val="dk1"/>
              </a:buClr>
              <a:buSzPts val="1206"/>
              <a:buNone/>
              <a:defRPr sz="1206" b="1"/>
            </a:lvl5pPr>
            <a:lvl6pPr marL="2743200" lvl="5" indent="-228600" algn="l">
              <a:lnSpc>
                <a:spcPct val="90000"/>
              </a:lnSpc>
              <a:spcBef>
                <a:spcPts val="377"/>
              </a:spcBef>
              <a:spcAft>
                <a:spcPts val="0"/>
              </a:spcAft>
              <a:buClr>
                <a:schemeClr val="dk1"/>
              </a:buClr>
              <a:buSzPts val="1206"/>
              <a:buNone/>
              <a:defRPr sz="1206" b="1"/>
            </a:lvl6pPr>
            <a:lvl7pPr marL="3200400" lvl="6" indent="-228600" algn="l">
              <a:lnSpc>
                <a:spcPct val="90000"/>
              </a:lnSpc>
              <a:spcBef>
                <a:spcPts val="377"/>
              </a:spcBef>
              <a:spcAft>
                <a:spcPts val="0"/>
              </a:spcAft>
              <a:buClr>
                <a:schemeClr val="dk1"/>
              </a:buClr>
              <a:buSzPts val="1206"/>
              <a:buNone/>
              <a:defRPr sz="1206" b="1"/>
            </a:lvl7pPr>
            <a:lvl8pPr marL="3657600" lvl="7" indent="-228600" algn="l">
              <a:lnSpc>
                <a:spcPct val="90000"/>
              </a:lnSpc>
              <a:spcBef>
                <a:spcPts val="377"/>
              </a:spcBef>
              <a:spcAft>
                <a:spcPts val="0"/>
              </a:spcAft>
              <a:buClr>
                <a:schemeClr val="dk1"/>
              </a:buClr>
              <a:buSzPts val="1206"/>
              <a:buNone/>
              <a:defRPr sz="1206" b="1"/>
            </a:lvl8pPr>
            <a:lvl9pPr marL="4114800" lvl="8" indent="-228600" algn="l">
              <a:lnSpc>
                <a:spcPct val="90000"/>
              </a:lnSpc>
              <a:spcBef>
                <a:spcPts val="377"/>
              </a:spcBef>
              <a:spcAft>
                <a:spcPts val="0"/>
              </a:spcAft>
              <a:buClr>
                <a:schemeClr val="dk1"/>
              </a:buClr>
              <a:buSzPts val="1206"/>
              <a:buNone/>
              <a:defRPr sz="1206" b="1"/>
            </a:lvl9pPr>
          </a:lstStyle>
          <a:p>
            <a:endParaRPr/>
          </a:p>
        </p:txBody>
      </p:sp>
      <p:sp>
        <p:nvSpPr>
          <p:cNvPr id="43" name="Google Shape;43;p17"/>
          <p:cNvSpPr txBox="1">
            <a:spLocks noGrp="1"/>
          </p:cNvSpPr>
          <p:nvPr>
            <p:ph type="body" idx="2"/>
          </p:nvPr>
        </p:nvSpPr>
        <p:spPr>
          <a:xfrm>
            <a:off x="474896" y="1890984"/>
            <a:ext cx="2916702" cy="278135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4"/>
              </a:spcBef>
              <a:spcAft>
                <a:spcPts val="0"/>
              </a:spcAft>
              <a:buClr>
                <a:schemeClr val="dk1"/>
              </a:buClr>
              <a:buSzPts val="1800"/>
              <a:buChar char="•"/>
              <a:defRPr/>
            </a:lvl1pPr>
            <a:lvl2pPr marL="914400" lvl="1" indent="-342900" algn="l">
              <a:lnSpc>
                <a:spcPct val="90000"/>
              </a:lnSpc>
              <a:spcBef>
                <a:spcPts val="377"/>
              </a:spcBef>
              <a:spcAft>
                <a:spcPts val="0"/>
              </a:spcAft>
              <a:buClr>
                <a:schemeClr val="dk1"/>
              </a:buClr>
              <a:buSzPts val="1800"/>
              <a:buChar char="•"/>
              <a:defRPr/>
            </a:lvl2pPr>
            <a:lvl3pPr marL="1371600" lvl="2" indent="-342900" algn="l">
              <a:lnSpc>
                <a:spcPct val="90000"/>
              </a:lnSpc>
              <a:spcBef>
                <a:spcPts val="377"/>
              </a:spcBef>
              <a:spcAft>
                <a:spcPts val="0"/>
              </a:spcAft>
              <a:buClr>
                <a:schemeClr val="dk1"/>
              </a:buClr>
              <a:buSzPts val="1800"/>
              <a:buChar char="•"/>
              <a:defRPr/>
            </a:lvl3pPr>
            <a:lvl4pPr marL="1828800" lvl="3" indent="-342900" algn="l">
              <a:lnSpc>
                <a:spcPct val="90000"/>
              </a:lnSpc>
              <a:spcBef>
                <a:spcPts val="377"/>
              </a:spcBef>
              <a:spcAft>
                <a:spcPts val="0"/>
              </a:spcAft>
              <a:buClr>
                <a:schemeClr val="dk1"/>
              </a:buClr>
              <a:buSzPts val="1800"/>
              <a:buChar char="•"/>
              <a:defRPr/>
            </a:lvl4pPr>
            <a:lvl5pPr marL="2286000" lvl="4" indent="-342900" algn="l">
              <a:lnSpc>
                <a:spcPct val="90000"/>
              </a:lnSpc>
              <a:spcBef>
                <a:spcPts val="377"/>
              </a:spcBef>
              <a:spcAft>
                <a:spcPts val="0"/>
              </a:spcAft>
              <a:buClr>
                <a:schemeClr val="dk1"/>
              </a:buClr>
              <a:buSzPts val="1800"/>
              <a:buChar char="•"/>
              <a:defRPr/>
            </a:lvl5pPr>
            <a:lvl6pPr marL="2743200" lvl="5" indent="-342900" algn="l">
              <a:lnSpc>
                <a:spcPct val="90000"/>
              </a:lnSpc>
              <a:spcBef>
                <a:spcPts val="377"/>
              </a:spcBef>
              <a:spcAft>
                <a:spcPts val="0"/>
              </a:spcAft>
              <a:buClr>
                <a:schemeClr val="dk1"/>
              </a:buClr>
              <a:buSzPts val="1800"/>
              <a:buChar char="•"/>
              <a:defRPr/>
            </a:lvl6pPr>
            <a:lvl7pPr marL="3200400" lvl="6" indent="-342900" algn="l">
              <a:lnSpc>
                <a:spcPct val="90000"/>
              </a:lnSpc>
              <a:spcBef>
                <a:spcPts val="377"/>
              </a:spcBef>
              <a:spcAft>
                <a:spcPts val="0"/>
              </a:spcAft>
              <a:buClr>
                <a:schemeClr val="dk1"/>
              </a:buClr>
              <a:buSzPts val="1800"/>
              <a:buChar char="•"/>
              <a:defRPr/>
            </a:lvl7pPr>
            <a:lvl8pPr marL="3657600" lvl="7" indent="-342900" algn="l">
              <a:lnSpc>
                <a:spcPct val="90000"/>
              </a:lnSpc>
              <a:spcBef>
                <a:spcPts val="377"/>
              </a:spcBef>
              <a:spcAft>
                <a:spcPts val="0"/>
              </a:spcAft>
              <a:buClr>
                <a:schemeClr val="dk1"/>
              </a:buClr>
              <a:buSzPts val="1800"/>
              <a:buChar char="•"/>
              <a:defRPr/>
            </a:lvl8pPr>
            <a:lvl9pPr marL="4114800" lvl="8" indent="-342900" algn="l">
              <a:lnSpc>
                <a:spcPct val="90000"/>
              </a:lnSpc>
              <a:spcBef>
                <a:spcPts val="377"/>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3490348" y="1269045"/>
            <a:ext cx="2931066" cy="621939"/>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4"/>
              </a:spcBef>
              <a:spcAft>
                <a:spcPts val="0"/>
              </a:spcAft>
              <a:buClr>
                <a:schemeClr val="dk1"/>
              </a:buClr>
              <a:buSzPts val="1810"/>
              <a:buNone/>
              <a:defRPr sz="1810" b="1"/>
            </a:lvl1pPr>
            <a:lvl2pPr marL="914400" lvl="1" indent="-228600" algn="l">
              <a:lnSpc>
                <a:spcPct val="90000"/>
              </a:lnSpc>
              <a:spcBef>
                <a:spcPts val="377"/>
              </a:spcBef>
              <a:spcAft>
                <a:spcPts val="0"/>
              </a:spcAft>
              <a:buClr>
                <a:schemeClr val="dk1"/>
              </a:buClr>
              <a:buSzPts val="1508"/>
              <a:buNone/>
              <a:defRPr sz="1508" b="1"/>
            </a:lvl2pPr>
            <a:lvl3pPr marL="1371600" lvl="2" indent="-228600" algn="l">
              <a:lnSpc>
                <a:spcPct val="90000"/>
              </a:lnSpc>
              <a:spcBef>
                <a:spcPts val="377"/>
              </a:spcBef>
              <a:spcAft>
                <a:spcPts val="0"/>
              </a:spcAft>
              <a:buClr>
                <a:schemeClr val="dk1"/>
              </a:buClr>
              <a:buSzPts val="1357"/>
              <a:buNone/>
              <a:defRPr sz="1357" b="1"/>
            </a:lvl3pPr>
            <a:lvl4pPr marL="1828800" lvl="3" indent="-228600" algn="l">
              <a:lnSpc>
                <a:spcPct val="90000"/>
              </a:lnSpc>
              <a:spcBef>
                <a:spcPts val="377"/>
              </a:spcBef>
              <a:spcAft>
                <a:spcPts val="0"/>
              </a:spcAft>
              <a:buClr>
                <a:schemeClr val="dk1"/>
              </a:buClr>
              <a:buSzPts val="1206"/>
              <a:buNone/>
              <a:defRPr sz="1206" b="1"/>
            </a:lvl4pPr>
            <a:lvl5pPr marL="2286000" lvl="4" indent="-228600" algn="l">
              <a:lnSpc>
                <a:spcPct val="90000"/>
              </a:lnSpc>
              <a:spcBef>
                <a:spcPts val="377"/>
              </a:spcBef>
              <a:spcAft>
                <a:spcPts val="0"/>
              </a:spcAft>
              <a:buClr>
                <a:schemeClr val="dk1"/>
              </a:buClr>
              <a:buSzPts val="1206"/>
              <a:buNone/>
              <a:defRPr sz="1206" b="1"/>
            </a:lvl5pPr>
            <a:lvl6pPr marL="2743200" lvl="5" indent="-228600" algn="l">
              <a:lnSpc>
                <a:spcPct val="90000"/>
              </a:lnSpc>
              <a:spcBef>
                <a:spcPts val="377"/>
              </a:spcBef>
              <a:spcAft>
                <a:spcPts val="0"/>
              </a:spcAft>
              <a:buClr>
                <a:schemeClr val="dk1"/>
              </a:buClr>
              <a:buSzPts val="1206"/>
              <a:buNone/>
              <a:defRPr sz="1206" b="1"/>
            </a:lvl6pPr>
            <a:lvl7pPr marL="3200400" lvl="6" indent="-228600" algn="l">
              <a:lnSpc>
                <a:spcPct val="90000"/>
              </a:lnSpc>
              <a:spcBef>
                <a:spcPts val="377"/>
              </a:spcBef>
              <a:spcAft>
                <a:spcPts val="0"/>
              </a:spcAft>
              <a:buClr>
                <a:schemeClr val="dk1"/>
              </a:buClr>
              <a:buSzPts val="1206"/>
              <a:buNone/>
              <a:defRPr sz="1206" b="1"/>
            </a:lvl7pPr>
            <a:lvl8pPr marL="3657600" lvl="7" indent="-228600" algn="l">
              <a:lnSpc>
                <a:spcPct val="90000"/>
              </a:lnSpc>
              <a:spcBef>
                <a:spcPts val="377"/>
              </a:spcBef>
              <a:spcAft>
                <a:spcPts val="0"/>
              </a:spcAft>
              <a:buClr>
                <a:schemeClr val="dk1"/>
              </a:buClr>
              <a:buSzPts val="1206"/>
              <a:buNone/>
              <a:defRPr sz="1206" b="1"/>
            </a:lvl8pPr>
            <a:lvl9pPr marL="4114800" lvl="8" indent="-228600" algn="l">
              <a:lnSpc>
                <a:spcPct val="90000"/>
              </a:lnSpc>
              <a:spcBef>
                <a:spcPts val="377"/>
              </a:spcBef>
              <a:spcAft>
                <a:spcPts val="0"/>
              </a:spcAft>
              <a:buClr>
                <a:schemeClr val="dk1"/>
              </a:buClr>
              <a:buSzPts val="1206"/>
              <a:buNone/>
              <a:defRPr sz="1206" b="1"/>
            </a:lvl9pPr>
          </a:lstStyle>
          <a:p>
            <a:endParaRPr/>
          </a:p>
        </p:txBody>
      </p:sp>
      <p:sp>
        <p:nvSpPr>
          <p:cNvPr id="45" name="Google Shape;45;p17"/>
          <p:cNvSpPr txBox="1">
            <a:spLocks noGrp="1"/>
          </p:cNvSpPr>
          <p:nvPr>
            <p:ph type="body" idx="4"/>
          </p:nvPr>
        </p:nvSpPr>
        <p:spPr>
          <a:xfrm>
            <a:off x="3490348" y="1890984"/>
            <a:ext cx="2931066" cy="278135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4"/>
              </a:spcBef>
              <a:spcAft>
                <a:spcPts val="0"/>
              </a:spcAft>
              <a:buClr>
                <a:schemeClr val="dk1"/>
              </a:buClr>
              <a:buSzPts val="1800"/>
              <a:buChar char="•"/>
              <a:defRPr/>
            </a:lvl1pPr>
            <a:lvl2pPr marL="914400" lvl="1" indent="-342900" algn="l">
              <a:lnSpc>
                <a:spcPct val="90000"/>
              </a:lnSpc>
              <a:spcBef>
                <a:spcPts val="377"/>
              </a:spcBef>
              <a:spcAft>
                <a:spcPts val="0"/>
              </a:spcAft>
              <a:buClr>
                <a:schemeClr val="dk1"/>
              </a:buClr>
              <a:buSzPts val="1800"/>
              <a:buChar char="•"/>
              <a:defRPr/>
            </a:lvl2pPr>
            <a:lvl3pPr marL="1371600" lvl="2" indent="-342900" algn="l">
              <a:lnSpc>
                <a:spcPct val="90000"/>
              </a:lnSpc>
              <a:spcBef>
                <a:spcPts val="377"/>
              </a:spcBef>
              <a:spcAft>
                <a:spcPts val="0"/>
              </a:spcAft>
              <a:buClr>
                <a:schemeClr val="dk1"/>
              </a:buClr>
              <a:buSzPts val="1800"/>
              <a:buChar char="•"/>
              <a:defRPr/>
            </a:lvl3pPr>
            <a:lvl4pPr marL="1828800" lvl="3" indent="-342900" algn="l">
              <a:lnSpc>
                <a:spcPct val="90000"/>
              </a:lnSpc>
              <a:spcBef>
                <a:spcPts val="377"/>
              </a:spcBef>
              <a:spcAft>
                <a:spcPts val="0"/>
              </a:spcAft>
              <a:buClr>
                <a:schemeClr val="dk1"/>
              </a:buClr>
              <a:buSzPts val="1800"/>
              <a:buChar char="•"/>
              <a:defRPr/>
            </a:lvl4pPr>
            <a:lvl5pPr marL="2286000" lvl="4" indent="-342900" algn="l">
              <a:lnSpc>
                <a:spcPct val="90000"/>
              </a:lnSpc>
              <a:spcBef>
                <a:spcPts val="377"/>
              </a:spcBef>
              <a:spcAft>
                <a:spcPts val="0"/>
              </a:spcAft>
              <a:buClr>
                <a:schemeClr val="dk1"/>
              </a:buClr>
              <a:buSzPts val="1800"/>
              <a:buChar char="•"/>
              <a:defRPr/>
            </a:lvl5pPr>
            <a:lvl6pPr marL="2743200" lvl="5" indent="-342900" algn="l">
              <a:lnSpc>
                <a:spcPct val="90000"/>
              </a:lnSpc>
              <a:spcBef>
                <a:spcPts val="377"/>
              </a:spcBef>
              <a:spcAft>
                <a:spcPts val="0"/>
              </a:spcAft>
              <a:buClr>
                <a:schemeClr val="dk1"/>
              </a:buClr>
              <a:buSzPts val="1800"/>
              <a:buChar char="•"/>
              <a:defRPr/>
            </a:lvl6pPr>
            <a:lvl7pPr marL="3200400" lvl="6" indent="-342900" algn="l">
              <a:lnSpc>
                <a:spcPct val="90000"/>
              </a:lnSpc>
              <a:spcBef>
                <a:spcPts val="377"/>
              </a:spcBef>
              <a:spcAft>
                <a:spcPts val="0"/>
              </a:spcAft>
              <a:buClr>
                <a:schemeClr val="dk1"/>
              </a:buClr>
              <a:buSzPts val="1800"/>
              <a:buChar char="•"/>
              <a:defRPr/>
            </a:lvl7pPr>
            <a:lvl8pPr marL="3657600" lvl="7" indent="-342900" algn="l">
              <a:lnSpc>
                <a:spcPct val="90000"/>
              </a:lnSpc>
              <a:spcBef>
                <a:spcPts val="377"/>
              </a:spcBef>
              <a:spcAft>
                <a:spcPts val="0"/>
              </a:spcAft>
              <a:buClr>
                <a:schemeClr val="dk1"/>
              </a:buClr>
              <a:buSzPts val="1800"/>
              <a:buChar char="•"/>
              <a:defRPr/>
            </a:lvl8pPr>
            <a:lvl9pPr marL="4114800" lvl="8" indent="-342900" algn="l">
              <a:lnSpc>
                <a:spcPct val="90000"/>
              </a:lnSpc>
              <a:spcBef>
                <a:spcPts val="377"/>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473998" y="4798163"/>
            <a:ext cx="1551265" cy="27561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2283808" y="4798163"/>
            <a:ext cx="2326898" cy="27561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4869250" y="4798163"/>
            <a:ext cx="1551265" cy="27561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473998" y="275620"/>
            <a:ext cx="5946517" cy="100061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473998" y="4798163"/>
            <a:ext cx="1551265" cy="27561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2283808" y="4798163"/>
            <a:ext cx="2326898" cy="27561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4869250" y="4798163"/>
            <a:ext cx="1551265" cy="27561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474896" y="345122"/>
            <a:ext cx="2223660" cy="1207929"/>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13"/>
              <a:buFont typeface="Calibri"/>
              <a:buNone/>
              <a:defRPr sz="241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2931066" y="745370"/>
            <a:ext cx="3490347" cy="3678910"/>
          </a:xfrm>
          <a:prstGeom prst="rect">
            <a:avLst/>
          </a:prstGeom>
          <a:noFill/>
          <a:ln>
            <a:noFill/>
          </a:ln>
        </p:spPr>
        <p:txBody>
          <a:bodyPr spcFirstLastPara="1" wrap="square" lIns="91425" tIns="45700" rIns="91425" bIns="45700" anchor="t" anchorCtr="0">
            <a:normAutofit/>
          </a:bodyPr>
          <a:lstStyle>
            <a:lvl1pPr marL="457200" lvl="0" indent="-381825" algn="l">
              <a:lnSpc>
                <a:spcPct val="90000"/>
              </a:lnSpc>
              <a:spcBef>
                <a:spcPts val="754"/>
              </a:spcBef>
              <a:spcAft>
                <a:spcPts val="0"/>
              </a:spcAft>
              <a:buClr>
                <a:schemeClr val="dk1"/>
              </a:buClr>
              <a:buSzPts val="2413"/>
              <a:buChar char="•"/>
              <a:defRPr sz="2413"/>
            </a:lvl1pPr>
            <a:lvl2pPr marL="914400" lvl="1" indent="-362648" algn="l">
              <a:lnSpc>
                <a:spcPct val="90000"/>
              </a:lnSpc>
              <a:spcBef>
                <a:spcPts val="377"/>
              </a:spcBef>
              <a:spcAft>
                <a:spcPts val="0"/>
              </a:spcAft>
              <a:buClr>
                <a:schemeClr val="dk1"/>
              </a:buClr>
              <a:buSzPts val="2111"/>
              <a:buChar char="•"/>
              <a:defRPr sz="2111"/>
            </a:lvl2pPr>
            <a:lvl3pPr marL="1371600" lvl="2" indent="-343535" algn="l">
              <a:lnSpc>
                <a:spcPct val="90000"/>
              </a:lnSpc>
              <a:spcBef>
                <a:spcPts val="377"/>
              </a:spcBef>
              <a:spcAft>
                <a:spcPts val="0"/>
              </a:spcAft>
              <a:buClr>
                <a:schemeClr val="dk1"/>
              </a:buClr>
              <a:buSzPts val="1810"/>
              <a:buChar char="•"/>
              <a:defRPr sz="1810"/>
            </a:lvl3pPr>
            <a:lvl4pPr marL="1828800" lvl="3" indent="-324358" algn="l">
              <a:lnSpc>
                <a:spcPct val="90000"/>
              </a:lnSpc>
              <a:spcBef>
                <a:spcPts val="377"/>
              </a:spcBef>
              <a:spcAft>
                <a:spcPts val="0"/>
              </a:spcAft>
              <a:buClr>
                <a:schemeClr val="dk1"/>
              </a:buClr>
              <a:buSzPts val="1508"/>
              <a:buChar char="•"/>
              <a:defRPr sz="1508"/>
            </a:lvl4pPr>
            <a:lvl5pPr marL="2286000" lvl="4" indent="-324357" algn="l">
              <a:lnSpc>
                <a:spcPct val="90000"/>
              </a:lnSpc>
              <a:spcBef>
                <a:spcPts val="377"/>
              </a:spcBef>
              <a:spcAft>
                <a:spcPts val="0"/>
              </a:spcAft>
              <a:buClr>
                <a:schemeClr val="dk1"/>
              </a:buClr>
              <a:buSzPts val="1508"/>
              <a:buChar char="•"/>
              <a:defRPr sz="1508"/>
            </a:lvl5pPr>
            <a:lvl6pPr marL="2743200" lvl="5" indent="-324357" algn="l">
              <a:lnSpc>
                <a:spcPct val="90000"/>
              </a:lnSpc>
              <a:spcBef>
                <a:spcPts val="377"/>
              </a:spcBef>
              <a:spcAft>
                <a:spcPts val="0"/>
              </a:spcAft>
              <a:buClr>
                <a:schemeClr val="dk1"/>
              </a:buClr>
              <a:buSzPts val="1508"/>
              <a:buChar char="•"/>
              <a:defRPr sz="1508"/>
            </a:lvl6pPr>
            <a:lvl7pPr marL="3200400" lvl="6" indent="-324357" algn="l">
              <a:lnSpc>
                <a:spcPct val="90000"/>
              </a:lnSpc>
              <a:spcBef>
                <a:spcPts val="377"/>
              </a:spcBef>
              <a:spcAft>
                <a:spcPts val="0"/>
              </a:spcAft>
              <a:buClr>
                <a:schemeClr val="dk1"/>
              </a:buClr>
              <a:buSzPts val="1508"/>
              <a:buChar char="•"/>
              <a:defRPr sz="1508"/>
            </a:lvl7pPr>
            <a:lvl8pPr marL="3657600" lvl="7" indent="-324358" algn="l">
              <a:lnSpc>
                <a:spcPct val="90000"/>
              </a:lnSpc>
              <a:spcBef>
                <a:spcPts val="377"/>
              </a:spcBef>
              <a:spcAft>
                <a:spcPts val="0"/>
              </a:spcAft>
              <a:buClr>
                <a:schemeClr val="dk1"/>
              </a:buClr>
              <a:buSzPts val="1508"/>
              <a:buChar char="•"/>
              <a:defRPr sz="1508"/>
            </a:lvl8pPr>
            <a:lvl9pPr marL="4114800" lvl="8" indent="-324358" algn="l">
              <a:lnSpc>
                <a:spcPct val="90000"/>
              </a:lnSpc>
              <a:spcBef>
                <a:spcPts val="377"/>
              </a:spcBef>
              <a:spcAft>
                <a:spcPts val="0"/>
              </a:spcAft>
              <a:buClr>
                <a:schemeClr val="dk1"/>
              </a:buClr>
              <a:buSzPts val="1508"/>
              <a:buChar char="•"/>
              <a:defRPr sz="1508"/>
            </a:lvl9pPr>
          </a:lstStyle>
          <a:p>
            <a:endParaRPr/>
          </a:p>
        </p:txBody>
      </p:sp>
      <p:sp>
        <p:nvSpPr>
          <p:cNvPr id="57" name="Google Shape;57;p19"/>
          <p:cNvSpPr txBox="1">
            <a:spLocks noGrp="1"/>
          </p:cNvSpPr>
          <p:nvPr>
            <p:ph type="body" idx="2"/>
          </p:nvPr>
        </p:nvSpPr>
        <p:spPr>
          <a:xfrm>
            <a:off x="474896" y="1553051"/>
            <a:ext cx="2223660" cy="287722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4"/>
              </a:spcBef>
              <a:spcAft>
                <a:spcPts val="0"/>
              </a:spcAft>
              <a:buClr>
                <a:schemeClr val="dk1"/>
              </a:buClr>
              <a:buSzPts val="1206"/>
              <a:buNone/>
              <a:defRPr sz="1206"/>
            </a:lvl1pPr>
            <a:lvl2pPr marL="914400" lvl="1" indent="-228600" algn="l">
              <a:lnSpc>
                <a:spcPct val="90000"/>
              </a:lnSpc>
              <a:spcBef>
                <a:spcPts val="377"/>
              </a:spcBef>
              <a:spcAft>
                <a:spcPts val="0"/>
              </a:spcAft>
              <a:buClr>
                <a:schemeClr val="dk1"/>
              </a:buClr>
              <a:buSzPts val="1056"/>
              <a:buNone/>
              <a:defRPr sz="1056"/>
            </a:lvl2pPr>
            <a:lvl3pPr marL="1371600" lvl="2" indent="-228600" algn="l">
              <a:lnSpc>
                <a:spcPct val="90000"/>
              </a:lnSpc>
              <a:spcBef>
                <a:spcPts val="377"/>
              </a:spcBef>
              <a:spcAft>
                <a:spcPts val="0"/>
              </a:spcAft>
              <a:buClr>
                <a:schemeClr val="dk1"/>
              </a:buClr>
              <a:buSzPts val="905"/>
              <a:buNone/>
              <a:defRPr sz="905"/>
            </a:lvl3pPr>
            <a:lvl4pPr marL="1828800" lvl="3" indent="-228600" algn="l">
              <a:lnSpc>
                <a:spcPct val="90000"/>
              </a:lnSpc>
              <a:spcBef>
                <a:spcPts val="377"/>
              </a:spcBef>
              <a:spcAft>
                <a:spcPts val="0"/>
              </a:spcAft>
              <a:buClr>
                <a:schemeClr val="dk1"/>
              </a:buClr>
              <a:buSzPts val="754"/>
              <a:buNone/>
              <a:defRPr sz="754"/>
            </a:lvl4pPr>
            <a:lvl5pPr marL="2286000" lvl="4" indent="-228600" algn="l">
              <a:lnSpc>
                <a:spcPct val="90000"/>
              </a:lnSpc>
              <a:spcBef>
                <a:spcPts val="377"/>
              </a:spcBef>
              <a:spcAft>
                <a:spcPts val="0"/>
              </a:spcAft>
              <a:buClr>
                <a:schemeClr val="dk1"/>
              </a:buClr>
              <a:buSzPts val="754"/>
              <a:buNone/>
              <a:defRPr sz="754"/>
            </a:lvl5pPr>
            <a:lvl6pPr marL="2743200" lvl="5" indent="-228600" algn="l">
              <a:lnSpc>
                <a:spcPct val="90000"/>
              </a:lnSpc>
              <a:spcBef>
                <a:spcPts val="377"/>
              </a:spcBef>
              <a:spcAft>
                <a:spcPts val="0"/>
              </a:spcAft>
              <a:buClr>
                <a:schemeClr val="dk1"/>
              </a:buClr>
              <a:buSzPts val="754"/>
              <a:buNone/>
              <a:defRPr sz="754"/>
            </a:lvl6pPr>
            <a:lvl7pPr marL="3200400" lvl="6" indent="-228600" algn="l">
              <a:lnSpc>
                <a:spcPct val="90000"/>
              </a:lnSpc>
              <a:spcBef>
                <a:spcPts val="377"/>
              </a:spcBef>
              <a:spcAft>
                <a:spcPts val="0"/>
              </a:spcAft>
              <a:buClr>
                <a:schemeClr val="dk1"/>
              </a:buClr>
              <a:buSzPts val="754"/>
              <a:buNone/>
              <a:defRPr sz="754"/>
            </a:lvl7pPr>
            <a:lvl8pPr marL="3657600" lvl="7" indent="-228600" algn="l">
              <a:lnSpc>
                <a:spcPct val="90000"/>
              </a:lnSpc>
              <a:spcBef>
                <a:spcPts val="377"/>
              </a:spcBef>
              <a:spcAft>
                <a:spcPts val="0"/>
              </a:spcAft>
              <a:buClr>
                <a:schemeClr val="dk1"/>
              </a:buClr>
              <a:buSzPts val="754"/>
              <a:buNone/>
              <a:defRPr sz="754"/>
            </a:lvl8pPr>
            <a:lvl9pPr marL="4114800" lvl="8" indent="-228600" algn="l">
              <a:lnSpc>
                <a:spcPct val="90000"/>
              </a:lnSpc>
              <a:spcBef>
                <a:spcPts val="377"/>
              </a:spcBef>
              <a:spcAft>
                <a:spcPts val="0"/>
              </a:spcAft>
              <a:buClr>
                <a:schemeClr val="dk1"/>
              </a:buClr>
              <a:buSzPts val="754"/>
              <a:buNone/>
              <a:defRPr sz="754"/>
            </a:lvl9pPr>
          </a:lstStyle>
          <a:p>
            <a:endParaRPr/>
          </a:p>
        </p:txBody>
      </p:sp>
      <p:sp>
        <p:nvSpPr>
          <p:cNvPr id="58" name="Google Shape;58;p19"/>
          <p:cNvSpPr txBox="1">
            <a:spLocks noGrp="1"/>
          </p:cNvSpPr>
          <p:nvPr>
            <p:ph type="dt" idx="10"/>
          </p:nvPr>
        </p:nvSpPr>
        <p:spPr>
          <a:xfrm>
            <a:off x="473998" y="4798163"/>
            <a:ext cx="1551265" cy="27561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2283808" y="4798163"/>
            <a:ext cx="2326898" cy="27561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4869250" y="4798163"/>
            <a:ext cx="1551265" cy="27561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474896" y="345122"/>
            <a:ext cx="2223660" cy="1207929"/>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13"/>
              <a:buFont typeface="Calibri"/>
              <a:buNone/>
              <a:defRPr sz="241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2931066" y="745370"/>
            <a:ext cx="3490347" cy="3678910"/>
          </a:xfrm>
          <a:prstGeom prst="rect">
            <a:avLst/>
          </a:prstGeom>
          <a:noFill/>
          <a:ln>
            <a:noFill/>
          </a:ln>
        </p:spPr>
      </p:sp>
      <p:sp>
        <p:nvSpPr>
          <p:cNvPr id="64" name="Google Shape;64;p20"/>
          <p:cNvSpPr txBox="1">
            <a:spLocks noGrp="1"/>
          </p:cNvSpPr>
          <p:nvPr>
            <p:ph type="body" idx="1"/>
          </p:nvPr>
        </p:nvSpPr>
        <p:spPr>
          <a:xfrm>
            <a:off x="474896" y="1553051"/>
            <a:ext cx="2223660" cy="287722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4"/>
              </a:spcBef>
              <a:spcAft>
                <a:spcPts val="0"/>
              </a:spcAft>
              <a:buClr>
                <a:schemeClr val="dk1"/>
              </a:buClr>
              <a:buSzPts val="1206"/>
              <a:buNone/>
              <a:defRPr sz="1206"/>
            </a:lvl1pPr>
            <a:lvl2pPr marL="914400" lvl="1" indent="-228600" algn="l">
              <a:lnSpc>
                <a:spcPct val="90000"/>
              </a:lnSpc>
              <a:spcBef>
                <a:spcPts val="377"/>
              </a:spcBef>
              <a:spcAft>
                <a:spcPts val="0"/>
              </a:spcAft>
              <a:buClr>
                <a:schemeClr val="dk1"/>
              </a:buClr>
              <a:buSzPts val="1056"/>
              <a:buNone/>
              <a:defRPr sz="1056"/>
            </a:lvl2pPr>
            <a:lvl3pPr marL="1371600" lvl="2" indent="-228600" algn="l">
              <a:lnSpc>
                <a:spcPct val="90000"/>
              </a:lnSpc>
              <a:spcBef>
                <a:spcPts val="377"/>
              </a:spcBef>
              <a:spcAft>
                <a:spcPts val="0"/>
              </a:spcAft>
              <a:buClr>
                <a:schemeClr val="dk1"/>
              </a:buClr>
              <a:buSzPts val="905"/>
              <a:buNone/>
              <a:defRPr sz="905"/>
            </a:lvl3pPr>
            <a:lvl4pPr marL="1828800" lvl="3" indent="-228600" algn="l">
              <a:lnSpc>
                <a:spcPct val="90000"/>
              </a:lnSpc>
              <a:spcBef>
                <a:spcPts val="377"/>
              </a:spcBef>
              <a:spcAft>
                <a:spcPts val="0"/>
              </a:spcAft>
              <a:buClr>
                <a:schemeClr val="dk1"/>
              </a:buClr>
              <a:buSzPts val="754"/>
              <a:buNone/>
              <a:defRPr sz="754"/>
            </a:lvl4pPr>
            <a:lvl5pPr marL="2286000" lvl="4" indent="-228600" algn="l">
              <a:lnSpc>
                <a:spcPct val="90000"/>
              </a:lnSpc>
              <a:spcBef>
                <a:spcPts val="377"/>
              </a:spcBef>
              <a:spcAft>
                <a:spcPts val="0"/>
              </a:spcAft>
              <a:buClr>
                <a:schemeClr val="dk1"/>
              </a:buClr>
              <a:buSzPts val="754"/>
              <a:buNone/>
              <a:defRPr sz="754"/>
            </a:lvl5pPr>
            <a:lvl6pPr marL="2743200" lvl="5" indent="-228600" algn="l">
              <a:lnSpc>
                <a:spcPct val="90000"/>
              </a:lnSpc>
              <a:spcBef>
                <a:spcPts val="377"/>
              </a:spcBef>
              <a:spcAft>
                <a:spcPts val="0"/>
              </a:spcAft>
              <a:buClr>
                <a:schemeClr val="dk1"/>
              </a:buClr>
              <a:buSzPts val="754"/>
              <a:buNone/>
              <a:defRPr sz="754"/>
            </a:lvl6pPr>
            <a:lvl7pPr marL="3200400" lvl="6" indent="-228600" algn="l">
              <a:lnSpc>
                <a:spcPct val="90000"/>
              </a:lnSpc>
              <a:spcBef>
                <a:spcPts val="377"/>
              </a:spcBef>
              <a:spcAft>
                <a:spcPts val="0"/>
              </a:spcAft>
              <a:buClr>
                <a:schemeClr val="dk1"/>
              </a:buClr>
              <a:buSzPts val="754"/>
              <a:buNone/>
              <a:defRPr sz="754"/>
            </a:lvl7pPr>
            <a:lvl8pPr marL="3657600" lvl="7" indent="-228600" algn="l">
              <a:lnSpc>
                <a:spcPct val="90000"/>
              </a:lnSpc>
              <a:spcBef>
                <a:spcPts val="377"/>
              </a:spcBef>
              <a:spcAft>
                <a:spcPts val="0"/>
              </a:spcAft>
              <a:buClr>
                <a:schemeClr val="dk1"/>
              </a:buClr>
              <a:buSzPts val="754"/>
              <a:buNone/>
              <a:defRPr sz="754"/>
            </a:lvl8pPr>
            <a:lvl9pPr marL="4114800" lvl="8" indent="-228600" algn="l">
              <a:lnSpc>
                <a:spcPct val="90000"/>
              </a:lnSpc>
              <a:spcBef>
                <a:spcPts val="377"/>
              </a:spcBef>
              <a:spcAft>
                <a:spcPts val="0"/>
              </a:spcAft>
              <a:buClr>
                <a:schemeClr val="dk1"/>
              </a:buClr>
              <a:buSzPts val="754"/>
              <a:buNone/>
              <a:defRPr sz="754"/>
            </a:lvl9pPr>
          </a:lstStyle>
          <a:p>
            <a:endParaRPr/>
          </a:p>
        </p:txBody>
      </p:sp>
      <p:sp>
        <p:nvSpPr>
          <p:cNvPr id="65" name="Google Shape;65;p20"/>
          <p:cNvSpPr txBox="1">
            <a:spLocks noGrp="1"/>
          </p:cNvSpPr>
          <p:nvPr>
            <p:ph type="dt" idx="10"/>
          </p:nvPr>
        </p:nvSpPr>
        <p:spPr>
          <a:xfrm>
            <a:off x="473998" y="4798163"/>
            <a:ext cx="1551265" cy="27561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2283808" y="4798163"/>
            <a:ext cx="2326898" cy="27561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4869250" y="4798163"/>
            <a:ext cx="1551265" cy="27561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473998" y="275620"/>
            <a:ext cx="5946517" cy="1000616"/>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18"/>
              <a:buFont typeface="Calibri"/>
              <a:buNone/>
              <a:defRPr sz="3318"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473998" y="1378094"/>
            <a:ext cx="5946517" cy="3284656"/>
          </a:xfrm>
          <a:prstGeom prst="rect">
            <a:avLst/>
          </a:prstGeom>
          <a:noFill/>
          <a:ln>
            <a:noFill/>
          </a:ln>
        </p:spPr>
        <p:txBody>
          <a:bodyPr spcFirstLastPara="1" wrap="square" lIns="91425" tIns="45700" rIns="91425" bIns="45700" anchor="t" anchorCtr="0">
            <a:normAutofit/>
          </a:bodyPr>
          <a:lstStyle>
            <a:lvl1pPr marL="457200" marR="0" lvl="0" indent="-362648" algn="l" rtl="0">
              <a:lnSpc>
                <a:spcPct val="90000"/>
              </a:lnSpc>
              <a:spcBef>
                <a:spcPts val="754"/>
              </a:spcBef>
              <a:spcAft>
                <a:spcPts val="0"/>
              </a:spcAft>
              <a:buClr>
                <a:schemeClr val="dk1"/>
              </a:buClr>
              <a:buSzPts val="2111"/>
              <a:buFont typeface="Arial"/>
              <a:buChar char="•"/>
              <a:defRPr sz="2111" b="0" i="0" u="none" strike="noStrike" cap="none">
                <a:solidFill>
                  <a:schemeClr val="dk1"/>
                </a:solidFill>
                <a:latin typeface="Calibri"/>
                <a:ea typeface="Calibri"/>
                <a:cs typeface="Calibri"/>
                <a:sym typeface="Calibri"/>
              </a:defRPr>
            </a:lvl1pPr>
            <a:lvl2pPr marL="914400" marR="0" lvl="1" indent="-343535" algn="l" rtl="0">
              <a:lnSpc>
                <a:spcPct val="90000"/>
              </a:lnSpc>
              <a:spcBef>
                <a:spcPts val="377"/>
              </a:spcBef>
              <a:spcAft>
                <a:spcPts val="0"/>
              </a:spcAft>
              <a:buClr>
                <a:schemeClr val="dk1"/>
              </a:buClr>
              <a:buSzPts val="1810"/>
              <a:buFont typeface="Arial"/>
              <a:buChar char="•"/>
              <a:defRPr sz="1810" b="0" i="0" u="none" strike="noStrike" cap="none">
                <a:solidFill>
                  <a:schemeClr val="dk1"/>
                </a:solidFill>
                <a:latin typeface="Calibri"/>
                <a:ea typeface="Calibri"/>
                <a:cs typeface="Calibri"/>
                <a:sym typeface="Calibri"/>
              </a:defRPr>
            </a:lvl2pPr>
            <a:lvl3pPr marL="1371600" marR="0" lvl="2" indent="-324358" algn="l" rtl="0">
              <a:lnSpc>
                <a:spcPct val="90000"/>
              </a:lnSpc>
              <a:spcBef>
                <a:spcPts val="377"/>
              </a:spcBef>
              <a:spcAft>
                <a:spcPts val="0"/>
              </a:spcAft>
              <a:buClr>
                <a:schemeClr val="dk1"/>
              </a:buClr>
              <a:buSzPts val="1508"/>
              <a:buFont typeface="Arial"/>
              <a:buChar char="•"/>
              <a:defRPr sz="1508" b="0" i="0" u="none" strike="noStrike" cap="none">
                <a:solidFill>
                  <a:schemeClr val="dk1"/>
                </a:solidFill>
                <a:latin typeface="Calibri"/>
                <a:ea typeface="Calibri"/>
                <a:cs typeface="Calibri"/>
                <a:sym typeface="Calibri"/>
              </a:defRPr>
            </a:lvl3pPr>
            <a:lvl4pPr marL="1828800" marR="0" lvl="3" indent="-314769" algn="l" rtl="0">
              <a:lnSpc>
                <a:spcPct val="90000"/>
              </a:lnSpc>
              <a:spcBef>
                <a:spcPts val="377"/>
              </a:spcBef>
              <a:spcAft>
                <a:spcPts val="0"/>
              </a:spcAft>
              <a:buClr>
                <a:schemeClr val="dk1"/>
              </a:buClr>
              <a:buSzPts val="1357"/>
              <a:buFont typeface="Arial"/>
              <a:buChar char="•"/>
              <a:defRPr sz="1357" b="0" i="0" u="none" strike="noStrike" cap="none">
                <a:solidFill>
                  <a:schemeClr val="dk1"/>
                </a:solidFill>
                <a:latin typeface="Calibri"/>
                <a:ea typeface="Calibri"/>
                <a:cs typeface="Calibri"/>
                <a:sym typeface="Calibri"/>
              </a:defRPr>
            </a:lvl4pPr>
            <a:lvl5pPr marL="2286000" marR="0" lvl="4" indent="-314769" algn="l" rtl="0">
              <a:lnSpc>
                <a:spcPct val="90000"/>
              </a:lnSpc>
              <a:spcBef>
                <a:spcPts val="377"/>
              </a:spcBef>
              <a:spcAft>
                <a:spcPts val="0"/>
              </a:spcAft>
              <a:buClr>
                <a:schemeClr val="dk1"/>
              </a:buClr>
              <a:buSzPts val="1357"/>
              <a:buFont typeface="Arial"/>
              <a:buChar char="•"/>
              <a:defRPr sz="1357" b="0" i="0" u="none" strike="noStrike" cap="none">
                <a:solidFill>
                  <a:schemeClr val="dk1"/>
                </a:solidFill>
                <a:latin typeface="Calibri"/>
                <a:ea typeface="Calibri"/>
                <a:cs typeface="Calibri"/>
                <a:sym typeface="Calibri"/>
              </a:defRPr>
            </a:lvl5pPr>
            <a:lvl6pPr marL="2743200" marR="0" lvl="5" indent="-314769" algn="l" rtl="0">
              <a:lnSpc>
                <a:spcPct val="90000"/>
              </a:lnSpc>
              <a:spcBef>
                <a:spcPts val="377"/>
              </a:spcBef>
              <a:spcAft>
                <a:spcPts val="0"/>
              </a:spcAft>
              <a:buClr>
                <a:schemeClr val="dk1"/>
              </a:buClr>
              <a:buSzPts val="1357"/>
              <a:buFont typeface="Arial"/>
              <a:buChar char="•"/>
              <a:defRPr sz="1357" b="0" i="0" u="none" strike="noStrike" cap="none">
                <a:solidFill>
                  <a:schemeClr val="dk1"/>
                </a:solidFill>
                <a:latin typeface="Calibri"/>
                <a:ea typeface="Calibri"/>
                <a:cs typeface="Calibri"/>
                <a:sym typeface="Calibri"/>
              </a:defRPr>
            </a:lvl6pPr>
            <a:lvl7pPr marL="3200400" marR="0" lvl="6" indent="-314769" algn="l" rtl="0">
              <a:lnSpc>
                <a:spcPct val="90000"/>
              </a:lnSpc>
              <a:spcBef>
                <a:spcPts val="377"/>
              </a:spcBef>
              <a:spcAft>
                <a:spcPts val="0"/>
              </a:spcAft>
              <a:buClr>
                <a:schemeClr val="dk1"/>
              </a:buClr>
              <a:buSzPts val="1357"/>
              <a:buFont typeface="Arial"/>
              <a:buChar char="•"/>
              <a:defRPr sz="1357" b="0" i="0" u="none" strike="noStrike" cap="none">
                <a:solidFill>
                  <a:schemeClr val="dk1"/>
                </a:solidFill>
                <a:latin typeface="Calibri"/>
                <a:ea typeface="Calibri"/>
                <a:cs typeface="Calibri"/>
                <a:sym typeface="Calibri"/>
              </a:defRPr>
            </a:lvl7pPr>
            <a:lvl8pPr marL="3657600" marR="0" lvl="7" indent="-314769" algn="l" rtl="0">
              <a:lnSpc>
                <a:spcPct val="90000"/>
              </a:lnSpc>
              <a:spcBef>
                <a:spcPts val="377"/>
              </a:spcBef>
              <a:spcAft>
                <a:spcPts val="0"/>
              </a:spcAft>
              <a:buClr>
                <a:schemeClr val="dk1"/>
              </a:buClr>
              <a:buSzPts val="1357"/>
              <a:buFont typeface="Arial"/>
              <a:buChar char="•"/>
              <a:defRPr sz="1357" b="0" i="0" u="none" strike="noStrike" cap="none">
                <a:solidFill>
                  <a:schemeClr val="dk1"/>
                </a:solidFill>
                <a:latin typeface="Calibri"/>
                <a:ea typeface="Calibri"/>
                <a:cs typeface="Calibri"/>
                <a:sym typeface="Calibri"/>
              </a:defRPr>
            </a:lvl8pPr>
            <a:lvl9pPr marL="4114800" marR="0" lvl="8" indent="-314769" algn="l" rtl="0">
              <a:lnSpc>
                <a:spcPct val="90000"/>
              </a:lnSpc>
              <a:spcBef>
                <a:spcPts val="377"/>
              </a:spcBef>
              <a:spcAft>
                <a:spcPts val="0"/>
              </a:spcAft>
              <a:buClr>
                <a:schemeClr val="dk1"/>
              </a:buClr>
              <a:buSzPts val="1357"/>
              <a:buFont typeface="Arial"/>
              <a:buChar char="•"/>
              <a:defRPr sz="1357"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473998" y="4798163"/>
            <a:ext cx="1551265" cy="275619"/>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5"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1"/>
          <p:cNvSpPr txBox="1">
            <a:spLocks noGrp="1"/>
          </p:cNvSpPr>
          <p:nvPr>
            <p:ph type="ftr" idx="11"/>
          </p:nvPr>
        </p:nvSpPr>
        <p:spPr>
          <a:xfrm>
            <a:off x="2283808" y="4798163"/>
            <a:ext cx="2326898" cy="275619"/>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5"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1"/>
          <p:cNvSpPr txBox="1">
            <a:spLocks noGrp="1"/>
          </p:cNvSpPr>
          <p:nvPr>
            <p:ph type="sldNum" idx="12"/>
          </p:nvPr>
        </p:nvSpPr>
        <p:spPr>
          <a:xfrm>
            <a:off x="4869250" y="4798163"/>
            <a:ext cx="1551265" cy="275619"/>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5" b="0" i="0" u="none" strike="noStrike" cap="none">
                <a:solidFill>
                  <a:srgbClr val="888888"/>
                </a:solidFill>
                <a:latin typeface="Calibri"/>
                <a:ea typeface="Calibri"/>
                <a:cs typeface="Calibri"/>
                <a:sym typeface="Calibri"/>
              </a:defRPr>
            </a:lvl1pPr>
            <a:lvl2pPr marL="0" marR="0" lvl="1" indent="0" algn="r" rtl="0">
              <a:spcBef>
                <a:spcPts val="0"/>
              </a:spcBef>
              <a:buNone/>
              <a:defRPr sz="905" b="0" i="0" u="none" strike="noStrike" cap="none">
                <a:solidFill>
                  <a:srgbClr val="888888"/>
                </a:solidFill>
                <a:latin typeface="Calibri"/>
                <a:ea typeface="Calibri"/>
                <a:cs typeface="Calibri"/>
                <a:sym typeface="Calibri"/>
              </a:defRPr>
            </a:lvl2pPr>
            <a:lvl3pPr marL="0" marR="0" lvl="2" indent="0" algn="r" rtl="0">
              <a:spcBef>
                <a:spcPts val="0"/>
              </a:spcBef>
              <a:buNone/>
              <a:defRPr sz="905" b="0" i="0" u="none" strike="noStrike" cap="none">
                <a:solidFill>
                  <a:srgbClr val="888888"/>
                </a:solidFill>
                <a:latin typeface="Calibri"/>
                <a:ea typeface="Calibri"/>
                <a:cs typeface="Calibri"/>
                <a:sym typeface="Calibri"/>
              </a:defRPr>
            </a:lvl3pPr>
            <a:lvl4pPr marL="0" marR="0" lvl="3" indent="0" algn="r" rtl="0">
              <a:spcBef>
                <a:spcPts val="0"/>
              </a:spcBef>
              <a:buNone/>
              <a:defRPr sz="905" b="0" i="0" u="none" strike="noStrike" cap="none">
                <a:solidFill>
                  <a:srgbClr val="888888"/>
                </a:solidFill>
                <a:latin typeface="Calibri"/>
                <a:ea typeface="Calibri"/>
                <a:cs typeface="Calibri"/>
                <a:sym typeface="Calibri"/>
              </a:defRPr>
            </a:lvl4pPr>
            <a:lvl5pPr marL="0" marR="0" lvl="4" indent="0" algn="r" rtl="0">
              <a:spcBef>
                <a:spcPts val="0"/>
              </a:spcBef>
              <a:buNone/>
              <a:defRPr sz="905" b="0" i="0" u="none" strike="noStrike" cap="none">
                <a:solidFill>
                  <a:srgbClr val="888888"/>
                </a:solidFill>
                <a:latin typeface="Calibri"/>
                <a:ea typeface="Calibri"/>
                <a:cs typeface="Calibri"/>
                <a:sym typeface="Calibri"/>
              </a:defRPr>
            </a:lvl5pPr>
            <a:lvl6pPr marL="0" marR="0" lvl="5" indent="0" algn="r" rtl="0">
              <a:spcBef>
                <a:spcPts val="0"/>
              </a:spcBef>
              <a:buNone/>
              <a:defRPr sz="905" b="0" i="0" u="none" strike="noStrike" cap="none">
                <a:solidFill>
                  <a:srgbClr val="888888"/>
                </a:solidFill>
                <a:latin typeface="Calibri"/>
                <a:ea typeface="Calibri"/>
                <a:cs typeface="Calibri"/>
                <a:sym typeface="Calibri"/>
              </a:defRPr>
            </a:lvl6pPr>
            <a:lvl7pPr marL="0" marR="0" lvl="6" indent="0" algn="r" rtl="0">
              <a:spcBef>
                <a:spcPts val="0"/>
              </a:spcBef>
              <a:buNone/>
              <a:defRPr sz="905" b="0" i="0" u="none" strike="noStrike" cap="none">
                <a:solidFill>
                  <a:srgbClr val="888888"/>
                </a:solidFill>
                <a:latin typeface="Calibri"/>
                <a:ea typeface="Calibri"/>
                <a:cs typeface="Calibri"/>
                <a:sym typeface="Calibri"/>
              </a:defRPr>
            </a:lvl7pPr>
            <a:lvl8pPr marL="0" marR="0" lvl="7" indent="0" algn="r" rtl="0">
              <a:spcBef>
                <a:spcPts val="0"/>
              </a:spcBef>
              <a:buNone/>
              <a:defRPr sz="905" b="0" i="0" u="none" strike="noStrike" cap="none">
                <a:solidFill>
                  <a:srgbClr val="888888"/>
                </a:solidFill>
                <a:latin typeface="Calibri"/>
                <a:ea typeface="Calibri"/>
                <a:cs typeface="Calibri"/>
                <a:sym typeface="Calibri"/>
              </a:defRPr>
            </a:lvl8pPr>
            <a:lvl9pPr marL="0" marR="0" lvl="8" indent="0" algn="r" rtl="0">
              <a:spcBef>
                <a:spcPts val="0"/>
              </a:spcBef>
              <a:buNone/>
              <a:defRPr sz="905"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jpeg"/></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descr="Imagen que contiene Forma&#10;&#10;Descripción generada automáticamente"/>
          <p:cNvPicPr preferRelativeResize="0"/>
          <p:nvPr/>
        </p:nvPicPr>
        <p:blipFill rotWithShape="1">
          <a:blip r:embed="rId3">
            <a:alphaModFix/>
          </a:blip>
          <a:srcRect/>
          <a:stretch/>
        </p:blipFill>
        <p:spPr>
          <a:xfrm>
            <a:off x="-1" y="0"/>
            <a:ext cx="6894513" cy="5170884"/>
          </a:xfrm>
          <a:prstGeom prst="rect">
            <a:avLst/>
          </a:prstGeom>
          <a:noFill/>
          <a:ln>
            <a:noFill/>
          </a:ln>
        </p:spPr>
      </p:pic>
      <p:sp>
        <p:nvSpPr>
          <p:cNvPr id="85" name="Google Shape;85;p1"/>
          <p:cNvSpPr txBox="1">
            <a:spLocks noGrp="1"/>
          </p:cNvSpPr>
          <p:nvPr>
            <p:ph type="subTitle" idx="1"/>
          </p:nvPr>
        </p:nvSpPr>
        <p:spPr>
          <a:xfrm>
            <a:off x="861812" y="4247801"/>
            <a:ext cx="5170885" cy="124987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1200"/>
              <a:buNone/>
            </a:pPr>
            <a:r>
              <a:rPr lang="es-CL" sz="1200" dirty="0" smtClean="0">
                <a:solidFill>
                  <a:schemeClr val="lt1"/>
                </a:solidFill>
                <a:latin typeface="Avenir"/>
                <a:ea typeface="Avenir"/>
                <a:cs typeface="Avenir"/>
                <a:sym typeface="Avenir"/>
              </a:rPr>
              <a:t>Rodrigo Negrete</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0" name="Google Shape;110;p5"/>
          <p:cNvSpPr txBox="1">
            <a:spLocks noGrp="1"/>
          </p:cNvSpPr>
          <p:nvPr>
            <p:ph type="title"/>
          </p:nvPr>
        </p:nvSpPr>
        <p:spPr>
          <a:xfrm>
            <a:off x="238019" y="1478951"/>
            <a:ext cx="5379049" cy="2470148"/>
          </a:xfrm>
          <a:prstGeom prst="rect">
            <a:avLst/>
          </a:prstGeom>
          <a:noFill/>
          <a:ln>
            <a:noFill/>
          </a:ln>
        </p:spPr>
        <p:txBody>
          <a:bodyPr spcFirstLastPara="1" wrap="square" lIns="91425" tIns="45700" rIns="91425" bIns="45700" anchor="ctr" anchorCtr="0">
            <a:normAutofit/>
          </a:bodyPr>
          <a:lstStyle/>
          <a:p>
            <a:pPr lvl="0">
              <a:buClr>
                <a:srgbClr val="375F68"/>
              </a:buClr>
              <a:buSzPts val="1200"/>
            </a:pPr>
            <a:r>
              <a:rPr lang="es-ES" sz="1200" dirty="0" smtClean="0">
                <a:solidFill>
                  <a:srgbClr val="375F68"/>
                </a:solidFill>
                <a:latin typeface="Avenir"/>
                <a:ea typeface="Avenir"/>
                <a:cs typeface="Avenir"/>
                <a:sym typeface="Avenir"/>
              </a:rPr>
              <a:t>- Total </a:t>
            </a:r>
            <a:r>
              <a:rPr lang="es-ES" sz="1200" dirty="0">
                <a:solidFill>
                  <a:srgbClr val="375F68"/>
                </a:solidFill>
                <a:latin typeface="Avenir"/>
                <a:ea typeface="Avenir"/>
                <a:cs typeface="Avenir"/>
                <a:sym typeface="Avenir"/>
              </a:rPr>
              <a:t>33  ( 24 móviles</a:t>
            </a:r>
            <a:r>
              <a:rPr lang="es-ES" sz="1200" dirty="0" smtClean="0">
                <a:solidFill>
                  <a:srgbClr val="375F68"/>
                </a:solidFill>
                <a:latin typeface="Avenir"/>
                <a:ea typeface="Avenir"/>
                <a:cs typeface="Avenir"/>
                <a:sym typeface="Avenir"/>
              </a:rPr>
              <a:t>)</a:t>
            </a:r>
            <a:br>
              <a:rPr lang="es-ES" sz="1200" dirty="0" smtClean="0">
                <a:solidFill>
                  <a:srgbClr val="375F68"/>
                </a:solidFill>
                <a:latin typeface="Avenir"/>
                <a:ea typeface="Avenir"/>
                <a:cs typeface="Avenir"/>
                <a:sym typeface="Avenir"/>
              </a:rPr>
            </a:br>
            <a:r>
              <a:rPr lang="es-ES" sz="1200" dirty="0" smtClean="0">
                <a:solidFill>
                  <a:srgbClr val="375F68"/>
                </a:solidFill>
                <a:latin typeface="Avenir"/>
                <a:ea typeface="Avenir"/>
                <a:cs typeface="Avenir"/>
                <a:sym typeface="Avenir"/>
              </a:rPr>
              <a:t>- 7 Cervicales</a:t>
            </a:r>
            <a:br>
              <a:rPr lang="es-ES" sz="1200" dirty="0" smtClean="0">
                <a:solidFill>
                  <a:srgbClr val="375F68"/>
                </a:solidFill>
                <a:latin typeface="Avenir"/>
                <a:ea typeface="Avenir"/>
                <a:cs typeface="Avenir"/>
                <a:sym typeface="Avenir"/>
              </a:rPr>
            </a:br>
            <a:r>
              <a:rPr lang="es-ES" sz="1200" dirty="0" smtClean="0">
                <a:solidFill>
                  <a:srgbClr val="375F68"/>
                </a:solidFill>
                <a:latin typeface="Avenir"/>
                <a:ea typeface="Avenir"/>
                <a:cs typeface="Avenir"/>
                <a:sym typeface="Avenir"/>
              </a:rPr>
              <a:t>- 12 Torácicas</a:t>
            </a:r>
            <a:br>
              <a:rPr lang="es-ES" sz="1200" dirty="0" smtClean="0">
                <a:solidFill>
                  <a:srgbClr val="375F68"/>
                </a:solidFill>
                <a:latin typeface="Avenir"/>
                <a:ea typeface="Avenir"/>
                <a:cs typeface="Avenir"/>
                <a:sym typeface="Avenir"/>
              </a:rPr>
            </a:br>
            <a:r>
              <a:rPr lang="es-ES" sz="1200" dirty="0" smtClean="0">
                <a:solidFill>
                  <a:srgbClr val="375F68"/>
                </a:solidFill>
                <a:latin typeface="Avenir"/>
                <a:ea typeface="Avenir"/>
                <a:cs typeface="Avenir"/>
                <a:sym typeface="Avenir"/>
              </a:rPr>
              <a:t>- 5 Lumbares</a:t>
            </a:r>
            <a:br>
              <a:rPr lang="es-ES" sz="1200" dirty="0" smtClean="0">
                <a:solidFill>
                  <a:srgbClr val="375F68"/>
                </a:solidFill>
                <a:latin typeface="Avenir"/>
                <a:ea typeface="Avenir"/>
                <a:cs typeface="Avenir"/>
                <a:sym typeface="Avenir"/>
              </a:rPr>
            </a:br>
            <a:r>
              <a:rPr lang="es-ES" sz="1200" dirty="0" smtClean="0">
                <a:solidFill>
                  <a:srgbClr val="375F68"/>
                </a:solidFill>
                <a:latin typeface="Avenir"/>
                <a:ea typeface="Avenir"/>
                <a:cs typeface="Avenir"/>
                <a:sym typeface="Avenir"/>
              </a:rPr>
              <a:t>- 5 sacras</a:t>
            </a:r>
            <a:br>
              <a:rPr lang="es-ES" sz="1200" dirty="0" smtClean="0">
                <a:solidFill>
                  <a:srgbClr val="375F68"/>
                </a:solidFill>
                <a:latin typeface="Avenir"/>
                <a:ea typeface="Avenir"/>
                <a:cs typeface="Avenir"/>
                <a:sym typeface="Avenir"/>
              </a:rPr>
            </a:br>
            <a:r>
              <a:rPr lang="es-ES" sz="1200" dirty="0" smtClean="0">
                <a:solidFill>
                  <a:srgbClr val="375F68"/>
                </a:solidFill>
                <a:latin typeface="Avenir"/>
                <a:ea typeface="Avenir"/>
                <a:cs typeface="Avenir"/>
                <a:sym typeface="Avenir"/>
              </a:rPr>
              <a:t>- 3 a 4 coccígeas</a:t>
            </a:r>
            <a:endParaRPr lang="es-ES" sz="1200" dirty="0">
              <a:solidFill>
                <a:srgbClr val="375F68"/>
              </a:solidFill>
              <a:latin typeface="Avenir"/>
              <a:ea typeface="Avenir"/>
              <a:cs typeface="Avenir"/>
              <a:sym typeface="Avenir"/>
            </a:endParaRPr>
          </a:p>
        </p:txBody>
      </p:sp>
      <p:sp>
        <p:nvSpPr>
          <p:cNvPr id="2" name="Rectángulo 1"/>
          <p:cNvSpPr/>
          <p:nvPr/>
        </p:nvSpPr>
        <p:spPr>
          <a:xfrm>
            <a:off x="1934232" y="717932"/>
            <a:ext cx="3444875" cy="523220"/>
          </a:xfrm>
          <a:prstGeom prst="rect">
            <a:avLst/>
          </a:prstGeom>
        </p:spPr>
        <p:txBody>
          <a:bodyPr>
            <a:spAutoFit/>
          </a:bodyPr>
          <a:lstStyle/>
          <a:p>
            <a:r>
              <a:rPr lang="es-ES" b="1" dirty="0"/>
              <a:t>La unidad estructural y funcional de la columna vertebral son las vértebras</a:t>
            </a:r>
            <a:endParaRPr lang="es-ES" dirty="0">
              <a:solidFill>
                <a:srgbClr val="374151"/>
              </a:solidFill>
              <a:latin typeface="Söhne"/>
            </a:endParaRPr>
          </a:p>
        </p:txBody>
      </p:sp>
      <p:pic>
        <p:nvPicPr>
          <p:cNvPr id="5122" name="Picture 2" descr="https://lh3.googleusercontent.com/xOumYEAAzFrnZ_QXFR6Dm7uFHzaYlrZ_3MS-Zg4GTgtrcJIA-C58qWkKP9y5MqAPmMaChZBydL--BMhynMxuBr438N0a9GfF2CzFtbE_K-qgcKx5P9aVBpEH3ONSgSbqqSvAdDTz8JMVs90S2bCK4xUF2TqGWAY=n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2508" y="1478951"/>
            <a:ext cx="3682836" cy="29462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00768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0" name="Google Shape;110;p5"/>
          <p:cNvSpPr txBox="1">
            <a:spLocks noGrp="1"/>
          </p:cNvSpPr>
          <p:nvPr>
            <p:ph type="title"/>
          </p:nvPr>
        </p:nvSpPr>
        <p:spPr>
          <a:xfrm>
            <a:off x="238019" y="1478951"/>
            <a:ext cx="5379049" cy="2470148"/>
          </a:xfrm>
          <a:prstGeom prst="rect">
            <a:avLst/>
          </a:prstGeom>
          <a:noFill/>
          <a:ln>
            <a:noFill/>
          </a:ln>
        </p:spPr>
        <p:txBody>
          <a:bodyPr spcFirstLastPara="1" wrap="square" lIns="91425" tIns="45700" rIns="91425" bIns="45700" anchor="ctr" anchorCtr="0">
            <a:normAutofit/>
          </a:bodyPr>
          <a:lstStyle/>
          <a:p>
            <a:pPr lvl="0">
              <a:buClr>
                <a:srgbClr val="375F68"/>
              </a:buClr>
              <a:buSzPts val="1200"/>
            </a:pPr>
            <a:endParaRPr lang="es-ES" sz="1200" dirty="0">
              <a:solidFill>
                <a:srgbClr val="375F68"/>
              </a:solidFill>
              <a:latin typeface="Avenir"/>
              <a:ea typeface="Avenir"/>
              <a:cs typeface="Avenir"/>
              <a:sym typeface="Avenir"/>
            </a:endParaRPr>
          </a:p>
        </p:txBody>
      </p:sp>
      <p:sp>
        <p:nvSpPr>
          <p:cNvPr id="2" name="Rectángulo 1"/>
          <p:cNvSpPr/>
          <p:nvPr/>
        </p:nvSpPr>
        <p:spPr>
          <a:xfrm>
            <a:off x="1934232" y="717932"/>
            <a:ext cx="3444875" cy="307777"/>
          </a:xfrm>
          <a:prstGeom prst="rect">
            <a:avLst/>
          </a:prstGeom>
        </p:spPr>
        <p:txBody>
          <a:bodyPr>
            <a:spAutoFit/>
          </a:bodyPr>
          <a:lstStyle/>
          <a:p>
            <a:r>
              <a:rPr lang="es-ES" b="1" dirty="0"/>
              <a:t>La unidad estructural </a:t>
            </a:r>
            <a:r>
              <a:rPr lang="es-ES" b="1" dirty="0" smtClean="0"/>
              <a:t>y vértebra tipo</a:t>
            </a:r>
            <a:endParaRPr lang="es-ES" dirty="0">
              <a:solidFill>
                <a:srgbClr val="374151"/>
              </a:solidFill>
              <a:latin typeface="Söhne"/>
            </a:endParaRPr>
          </a:p>
        </p:txBody>
      </p:sp>
      <p:pic>
        <p:nvPicPr>
          <p:cNvPr id="5123" name="Picture 3" descr="SAT829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5886" y="1352826"/>
            <a:ext cx="5250331" cy="30670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91005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0" name="Google Shape;110;p5"/>
          <p:cNvSpPr txBox="1">
            <a:spLocks noGrp="1"/>
          </p:cNvSpPr>
          <p:nvPr>
            <p:ph type="title"/>
          </p:nvPr>
        </p:nvSpPr>
        <p:spPr>
          <a:xfrm>
            <a:off x="238019" y="1478951"/>
            <a:ext cx="5379049" cy="2470148"/>
          </a:xfrm>
          <a:prstGeom prst="rect">
            <a:avLst/>
          </a:prstGeom>
          <a:noFill/>
          <a:ln>
            <a:noFill/>
          </a:ln>
        </p:spPr>
        <p:txBody>
          <a:bodyPr spcFirstLastPara="1" wrap="square" lIns="91425" tIns="45700" rIns="91425" bIns="45700" anchor="ctr" anchorCtr="0">
            <a:normAutofit/>
          </a:bodyPr>
          <a:lstStyle/>
          <a:p>
            <a:pPr lvl="0">
              <a:buClr>
                <a:srgbClr val="375F68"/>
              </a:buClr>
              <a:buSzPts val="1200"/>
            </a:pPr>
            <a:endParaRPr lang="es-ES" sz="1200" dirty="0">
              <a:solidFill>
                <a:srgbClr val="375F68"/>
              </a:solidFill>
              <a:latin typeface="Avenir"/>
              <a:ea typeface="Avenir"/>
              <a:cs typeface="Avenir"/>
              <a:sym typeface="Avenir"/>
            </a:endParaRPr>
          </a:p>
        </p:txBody>
      </p:sp>
      <p:sp>
        <p:nvSpPr>
          <p:cNvPr id="2" name="Rectángulo 1"/>
          <p:cNvSpPr/>
          <p:nvPr/>
        </p:nvSpPr>
        <p:spPr>
          <a:xfrm>
            <a:off x="1944742" y="623339"/>
            <a:ext cx="3444875" cy="954107"/>
          </a:xfrm>
          <a:prstGeom prst="rect">
            <a:avLst/>
          </a:prstGeom>
        </p:spPr>
        <p:txBody>
          <a:bodyPr>
            <a:spAutoFit/>
          </a:bodyPr>
          <a:lstStyle/>
          <a:p>
            <a:r>
              <a:rPr lang="es-ES" b="1" dirty="0"/>
              <a:t>Entre una vértebra y otra existe un foramen intervertebral a través del cual salen las </a:t>
            </a:r>
            <a:r>
              <a:rPr lang="es-ES" b="1" dirty="0" smtClean="0"/>
              <a:t>raíces </a:t>
            </a:r>
            <a:r>
              <a:rPr lang="es-ES" b="1" dirty="0"/>
              <a:t>nerviosas desde la médula espinal</a:t>
            </a:r>
            <a:endParaRPr lang="es-ES" dirty="0">
              <a:solidFill>
                <a:srgbClr val="374151"/>
              </a:solidFill>
              <a:latin typeface="Söhne"/>
            </a:endParaRPr>
          </a:p>
        </p:txBody>
      </p:sp>
      <p:pic>
        <p:nvPicPr>
          <p:cNvPr id="6146" name="Picture 2" descr="https://lh6.googleusercontent.com/PdRVSDByoICPpeOQZUF-xQoitolzt1oC0_Js5vQjp2UR7vHbn8dpOVPOG90AQeodUAGKJcdwM3cVCXVl4X7ZBub38UBGbF6BAtZQ7dCuHk9IosbyKS5z8v6GLJNiPtDPq8Z2YxnyYKhjNCva3ft_zY-QG68Z74s=n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8606" y="1687020"/>
            <a:ext cx="3810000" cy="29908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7467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6" descr="Imagen que contiene 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6" name="Google Shape;116;p6"/>
          <p:cNvSpPr txBox="1"/>
          <p:nvPr/>
        </p:nvSpPr>
        <p:spPr>
          <a:xfrm>
            <a:off x="667518" y="1653176"/>
            <a:ext cx="5379049" cy="2470148"/>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375F68"/>
              </a:buClr>
              <a:buSzPts val="1200"/>
              <a:buFont typeface="Avenir"/>
              <a:buNone/>
            </a:pPr>
            <a:r>
              <a:rPr lang="es-CL" sz="1200" b="0" i="0" u="none" strike="noStrike" cap="none">
                <a:solidFill>
                  <a:srgbClr val="375F68"/>
                </a:solidFill>
                <a:latin typeface="Avenir"/>
                <a:ea typeface="Avenir"/>
                <a:cs typeface="Avenir"/>
                <a:sym typeface="Avenir"/>
              </a:rPr>
              <a:t>Introducir texto</a:t>
            </a:r>
            <a:endParaRPr sz="1200" b="0" i="0" u="none" strike="noStrike" cap="none">
              <a:solidFill>
                <a:srgbClr val="375F68"/>
              </a:solidFill>
              <a:latin typeface="Avenir"/>
              <a:ea typeface="Avenir"/>
              <a:cs typeface="Avenir"/>
              <a:sym typeface="Avenir"/>
            </a:endParaRPr>
          </a:p>
        </p:txBody>
      </p:sp>
      <p:sp>
        <p:nvSpPr>
          <p:cNvPr id="2" name="Rectángulo 1"/>
          <p:cNvSpPr/>
          <p:nvPr/>
        </p:nvSpPr>
        <p:spPr>
          <a:xfrm>
            <a:off x="1764918" y="160059"/>
            <a:ext cx="3444875" cy="738664"/>
          </a:xfrm>
          <a:prstGeom prst="rect">
            <a:avLst/>
          </a:prstGeom>
        </p:spPr>
        <p:txBody>
          <a:bodyPr>
            <a:spAutoFit/>
          </a:bodyPr>
          <a:lstStyle/>
          <a:p>
            <a:r>
              <a:rPr lang="es-ES" b="1" dirty="0">
                <a:latin typeface="Calibri" panose="020F0502020204030204" pitchFamily="34" charset="0"/>
              </a:rPr>
              <a:t>No todas las vértebras son iguales y en consecuencia podemos distinguirlas según su morfología</a:t>
            </a:r>
            <a:endParaRPr lang="es-CL" dirty="0"/>
          </a:p>
        </p:txBody>
      </p:sp>
      <p:pic>
        <p:nvPicPr>
          <p:cNvPr id="8195" name="Picture 3" descr="https://lh5.googleusercontent.com/CponN3RF0VN_H5MjvnCotwFvXbCVNDZNMntjWpjMnHtmcsk0NrbT2AzuNeszd_j5DzV5m5essne8sD1Um1R0MZEnsay-INvXczL1j-nU4SPCv2no2gkCRjgFkkESh-xFyhufnxVIIUZpPxV5SBPjRuRjNWmIgb8=n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045" y="898723"/>
            <a:ext cx="3239266" cy="20319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8194" name="Picture 2" descr="https://lh4.googleusercontent.com/cjXSn6SBvEHIwNQbIrwgxDUZUGt8ZAjTVq0G2NInwri2EfiRe4V31PB4rjgWWri2VflxBYcBibyER4a9XFRkNUWr82umYPOsRjq8p7AAWnk7Wi1mufs6gKOgONg3u3r9hk0Orq20FmtZcAQYx7foFW4AOiWzstM=n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5523" y="2826943"/>
            <a:ext cx="3665017" cy="17129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6" descr="Imagen que contiene 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6" name="Google Shape;116;p6"/>
          <p:cNvSpPr txBox="1"/>
          <p:nvPr/>
        </p:nvSpPr>
        <p:spPr>
          <a:xfrm>
            <a:off x="572925" y="1716239"/>
            <a:ext cx="5379049" cy="2470148"/>
          </a:xfrm>
          <a:prstGeom prst="rect">
            <a:avLst/>
          </a:prstGeom>
          <a:noFill/>
          <a:ln>
            <a:noFill/>
          </a:ln>
        </p:spPr>
        <p:txBody>
          <a:bodyPr spcFirstLastPara="1" wrap="square" lIns="91425" tIns="45700" rIns="91425" bIns="45700" anchor="t" anchorCtr="0">
            <a:normAutofit/>
          </a:bodyPr>
          <a:lstStyle/>
          <a:p>
            <a:pPr marL="171450" marR="0" lvl="0" indent="-171450" algn="l" rtl="0">
              <a:lnSpc>
                <a:spcPct val="90000"/>
              </a:lnSpc>
              <a:spcBef>
                <a:spcPts val="0"/>
              </a:spcBef>
              <a:spcAft>
                <a:spcPts val="0"/>
              </a:spcAft>
              <a:buClr>
                <a:srgbClr val="375F68"/>
              </a:buClr>
              <a:buSzPts val="1200"/>
              <a:buFontTx/>
              <a:buChar char="-"/>
            </a:pPr>
            <a:r>
              <a:rPr lang="es-CL" sz="1700" b="1" dirty="0">
                <a:solidFill>
                  <a:srgbClr val="375F68"/>
                </a:solidFill>
                <a:latin typeface="Avenir"/>
                <a:ea typeface="Avenir"/>
                <a:cs typeface="Avenir"/>
                <a:sym typeface="Avenir"/>
              </a:rPr>
              <a:t>Atlas</a:t>
            </a:r>
          </a:p>
          <a:p>
            <a:pPr marL="171450" marR="0" lvl="0" indent="-171450" algn="l" rtl="0">
              <a:lnSpc>
                <a:spcPct val="90000"/>
              </a:lnSpc>
              <a:spcBef>
                <a:spcPts val="0"/>
              </a:spcBef>
              <a:spcAft>
                <a:spcPts val="0"/>
              </a:spcAft>
              <a:buClr>
                <a:srgbClr val="375F68"/>
              </a:buClr>
              <a:buSzPts val="1200"/>
              <a:buFontTx/>
              <a:buChar char="-"/>
            </a:pPr>
            <a:endParaRPr lang="es-ES" sz="1200" dirty="0">
              <a:solidFill>
                <a:srgbClr val="375F68"/>
              </a:solidFill>
              <a:latin typeface="Avenir"/>
              <a:ea typeface="Avenir"/>
              <a:cs typeface="Avenir"/>
              <a:sym typeface="Avenir"/>
            </a:endParaRPr>
          </a:p>
          <a:p>
            <a:pPr marL="171450" marR="0" lvl="0" indent="-171450" algn="l" rtl="0">
              <a:lnSpc>
                <a:spcPct val="90000"/>
              </a:lnSpc>
              <a:spcBef>
                <a:spcPts val="0"/>
              </a:spcBef>
              <a:spcAft>
                <a:spcPts val="0"/>
              </a:spcAft>
              <a:buClr>
                <a:srgbClr val="375F68"/>
              </a:buClr>
              <a:buSzPts val="1200"/>
              <a:buFontTx/>
              <a:buChar char="-"/>
            </a:pPr>
            <a:endParaRPr lang="es-ES" sz="1200" b="0" i="0" u="none" strike="noStrike" cap="none" dirty="0" smtClean="0">
              <a:solidFill>
                <a:srgbClr val="375F68"/>
              </a:solidFill>
              <a:latin typeface="Avenir"/>
              <a:ea typeface="Avenir"/>
              <a:cs typeface="Avenir"/>
              <a:sym typeface="Avenir"/>
            </a:endParaRPr>
          </a:p>
          <a:p>
            <a:pPr marL="171450" marR="0" lvl="0" indent="-171450" algn="l" rtl="0">
              <a:lnSpc>
                <a:spcPct val="90000"/>
              </a:lnSpc>
              <a:spcBef>
                <a:spcPts val="0"/>
              </a:spcBef>
              <a:spcAft>
                <a:spcPts val="0"/>
              </a:spcAft>
              <a:buClr>
                <a:srgbClr val="375F68"/>
              </a:buClr>
              <a:buSzPts val="1200"/>
              <a:buFontTx/>
              <a:buChar char="-"/>
            </a:pPr>
            <a:endParaRPr lang="es-ES" sz="1200" dirty="0">
              <a:solidFill>
                <a:srgbClr val="375F68"/>
              </a:solidFill>
              <a:latin typeface="Avenir"/>
              <a:ea typeface="Avenir"/>
              <a:cs typeface="Avenir"/>
              <a:sym typeface="Avenir"/>
            </a:endParaRPr>
          </a:p>
          <a:p>
            <a:pPr marL="171450" marR="0" lvl="0" indent="-171450" algn="l" rtl="0">
              <a:lnSpc>
                <a:spcPct val="90000"/>
              </a:lnSpc>
              <a:spcBef>
                <a:spcPts val="0"/>
              </a:spcBef>
              <a:spcAft>
                <a:spcPts val="0"/>
              </a:spcAft>
              <a:buClr>
                <a:srgbClr val="375F68"/>
              </a:buClr>
              <a:buSzPts val="1200"/>
              <a:buFontTx/>
              <a:buChar char="-"/>
            </a:pPr>
            <a:endParaRPr lang="es-ES" sz="1200" b="0" i="0" u="none" strike="noStrike" cap="none" dirty="0" smtClean="0">
              <a:solidFill>
                <a:srgbClr val="375F68"/>
              </a:solidFill>
              <a:latin typeface="Avenir"/>
              <a:ea typeface="Avenir"/>
              <a:cs typeface="Avenir"/>
              <a:sym typeface="Avenir"/>
            </a:endParaRPr>
          </a:p>
          <a:p>
            <a:pPr marL="171450" marR="0" lvl="0" indent="-171450" algn="l" rtl="0">
              <a:lnSpc>
                <a:spcPct val="90000"/>
              </a:lnSpc>
              <a:spcBef>
                <a:spcPts val="0"/>
              </a:spcBef>
              <a:spcAft>
                <a:spcPts val="0"/>
              </a:spcAft>
              <a:buClr>
                <a:srgbClr val="375F68"/>
              </a:buClr>
              <a:buSzPts val="1200"/>
              <a:buFontTx/>
              <a:buChar char="-"/>
            </a:pPr>
            <a:endParaRPr lang="es-ES" sz="1200" dirty="0">
              <a:solidFill>
                <a:srgbClr val="375F68"/>
              </a:solidFill>
              <a:latin typeface="Avenir"/>
              <a:ea typeface="Avenir"/>
              <a:cs typeface="Avenir"/>
              <a:sym typeface="Avenir"/>
            </a:endParaRPr>
          </a:p>
          <a:p>
            <a:pPr marL="171450" marR="0" lvl="0" indent="-171450" algn="l" rtl="0">
              <a:lnSpc>
                <a:spcPct val="90000"/>
              </a:lnSpc>
              <a:spcBef>
                <a:spcPts val="0"/>
              </a:spcBef>
              <a:spcAft>
                <a:spcPts val="0"/>
              </a:spcAft>
              <a:buClr>
                <a:srgbClr val="375F68"/>
              </a:buClr>
              <a:buSzPts val="1200"/>
              <a:buFontTx/>
              <a:buChar char="-"/>
            </a:pPr>
            <a:endParaRPr lang="es-ES" sz="1200" b="0" i="0" u="none" strike="noStrike" cap="none" dirty="0" smtClean="0">
              <a:solidFill>
                <a:srgbClr val="375F68"/>
              </a:solidFill>
              <a:latin typeface="Avenir"/>
              <a:ea typeface="Avenir"/>
              <a:cs typeface="Avenir"/>
              <a:sym typeface="Avenir"/>
            </a:endParaRPr>
          </a:p>
          <a:p>
            <a:pPr marL="171450" marR="0" lvl="0" indent="-171450" algn="l" rtl="0">
              <a:lnSpc>
                <a:spcPct val="90000"/>
              </a:lnSpc>
              <a:spcBef>
                <a:spcPts val="0"/>
              </a:spcBef>
              <a:spcAft>
                <a:spcPts val="0"/>
              </a:spcAft>
              <a:buClr>
                <a:srgbClr val="375F68"/>
              </a:buClr>
              <a:buSzPts val="1200"/>
              <a:buFontTx/>
              <a:buChar char="-"/>
            </a:pPr>
            <a:endParaRPr lang="es-ES" sz="1200" dirty="0">
              <a:solidFill>
                <a:srgbClr val="375F68"/>
              </a:solidFill>
              <a:latin typeface="Avenir"/>
              <a:ea typeface="Avenir"/>
              <a:cs typeface="Avenir"/>
              <a:sym typeface="Avenir"/>
            </a:endParaRPr>
          </a:p>
          <a:p>
            <a:pPr marL="171450" marR="0" lvl="0" indent="-171450" algn="l" rtl="0">
              <a:lnSpc>
                <a:spcPct val="90000"/>
              </a:lnSpc>
              <a:spcBef>
                <a:spcPts val="0"/>
              </a:spcBef>
              <a:spcAft>
                <a:spcPts val="0"/>
              </a:spcAft>
              <a:buClr>
                <a:srgbClr val="375F68"/>
              </a:buClr>
              <a:buSzPts val="1200"/>
              <a:buFontTx/>
              <a:buChar char="-"/>
            </a:pPr>
            <a:endParaRPr lang="es-ES" sz="1200" b="0" i="0" u="none" strike="noStrike" cap="none" dirty="0" smtClean="0">
              <a:solidFill>
                <a:srgbClr val="375F68"/>
              </a:solidFill>
              <a:latin typeface="Avenir"/>
              <a:ea typeface="Avenir"/>
              <a:cs typeface="Avenir"/>
              <a:sym typeface="Avenir"/>
            </a:endParaRPr>
          </a:p>
          <a:p>
            <a:pPr marL="171450" marR="0" lvl="0" indent="-171450" algn="l" rtl="0">
              <a:lnSpc>
                <a:spcPct val="90000"/>
              </a:lnSpc>
              <a:spcBef>
                <a:spcPts val="0"/>
              </a:spcBef>
              <a:spcAft>
                <a:spcPts val="0"/>
              </a:spcAft>
              <a:buClr>
                <a:srgbClr val="375F68"/>
              </a:buClr>
              <a:buSzPts val="1200"/>
              <a:buFontTx/>
              <a:buChar char="-"/>
            </a:pPr>
            <a:endParaRPr lang="es-ES" sz="1200" dirty="0">
              <a:solidFill>
                <a:srgbClr val="375F68"/>
              </a:solidFill>
              <a:latin typeface="Avenir"/>
              <a:ea typeface="Avenir"/>
              <a:cs typeface="Avenir"/>
              <a:sym typeface="Avenir"/>
            </a:endParaRPr>
          </a:p>
          <a:p>
            <a:pPr marL="171450" marR="0" lvl="0" indent="-171450" algn="l" rtl="0">
              <a:lnSpc>
                <a:spcPct val="90000"/>
              </a:lnSpc>
              <a:spcBef>
                <a:spcPts val="0"/>
              </a:spcBef>
              <a:spcAft>
                <a:spcPts val="0"/>
              </a:spcAft>
              <a:buClr>
                <a:srgbClr val="375F68"/>
              </a:buClr>
              <a:buSzPts val="1200"/>
              <a:buFontTx/>
              <a:buChar char="-"/>
            </a:pPr>
            <a:r>
              <a:rPr lang="es-ES" sz="1700" b="1" dirty="0">
                <a:solidFill>
                  <a:srgbClr val="375F68"/>
                </a:solidFill>
                <a:latin typeface="Avenir"/>
                <a:ea typeface="Avenir"/>
                <a:cs typeface="Avenir"/>
                <a:sym typeface="Avenir"/>
              </a:rPr>
              <a:t>Axis</a:t>
            </a:r>
            <a:endParaRPr sz="1700" b="1" dirty="0">
              <a:solidFill>
                <a:srgbClr val="375F68"/>
              </a:solidFill>
              <a:latin typeface="Avenir"/>
              <a:ea typeface="Avenir"/>
              <a:cs typeface="Avenir"/>
              <a:sym typeface="Avenir"/>
            </a:endParaRPr>
          </a:p>
        </p:txBody>
      </p:sp>
      <p:sp>
        <p:nvSpPr>
          <p:cNvPr id="2" name="Rectángulo 1"/>
          <p:cNvSpPr/>
          <p:nvPr/>
        </p:nvSpPr>
        <p:spPr>
          <a:xfrm>
            <a:off x="1764918" y="160059"/>
            <a:ext cx="3444875" cy="954107"/>
          </a:xfrm>
          <a:prstGeom prst="rect">
            <a:avLst/>
          </a:prstGeom>
        </p:spPr>
        <p:txBody>
          <a:bodyPr>
            <a:spAutoFit/>
          </a:bodyPr>
          <a:lstStyle/>
          <a:p>
            <a:r>
              <a:rPr lang="es-ES" b="1" dirty="0"/>
              <a:t>Las vértebras cervicales C1 (Atlas), C2 (Axis) y C7 son vértebras atípicas </a:t>
            </a:r>
            <a:endParaRPr lang="es-ES" dirty="0"/>
          </a:p>
          <a:p>
            <a:r>
              <a:rPr lang="es-ES" dirty="0"/>
              <a:t/>
            </a:r>
            <a:br>
              <a:rPr lang="es-ES" dirty="0"/>
            </a:br>
            <a:endParaRPr lang="es-CL" dirty="0"/>
          </a:p>
        </p:txBody>
      </p:sp>
      <p:pic>
        <p:nvPicPr>
          <p:cNvPr id="9218" name="Picture 2" descr="https://lh6.googleusercontent.com/fChXEm3-Pc4nNnuuhqYs09VWickn3fnD7WZ0ETWnXmKA0z9exEEGMlCQEkNGZrEobKpMVmucE8KQ8XGClRWr2fk9GIoop7EwcpiIvHaxVNgjrnJEuu-sAZc6-pvJQC5tusmOxzNitNVR7pHVKxojOaGz9hcrWFc=n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6040" y="854627"/>
            <a:ext cx="4058525" cy="36710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6191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6" descr="Imagen que contiene 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6" name="Google Shape;116;p6"/>
          <p:cNvSpPr txBox="1"/>
          <p:nvPr/>
        </p:nvSpPr>
        <p:spPr>
          <a:xfrm>
            <a:off x="320676" y="985898"/>
            <a:ext cx="5379049" cy="2470148"/>
          </a:xfrm>
          <a:prstGeom prst="rect">
            <a:avLst/>
          </a:prstGeom>
          <a:noFill/>
          <a:ln>
            <a:noFill/>
          </a:ln>
        </p:spPr>
        <p:txBody>
          <a:bodyPr spcFirstLastPara="1" wrap="square" lIns="91425" tIns="45700" rIns="91425" bIns="45700" anchor="t" anchorCtr="0">
            <a:normAutofit fontScale="85000" lnSpcReduction="20000"/>
          </a:bodyPr>
          <a:lstStyle>
            <a:defPPr marR="0" lvl="0" algn="l" rtl="0">
              <a:lnSpc>
                <a:spcPct val="100000"/>
              </a:lnSpc>
              <a:spcBef>
                <a:spcPts val="0"/>
              </a:spcBef>
              <a:spcAft>
                <a:spcPts val="0"/>
              </a:spcAft>
            </a:defPPr>
            <a:lvl1pPr marL="171450" indent="-171450">
              <a:lnSpc>
                <a:spcPct val="90000"/>
              </a:lnSpc>
              <a:buClr>
                <a:srgbClr val="375F68"/>
              </a:buClr>
              <a:buSzPts val="1200"/>
              <a:buFontTx/>
              <a:buChar char="-"/>
              <a:defRPr sz="2000" b="1">
                <a:solidFill>
                  <a:srgbClr val="375F68"/>
                </a:solidFill>
                <a:latin typeface="Avenir"/>
                <a:ea typeface="Avenir"/>
                <a:cs typeface="Avenir"/>
              </a:defRPr>
            </a:lvl1pPr>
          </a:lstStyle>
          <a:p>
            <a:r>
              <a:rPr lang="es-ES" dirty="0">
                <a:sym typeface="Avenir"/>
              </a:rPr>
              <a:t>Axis</a:t>
            </a: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r>
              <a:rPr lang="es-ES" dirty="0">
                <a:sym typeface="Avenir"/>
              </a:rPr>
              <a:t>                                          </a:t>
            </a:r>
            <a:r>
              <a:rPr lang="es-ES" dirty="0" smtClean="0">
                <a:sym typeface="Avenir"/>
              </a:rPr>
              <a:t> </a:t>
            </a:r>
            <a:r>
              <a:rPr lang="es-ES" dirty="0">
                <a:sym typeface="Avenir"/>
              </a:rPr>
              <a:t>-  C7</a:t>
            </a: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p:txBody>
      </p:sp>
      <p:sp>
        <p:nvSpPr>
          <p:cNvPr id="2" name="Rectángulo 1"/>
          <p:cNvSpPr/>
          <p:nvPr/>
        </p:nvSpPr>
        <p:spPr>
          <a:xfrm>
            <a:off x="1764918" y="160059"/>
            <a:ext cx="3444875" cy="954107"/>
          </a:xfrm>
          <a:prstGeom prst="rect">
            <a:avLst/>
          </a:prstGeom>
        </p:spPr>
        <p:txBody>
          <a:bodyPr>
            <a:spAutoFit/>
          </a:bodyPr>
          <a:lstStyle/>
          <a:p>
            <a:r>
              <a:rPr lang="es-ES" b="1" dirty="0"/>
              <a:t>Las vértebras cervicales C1 (Atlas), C2 (Axis) y C7 son vértebras atípicas </a:t>
            </a:r>
            <a:endParaRPr lang="es-ES" dirty="0"/>
          </a:p>
          <a:p>
            <a:r>
              <a:rPr lang="es-ES" dirty="0"/>
              <a:t/>
            </a:r>
            <a:br>
              <a:rPr lang="es-ES" dirty="0"/>
            </a:br>
            <a:endParaRPr lang="es-CL" dirty="0"/>
          </a:p>
        </p:txBody>
      </p:sp>
      <p:pic>
        <p:nvPicPr>
          <p:cNvPr id="10242" name="Picture 2" descr="https://lh3.googleusercontent.com/VE6Lg9oUYUctQJwDQkq0IjQVkxyivEA9Z8SRIdCStC5_BZ_wnxDuw0t2VLf19wN8Nq49siujQqlyYsi7jx-oeKrfnMVSnfcIuj6q4EXb3RIS-goMHynp_NC74aSMpmXwBMkAZwf3srYH_o8r0hXiWSnK5J9sh_M=n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1664" y="709135"/>
            <a:ext cx="2601867" cy="20538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44" name="Picture 4" descr="https://lh5.googleusercontent.com/J8SXWk0s9oTvY65Z9IchKdIYxq7gSumK6RtyAM96IoD_jOOSh30wqJ54qC5Y8ITvPn_xl3K4s0AjOAz8xGxJ5LVmrnGgaa-dJEeUXLUarjZKoaBYaf2hKbW0cqtO8n3cmw6hR67FtM4LPqfwkKHrOlHm-NoU2CY=n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9265" y="2415569"/>
            <a:ext cx="1985642" cy="20809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91072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6" descr="Imagen que contiene 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6" name="Google Shape;116;p6"/>
          <p:cNvSpPr txBox="1"/>
          <p:nvPr/>
        </p:nvSpPr>
        <p:spPr>
          <a:xfrm>
            <a:off x="-32651" y="1031876"/>
            <a:ext cx="5379049" cy="247014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171450" indent="-171450">
              <a:lnSpc>
                <a:spcPct val="90000"/>
              </a:lnSpc>
              <a:buClr>
                <a:srgbClr val="375F68"/>
              </a:buClr>
              <a:buSzPts val="1200"/>
              <a:buFontTx/>
              <a:buChar char="-"/>
              <a:defRPr sz="2000" b="1">
                <a:solidFill>
                  <a:srgbClr val="375F68"/>
                </a:solidFill>
                <a:latin typeface="Avenir"/>
                <a:ea typeface="Avenir"/>
                <a:cs typeface="Avenir"/>
              </a:defRPr>
            </a:lvl1pPr>
          </a:lstStyle>
          <a:p>
            <a:pPr marL="0" indent="0">
              <a:buNone/>
            </a:pPr>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p:txBody>
      </p:sp>
      <p:sp>
        <p:nvSpPr>
          <p:cNvPr id="2" name="Rectángulo 1"/>
          <p:cNvSpPr/>
          <p:nvPr/>
        </p:nvSpPr>
        <p:spPr>
          <a:xfrm>
            <a:off x="1794792" y="93700"/>
            <a:ext cx="3444875" cy="954107"/>
          </a:xfrm>
          <a:prstGeom prst="rect">
            <a:avLst/>
          </a:prstGeom>
        </p:spPr>
        <p:txBody>
          <a:bodyPr>
            <a:spAutoFit/>
          </a:bodyPr>
          <a:lstStyle/>
          <a:p>
            <a:r>
              <a:rPr lang="es-ES" b="1" dirty="0"/>
              <a:t>Las vértebras torácicas son 12 encuentran en la parte posterior del </a:t>
            </a:r>
            <a:r>
              <a:rPr lang="es-ES" b="1" dirty="0" smtClean="0"/>
              <a:t>tórax</a:t>
            </a:r>
            <a:r>
              <a:rPr lang="es-ES" dirty="0"/>
              <a:t/>
            </a:r>
            <a:br>
              <a:rPr lang="es-ES" dirty="0"/>
            </a:br>
            <a:endParaRPr lang="es-CL" dirty="0"/>
          </a:p>
        </p:txBody>
      </p:sp>
      <p:pic>
        <p:nvPicPr>
          <p:cNvPr id="11267" name="Picture 3" descr="https://lh3.googleusercontent.com/eq9fgY4nX2vrHUTR7CY4riNwt8s-Cuky3cECHEr6WsY0X3wh9z9e6RChz1Pu5M9357riH-FvYmkxdKO96M6Bds0PqRWBalQIsV-bVlJGOG6VhrNUCZRIdWDXCYAvgHJH8hT9zeXZRAvIoQFSaPeQu2WteGFGU8w=n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7903" y="1731660"/>
            <a:ext cx="3742692" cy="19322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1266" name="Picture 2" descr="https://lh5.googleusercontent.com/G9-87GXMyFkbZuH8PqhlLSrv886qNwuJwOPck6XNJq8ghPHCFobtd9UPsIm3_Cw-E9m9KTkw9TCPSR5l3hWXsl-HjYwLTJ5GMEXbNP76Lid2YVJAMoZYVN5AeRdDG1N3J6yVZikz7CLl0Cat2YIHHDH-muzCX3E=n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946" y="997061"/>
            <a:ext cx="2598058" cy="28287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16189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6" descr="Imagen que contiene 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6" name="Google Shape;116;p6"/>
          <p:cNvSpPr txBox="1"/>
          <p:nvPr/>
        </p:nvSpPr>
        <p:spPr>
          <a:xfrm>
            <a:off x="-32651" y="1031876"/>
            <a:ext cx="5379049" cy="247014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171450" indent="-171450">
              <a:lnSpc>
                <a:spcPct val="90000"/>
              </a:lnSpc>
              <a:buClr>
                <a:srgbClr val="375F68"/>
              </a:buClr>
              <a:buSzPts val="1200"/>
              <a:buFontTx/>
              <a:buChar char="-"/>
              <a:defRPr sz="2000" b="1">
                <a:solidFill>
                  <a:srgbClr val="375F68"/>
                </a:solidFill>
                <a:latin typeface="Avenir"/>
                <a:ea typeface="Avenir"/>
                <a:cs typeface="Avenir"/>
              </a:defRPr>
            </a:lvl1pPr>
          </a:lstStyle>
          <a:p>
            <a:pPr marL="0" indent="0">
              <a:buNone/>
            </a:pPr>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p:txBody>
      </p:sp>
      <p:sp>
        <p:nvSpPr>
          <p:cNvPr id="2" name="Rectángulo 1"/>
          <p:cNvSpPr/>
          <p:nvPr/>
        </p:nvSpPr>
        <p:spPr>
          <a:xfrm>
            <a:off x="1794792" y="93700"/>
            <a:ext cx="3444875" cy="1384995"/>
          </a:xfrm>
          <a:prstGeom prst="rect">
            <a:avLst/>
          </a:prstGeom>
        </p:spPr>
        <p:txBody>
          <a:bodyPr>
            <a:spAutoFit/>
          </a:bodyPr>
          <a:lstStyle/>
          <a:p>
            <a:r>
              <a:rPr lang="es-ES" b="1" dirty="0"/>
              <a:t>T1, T10 y T11 poseen en su cuerpo una carilla articular completa y no media </a:t>
            </a:r>
            <a:r>
              <a:rPr lang="es-ES" b="1" dirty="0" smtClean="0"/>
              <a:t>carilla para las costillas, </a:t>
            </a:r>
            <a:r>
              <a:rPr lang="es-ES" b="1" dirty="0"/>
              <a:t>además, T11 y T12 no poseen carillas articulares en los proceso transversos</a:t>
            </a:r>
            <a:r>
              <a:rPr lang="es-ES" dirty="0"/>
              <a:t/>
            </a:r>
            <a:br>
              <a:rPr lang="es-ES" dirty="0"/>
            </a:br>
            <a:endParaRPr lang="es-CL" dirty="0"/>
          </a:p>
        </p:txBody>
      </p:sp>
      <p:pic>
        <p:nvPicPr>
          <p:cNvPr id="12290" name="Picture 2" descr="https://lh5.googleusercontent.com/B6K41Wx5rv0JF7NsKWfONwGs-YHC-riOT9PginJyRHhKHIT8EzFqwwLNGhQyIi0Bbid_bK9XUpLWqVx_tMTIA6ixrp-jed7tkmbDzjvbqVaE0vxb0UyKuWymwDVWqtjfUxaZXqD3cy2LPhQ95fr5uvvHM6IBOZ4=n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6359" y="1478695"/>
            <a:ext cx="2481794" cy="34710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55172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6" descr="Imagen que contiene 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6" name="Google Shape;116;p6"/>
          <p:cNvSpPr txBox="1"/>
          <p:nvPr/>
        </p:nvSpPr>
        <p:spPr>
          <a:xfrm>
            <a:off x="-32651" y="1031876"/>
            <a:ext cx="5379049" cy="247014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171450" indent="-171450">
              <a:lnSpc>
                <a:spcPct val="90000"/>
              </a:lnSpc>
              <a:buClr>
                <a:srgbClr val="375F68"/>
              </a:buClr>
              <a:buSzPts val="1200"/>
              <a:buFontTx/>
              <a:buChar char="-"/>
              <a:defRPr sz="2000" b="1">
                <a:solidFill>
                  <a:srgbClr val="375F68"/>
                </a:solidFill>
                <a:latin typeface="Avenir"/>
                <a:ea typeface="Avenir"/>
                <a:cs typeface="Avenir"/>
              </a:defRPr>
            </a:lvl1pPr>
          </a:lstStyle>
          <a:p>
            <a:pPr marL="0" indent="0">
              <a:buNone/>
            </a:pPr>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p:txBody>
      </p:sp>
      <p:sp>
        <p:nvSpPr>
          <p:cNvPr id="2" name="Rectángulo 1"/>
          <p:cNvSpPr/>
          <p:nvPr/>
        </p:nvSpPr>
        <p:spPr>
          <a:xfrm>
            <a:off x="1794792" y="93700"/>
            <a:ext cx="3444875" cy="954107"/>
          </a:xfrm>
          <a:prstGeom prst="rect">
            <a:avLst/>
          </a:prstGeom>
        </p:spPr>
        <p:txBody>
          <a:bodyPr>
            <a:spAutoFit/>
          </a:bodyPr>
          <a:lstStyle/>
          <a:p>
            <a:r>
              <a:rPr lang="es-ES" b="1" dirty="0"/>
              <a:t>El tórax está compuesto por la columna torácica, el esternón y las costillas</a:t>
            </a:r>
            <a:r>
              <a:rPr lang="es-ES" dirty="0"/>
              <a:t/>
            </a:r>
            <a:br>
              <a:rPr lang="es-ES" dirty="0"/>
            </a:br>
            <a:endParaRPr lang="es-CL" dirty="0"/>
          </a:p>
        </p:txBody>
      </p:sp>
      <p:pic>
        <p:nvPicPr>
          <p:cNvPr id="13314" name="Picture 2" descr="https://lh4.googleusercontent.com/QBtBAg9mmMQj9O71MEZGmL6THus-LLs5S56bmAG8FXHudYVSVEmckj2v--TZpuh4cWJgwawWa4f_mNQkZzqhS0ggw72zD_LMKnVsbSqhjwZodQ_aRRMZjU-651G_PN-qNnRV-7asXL-eG-higSjq19UjiJbi0VE=n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108" y="1033463"/>
            <a:ext cx="5762625" cy="38576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9129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6" descr="Imagen que contiene 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6" name="Google Shape;116;p6"/>
          <p:cNvSpPr txBox="1"/>
          <p:nvPr/>
        </p:nvSpPr>
        <p:spPr>
          <a:xfrm>
            <a:off x="-32651" y="1031876"/>
            <a:ext cx="5379049" cy="247014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171450" indent="-171450">
              <a:lnSpc>
                <a:spcPct val="90000"/>
              </a:lnSpc>
              <a:buClr>
                <a:srgbClr val="375F68"/>
              </a:buClr>
              <a:buSzPts val="1200"/>
              <a:buFontTx/>
              <a:buChar char="-"/>
              <a:defRPr sz="2000" b="1">
                <a:solidFill>
                  <a:srgbClr val="375F68"/>
                </a:solidFill>
                <a:latin typeface="Avenir"/>
                <a:ea typeface="Avenir"/>
                <a:cs typeface="Avenir"/>
              </a:defRPr>
            </a:lvl1pPr>
          </a:lstStyle>
          <a:p>
            <a:pPr marL="0" indent="0">
              <a:buNone/>
            </a:pPr>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p:txBody>
      </p:sp>
      <p:sp>
        <p:nvSpPr>
          <p:cNvPr id="2" name="Rectángulo 1"/>
          <p:cNvSpPr/>
          <p:nvPr/>
        </p:nvSpPr>
        <p:spPr>
          <a:xfrm>
            <a:off x="1794792" y="93700"/>
            <a:ext cx="3444875" cy="954107"/>
          </a:xfrm>
          <a:prstGeom prst="rect">
            <a:avLst/>
          </a:prstGeom>
        </p:spPr>
        <p:txBody>
          <a:bodyPr>
            <a:spAutoFit/>
          </a:bodyPr>
          <a:lstStyle/>
          <a:p>
            <a:r>
              <a:rPr lang="es-ES" b="1" dirty="0"/>
              <a:t>El esternón es un hueso plano y estrecho ubicado en la región anterior del tórax</a:t>
            </a:r>
            <a:r>
              <a:rPr lang="es-ES" dirty="0"/>
              <a:t/>
            </a:r>
            <a:br>
              <a:rPr lang="es-ES" dirty="0"/>
            </a:br>
            <a:endParaRPr lang="es-CL" dirty="0"/>
          </a:p>
        </p:txBody>
      </p:sp>
      <p:pic>
        <p:nvPicPr>
          <p:cNvPr id="14338" name="Picture 2" descr="https://lh5.googleusercontent.com/rf4ChepNM1XxEoNi85S1aEK2JNlljQlrVvypR1fcfprFLwbtZ1HtsoNcfbJGNNSpA55w_kiabcRa0ne7ZILl51wVqDRhU6e5FFMTXryQygKO9pzAha6GL6NxlW9nVNpH1OyRrsc99zj5NfVu3pPCYXjSO3fG2G0=n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4069" y="1138531"/>
            <a:ext cx="3810000" cy="30384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88298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2" descr="Patrón de fondo&#10;&#10;Descripción generada automáticamente"/>
          <p:cNvPicPr preferRelativeResize="0"/>
          <p:nvPr/>
        </p:nvPicPr>
        <p:blipFill rotWithShape="1">
          <a:blip r:embed="rId3">
            <a:alphaModFix/>
          </a:blip>
          <a:srcRect/>
          <a:stretch/>
        </p:blipFill>
        <p:spPr>
          <a:xfrm>
            <a:off x="-47490" y="-29665"/>
            <a:ext cx="6942003" cy="5206503"/>
          </a:xfrm>
          <a:prstGeom prst="rect">
            <a:avLst/>
          </a:prstGeom>
          <a:noFill/>
          <a:ln>
            <a:noFill/>
          </a:ln>
        </p:spPr>
      </p:pic>
      <p:sp>
        <p:nvSpPr>
          <p:cNvPr id="91" name="Google Shape;91;p2"/>
          <p:cNvSpPr txBox="1">
            <a:spLocks noGrp="1"/>
          </p:cNvSpPr>
          <p:nvPr>
            <p:ph type="title"/>
          </p:nvPr>
        </p:nvSpPr>
        <p:spPr>
          <a:xfrm>
            <a:off x="635989" y="1773240"/>
            <a:ext cx="5379049" cy="2470148"/>
          </a:xfrm>
          <a:prstGeom prst="rect">
            <a:avLst/>
          </a:prstGeom>
          <a:noFill/>
          <a:ln>
            <a:noFill/>
          </a:ln>
        </p:spPr>
        <p:txBody>
          <a:bodyPr spcFirstLastPara="1" wrap="square" lIns="91425" tIns="45700" rIns="91425" bIns="45700" anchor="ctr" anchorCtr="0">
            <a:normAutofit/>
          </a:bodyPr>
          <a:lstStyle/>
          <a:p>
            <a:pPr lvl="0" algn="ctr">
              <a:buClr>
                <a:srgbClr val="375F68"/>
              </a:buClr>
              <a:buSzPts val="1200"/>
            </a:pPr>
            <a:r>
              <a:rPr lang="es-ES" sz="2000" dirty="0" err="1" smtClean="0">
                <a:solidFill>
                  <a:srgbClr val="375F68"/>
                </a:solidFill>
                <a:latin typeface="Avenir"/>
                <a:ea typeface="Avenir"/>
                <a:cs typeface="Avenir"/>
                <a:sym typeface="Avenir"/>
              </a:rPr>
              <a:t>Anatomofisiología</a:t>
            </a:r>
            <a:r>
              <a:rPr lang="es-ES" sz="2000" dirty="0" smtClean="0">
                <a:solidFill>
                  <a:srgbClr val="375F68"/>
                </a:solidFill>
                <a:latin typeface="Avenir"/>
                <a:ea typeface="Avenir"/>
                <a:cs typeface="Avenir"/>
                <a:sym typeface="Avenir"/>
              </a:rPr>
              <a:t> del movimiento</a:t>
            </a:r>
            <a:br>
              <a:rPr lang="es-ES" sz="2000" dirty="0" smtClean="0">
                <a:solidFill>
                  <a:srgbClr val="375F68"/>
                </a:solidFill>
                <a:latin typeface="Avenir"/>
                <a:ea typeface="Avenir"/>
                <a:cs typeface="Avenir"/>
                <a:sym typeface="Avenir"/>
              </a:rPr>
            </a:br>
            <a:r>
              <a:rPr lang="es-ES" sz="2000" dirty="0" smtClean="0">
                <a:solidFill>
                  <a:srgbClr val="375F68"/>
                </a:solidFill>
                <a:latin typeface="Avenir"/>
                <a:ea typeface="Avenir"/>
                <a:cs typeface="Avenir"/>
                <a:sym typeface="Avenir"/>
              </a:rPr>
              <a:t>Parte 1</a:t>
            </a:r>
            <a:br>
              <a:rPr lang="es-ES" sz="2000" dirty="0" smtClean="0">
                <a:solidFill>
                  <a:srgbClr val="375F68"/>
                </a:solidFill>
                <a:latin typeface="Avenir"/>
                <a:ea typeface="Avenir"/>
                <a:cs typeface="Avenir"/>
                <a:sym typeface="Avenir"/>
              </a:rPr>
            </a:br>
            <a:r>
              <a:rPr lang="es-ES" sz="2000" u="sng" dirty="0" smtClean="0">
                <a:solidFill>
                  <a:srgbClr val="375F68"/>
                </a:solidFill>
                <a:latin typeface="Avenir"/>
                <a:ea typeface="Avenir"/>
                <a:cs typeface="Avenir"/>
                <a:sym typeface="Avenir"/>
              </a:rPr>
              <a:t>Columna y tronco</a:t>
            </a:r>
            <a:endParaRPr sz="2000" u="sng" dirty="0"/>
          </a:p>
        </p:txBody>
      </p:sp>
      <p:sp>
        <p:nvSpPr>
          <p:cNvPr id="92" name="Google Shape;92;p2"/>
          <p:cNvSpPr txBox="1"/>
          <p:nvPr/>
        </p:nvSpPr>
        <p:spPr>
          <a:xfrm>
            <a:off x="1688502" y="1068391"/>
            <a:ext cx="5379049" cy="503235"/>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375F68"/>
              </a:buClr>
              <a:buSzPts val="1200"/>
              <a:buFont typeface="Avenir"/>
              <a:buNone/>
            </a:pPr>
            <a:r>
              <a:rPr lang="es-CL" sz="1200" b="0" i="0" u="none" strike="noStrike" cap="none" dirty="0" smtClean="0">
                <a:solidFill>
                  <a:srgbClr val="375F68"/>
                </a:solidFill>
                <a:latin typeface="Avenir"/>
                <a:ea typeface="Avenir"/>
                <a:cs typeface="Avenir"/>
                <a:sym typeface="Avenir"/>
              </a:rPr>
              <a:t>N°3</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6" descr="Imagen que contiene 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6" name="Google Shape;116;p6"/>
          <p:cNvSpPr txBox="1"/>
          <p:nvPr/>
        </p:nvSpPr>
        <p:spPr>
          <a:xfrm>
            <a:off x="-32651" y="1031876"/>
            <a:ext cx="5379049" cy="247014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171450" indent="-171450">
              <a:lnSpc>
                <a:spcPct val="90000"/>
              </a:lnSpc>
              <a:buClr>
                <a:srgbClr val="375F68"/>
              </a:buClr>
              <a:buSzPts val="1200"/>
              <a:buFontTx/>
              <a:buChar char="-"/>
              <a:defRPr sz="2000" b="1">
                <a:solidFill>
                  <a:srgbClr val="375F68"/>
                </a:solidFill>
                <a:latin typeface="Avenir"/>
                <a:ea typeface="Avenir"/>
                <a:cs typeface="Avenir"/>
              </a:defRPr>
            </a:lvl1pPr>
          </a:lstStyle>
          <a:p>
            <a:pPr marL="0" indent="0">
              <a:buNone/>
            </a:pPr>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p:txBody>
      </p:sp>
      <p:sp>
        <p:nvSpPr>
          <p:cNvPr id="2" name="Rectángulo 1"/>
          <p:cNvSpPr/>
          <p:nvPr/>
        </p:nvSpPr>
        <p:spPr>
          <a:xfrm>
            <a:off x="1794792" y="93700"/>
            <a:ext cx="3444875" cy="1384995"/>
          </a:xfrm>
          <a:prstGeom prst="rect">
            <a:avLst/>
          </a:prstGeom>
        </p:spPr>
        <p:txBody>
          <a:bodyPr>
            <a:spAutoFit/>
          </a:bodyPr>
          <a:lstStyle/>
          <a:p>
            <a:r>
              <a:rPr lang="es-ES" b="1" dirty="0"/>
              <a:t>Las costillas son huesos planos y curvos, que forman la mayor parte del tórax</a:t>
            </a:r>
            <a:endParaRPr lang="es-ES" dirty="0"/>
          </a:p>
          <a:p>
            <a:r>
              <a:rPr lang="es-ES" dirty="0"/>
              <a:t/>
            </a:r>
            <a:br>
              <a:rPr lang="es-ES" dirty="0"/>
            </a:br>
            <a:r>
              <a:rPr lang="es-ES" dirty="0"/>
              <a:t/>
            </a:r>
            <a:br>
              <a:rPr lang="es-ES" dirty="0"/>
            </a:br>
            <a:endParaRPr lang="es-CL" dirty="0"/>
          </a:p>
        </p:txBody>
      </p:sp>
      <p:pic>
        <p:nvPicPr>
          <p:cNvPr id="15362" name="Picture 2" descr="https://lh3.googleusercontent.com/OiSn5mFBH0mattnzZgktDiqb3L5B_dumLKdSzH6z83Y2TpBF2aFGG0auxJpQiXbtmOuYKDss89asTQtEAzuWd_axGQVFcrt5I6-D7u_ZgAJE1aMCivG8eCdaqe_0RXyXdAIjvy9K2tvwOqnApz2h9jmHsygaRjw=n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644" y="1031876"/>
            <a:ext cx="5190823" cy="33999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32549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6" descr="Imagen que contiene 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6" name="Google Shape;116;p6"/>
          <p:cNvSpPr txBox="1"/>
          <p:nvPr/>
        </p:nvSpPr>
        <p:spPr>
          <a:xfrm>
            <a:off x="-32651" y="1031876"/>
            <a:ext cx="5379049" cy="247014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171450" indent="-171450">
              <a:lnSpc>
                <a:spcPct val="90000"/>
              </a:lnSpc>
              <a:buClr>
                <a:srgbClr val="375F68"/>
              </a:buClr>
              <a:buSzPts val="1200"/>
              <a:buFontTx/>
              <a:buChar char="-"/>
              <a:defRPr sz="2000" b="1">
                <a:solidFill>
                  <a:srgbClr val="375F68"/>
                </a:solidFill>
                <a:latin typeface="Avenir"/>
                <a:ea typeface="Avenir"/>
                <a:cs typeface="Avenir"/>
              </a:defRPr>
            </a:lvl1pPr>
          </a:lstStyle>
          <a:p>
            <a:pPr marL="0" indent="0">
              <a:buNone/>
            </a:pPr>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p:txBody>
      </p:sp>
      <p:sp>
        <p:nvSpPr>
          <p:cNvPr id="2" name="Rectángulo 1"/>
          <p:cNvSpPr/>
          <p:nvPr/>
        </p:nvSpPr>
        <p:spPr>
          <a:xfrm>
            <a:off x="1794792" y="93700"/>
            <a:ext cx="3444875" cy="1169551"/>
          </a:xfrm>
          <a:prstGeom prst="rect">
            <a:avLst/>
          </a:prstGeom>
        </p:spPr>
        <p:txBody>
          <a:bodyPr>
            <a:spAutoFit/>
          </a:bodyPr>
          <a:lstStyle/>
          <a:p>
            <a:r>
              <a:rPr lang="es-ES" b="1" dirty="0"/>
              <a:t>Las costillas son huesos planos y curvos, que forman la mayor parte del tórax</a:t>
            </a:r>
            <a:r>
              <a:rPr lang="es-ES" dirty="0"/>
              <a:t/>
            </a:r>
            <a:br>
              <a:rPr lang="es-ES" dirty="0"/>
            </a:br>
            <a:r>
              <a:rPr lang="es-ES" dirty="0"/>
              <a:t/>
            </a:r>
            <a:br>
              <a:rPr lang="es-ES" dirty="0"/>
            </a:br>
            <a:endParaRPr lang="es-CL" dirty="0"/>
          </a:p>
        </p:txBody>
      </p:sp>
      <p:pic>
        <p:nvPicPr>
          <p:cNvPr id="16386" name="Picture 2" descr="https://lh5.googleusercontent.com/uOQawYq3Y_zfhCf08Y-l_-4vw4evcbzWCP9XfSeBcBxXwXcjRzmzUBGXqiEgXFkLssu8E4rhqDutI-BUxTne3cDJjUiXp2gZqjoO1ApOWe_oLViklHOoh8AMMTX72wevxB7_6NB1kJAa8EPqsYcLlaazSVC_A7Q=n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8061" y="832178"/>
            <a:ext cx="3472518" cy="38733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31229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6" descr="Imagen que contiene 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6" name="Google Shape;116;p6"/>
          <p:cNvSpPr txBox="1"/>
          <p:nvPr/>
        </p:nvSpPr>
        <p:spPr>
          <a:xfrm>
            <a:off x="-32651" y="1031876"/>
            <a:ext cx="5379049" cy="247014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171450" indent="-171450">
              <a:lnSpc>
                <a:spcPct val="90000"/>
              </a:lnSpc>
              <a:buClr>
                <a:srgbClr val="375F68"/>
              </a:buClr>
              <a:buSzPts val="1200"/>
              <a:buFontTx/>
              <a:buChar char="-"/>
              <a:defRPr sz="2000" b="1">
                <a:solidFill>
                  <a:srgbClr val="375F68"/>
                </a:solidFill>
                <a:latin typeface="Avenir"/>
                <a:ea typeface="Avenir"/>
                <a:cs typeface="Avenir"/>
              </a:defRPr>
            </a:lvl1pPr>
          </a:lstStyle>
          <a:p>
            <a:pPr marL="0" indent="0">
              <a:buNone/>
            </a:pPr>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p:txBody>
      </p:sp>
      <p:sp>
        <p:nvSpPr>
          <p:cNvPr id="2" name="Rectángulo 1"/>
          <p:cNvSpPr/>
          <p:nvPr/>
        </p:nvSpPr>
        <p:spPr>
          <a:xfrm>
            <a:off x="1794792" y="93700"/>
            <a:ext cx="3444875" cy="738664"/>
          </a:xfrm>
          <a:prstGeom prst="rect">
            <a:avLst/>
          </a:prstGeom>
        </p:spPr>
        <p:txBody>
          <a:bodyPr>
            <a:spAutoFit/>
          </a:bodyPr>
          <a:lstStyle/>
          <a:p>
            <a:r>
              <a:rPr lang="es-ES" b="1" dirty="0"/>
              <a:t>Las costillas 1, 2, 11 y 12 son atípicas</a:t>
            </a:r>
            <a:r>
              <a:rPr lang="es-ES" dirty="0"/>
              <a:t/>
            </a:r>
            <a:br>
              <a:rPr lang="es-ES" dirty="0"/>
            </a:br>
            <a:r>
              <a:rPr lang="es-ES" dirty="0"/>
              <a:t/>
            </a:r>
            <a:br>
              <a:rPr lang="es-ES" dirty="0"/>
            </a:br>
            <a:endParaRPr lang="es-CL" dirty="0"/>
          </a:p>
        </p:txBody>
      </p:sp>
      <p:pic>
        <p:nvPicPr>
          <p:cNvPr id="17410" name="Picture 2" descr="https://lh4.googleusercontent.com/5TFTeK8vrrnaM5aT95qqjSbujJaKCxbynfEnmSz_Do7Tb3PRpaRf59p9lyEySjBNYBqjxYK7OTLegH9F6e2Q7adZVaOGo7lTrFNTPwHmcqMzv4RVTMjiY0GXBQjrFglcvdXrTfOu8OGTs-3bXFuQ8Z44PqUJPKo=n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4359" y="463032"/>
            <a:ext cx="4645794" cy="41042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90540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6" descr="Imagen que contiene 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6" name="Google Shape;116;p6"/>
          <p:cNvSpPr txBox="1"/>
          <p:nvPr/>
        </p:nvSpPr>
        <p:spPr>
          <a:xfrm>
            <a:off x="-32651" y="1031876"/>
            <a:ext cx="5379049" cy="247014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171450" indent="-171450">
              <a:lnSpc>
                <a:spcPct val="90000"/>
              </a:lnSpc>
              <a:buClr>
                <a:srgbClr val="375F68"/>
              </a:buClr>
              <a:buSzPts val="1200"/>
              <a:buFontTx/>
              <a:buChar char="-"/>
              <a:defRPr sz="2000" b="1">
                <a:solidFill>
                  <a:srgbClr val="375F68"/>
                </a:solidFill>
                <a:latin typeface="Avenir"/>
                <a:ea typeface="Avenir"/>
                <a:cs typeface="Avenir"/>
              </a:defRPr>
            </a:lvl1pPr>
          </a:lstStyle>
          <a:p>
            <a:pPr marL="0" indent="0">
              <a:buNone/>
            </a:pPr>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p:txBody>
      </p:sp>
      <p:sp>
        <p:nvSpPr>
          <p:cNvPr id="2" name="Rectángulo 1"/>
          <p:cNvSpPr/>
          <p:nvPr/>
        </p:nvSpPr>
        <p:spPr>
          <a:xfrm>
            <a:off x="1794792" y="93700"/>
            <a:ext cx="3444875" cy="1169551"/>
          </a:xfrm>
          <a:prstGeom prst="rect">
            <a:avLst/>
          </a:prstGeom>
        </p:spPr>
        <p:txBody>
          <a:bodyPr>
            <a:spAutoFit/>
          </a:bodyPr>
          <a:lstStyle/>
          <a:p>
            <a:r>
              <a:rPr lang="es-ES" b="1" dirty="0"/>
              <a:t>Las costillas </a:t>
            </a:r>
            <a:r>
              <a:rPr lang="es-ES" b="1" dirty="0" smtClean="0"/>
              <a:t>verdaderas </a:t>
            </a:r>
            <a:r>
              <a:rPr lang="es-ES" b="1" dirty="0"/>
              <a:t>y falsas se unen mediante cartílagos costales al esternón</a:t>
            </a:r>
            <a:r>
              <a:rPr lang="es-ES" dirty="0"/>
              <a:t/>
            </a:r>
            <a:br>
              <a:rPr lang="es-ES" dirty="0"/>
            </a:br>
            <a:r>
              <a:rPr lang="es-ES" dirty="0"/>
              <a:t/>
            </a:r>
            <a:br>
              <a:rPr lang="es-ES" dirty="0"/>
            </a:br>
            <a:endParaRPr lang="es-CL" dirty="0"/>
          </a:p>
        </p:txBody>
      </p:sp>
      <p:pic>
        <p:nvPicPr>
          <p:cNvPr id="18434" name="Picture 2" descr="https://lh6.googleusercontent.com/glrsFFv9zXZGFfmkeCRLuD1alYP2eB4dMXQlRfK1Kqu2_S3AsdGmimxA6m8Pwvb6OvZmvP7qVAQ4dcN8J66OEKSJhr4zIFuKma2xZlzD05eGRpZYiyH05BJT17UD0ivrljGd6xAxjC_zI36_MCLdxk-SYSJGxrE=n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9896" y="918559"/>
            <a:ext cx="3636073" cy="33397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5690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6" descr="Imagen que contiene 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6" name="Google Shape;116;p6"/>
          <p:cNvSpPr txBox="1"/>
          <p:nvPr/>
        </p:nvSpPr>
        <p:spPr>
          <a:xfrm>
            <a:off x="-32651" y="1031876"/>
            <a:ext cx="5379049" cy="247014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171450" indent="-171450">
              <a:lnSpc>
                <a:spcPct val="90000"/>
              </a:lnSpc>
              <a:buClr>
                <a:srgbClr val="375F68"/>
              </a:buClr>
              <a:buSzPts val="1200"/>
              <a:buFontTx/>
              <a:buChar char="-"/>
              <a:defRPr sz="2000" b="1">
                <a:solidFill>
                  <a:srgbClr val="375F68"/>
                </a:solidFill>
                <a:latin typeface="Avenir"/>
                <a:ea typeface="Avenir"/>
                <a:cs typeface="Avenir"/>
              </a:defRPr>
            </a:lvl1pPr>
          </a:lstStyle>
          <a:p>
            <a:pPr marL="0" indent="0">
              <a:buNone/>
            </a:pPr>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p:txBody>
      </p:sp>
      <p:sp>
        <p:nvSpPr>
          <p:cNvPr id="2" name="Rectángulo 1"/>
          <p:cNvSpPr/>
          <p:nvPr/>
        </p:nvSpPr>
        <p:spPr>
          <a:xfrm>
            <a:off x="1794792" y="93700"/>
            <a:ext cx="3444875" cy="1169551"/>
          </a:xfrm>
          <a:prstGeom prst="rect">
            <a:avLst/>
          </a:prstGeom>
        </p:spPr>
        <p:txBody>
          <a:bodyPr>
            <a:spAutoFit/>
          </a:bodyPr>
          <a:lstStyle/>
          <a:p>
            <a:r>
              <a:rPr lang="es-ES" b="1" dirty="0"/>
              <a:t>Las vértebras lumbares se caracterizan por ser estructuras robustas y de procesos cortos</a:t>
            </a:r>
            <a:r>
              <a:rPr lang="es-ES" dirty="0"/>
              <a:t/>
            </a:r>
            <a:br>
              <a:rPr lang="es-ES" dirty="0"/>
            </a:br>
            <a:r>
              <a:rPr lang="es-ES" dirty="0"/>
              <a:t/>
            </a:r>
            <a:br>
              <a:rPr lang="es-ES" dirty="0"/>
            </a:br>
            <a:endParaRPr lang="es-CL" dirty="0"/>
          </a:p>
        </p:txBody>
      </p:sp>
      <p:pic>
        <p:nvPicPr>
          <p:cNvPr id="19459" name="Picture 3" descr="https://lh5.googleusercontent.com/B06DAW_h81U1TODzA1yUPWq30FMVqsu9ejsmn6T3Oyhpo_bL5Hnb2Yrnla43nJlzigv59GZqUG7kE0-Y9k2LqRfTjw4D04Kv3FO3714K_iIQPr8Q1O6-KGPivPhCBGV46WUlHJj_v56S7SKKDUVMhYrz_UkWjtU=n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2789" y="2902246"/>
            <a:ext cx="2293500" cy="1834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9460" name="Picture 4" descr="https://lh5.googleusercontent.com/ZVqQr7wbCL_aMfdoO748rJXy39audhCCjswgI4eHdsGgva9EGQ0ms7AX9lQmRALMo4FqcoRLOElwroOgMAR2LuvgIWtCzf9plBWrYbUHxfm-e9jxHTt1AMKk8BXjsJ37Ry0_zEAsRtkRMaS_Pyi92WU1mLXbVec=n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933" y="2902246"/>
            <a:ext cx="1810978" cy="19584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9458" name="Picture 2" descr="https://lh3.googleusercontent.com/y2_CkE0jFpx39CMWuPGLVxdo3ymR_ZZQOJGxoy4bebLj3wq3TWBmRmNvsG0h6K2f-2wc8Fs1ykPnrT2kcD2BvMbDBY21Z5ByvuG6WO_QBfNNpyE4cG3v_sO_-B4kTTepS4koWd3arkwQ4jv7Tqej1SFofkzvShk=n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6892" y="837432"/>
            <a:ext cx="4400673" cy="19142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67159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6" descr="Imagen que contiene 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6" name="Google Shape;116;p6"/>
          <p:cNvSpPr txBox="1"/>
          <p:nvPr/>
        </p:nvSpPr>
        <p:spPr>
          <a:xfrm>
            <a:off x="-32651" y="1031876"/>
            <a:ext cx="5379049" cy="247014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171450" indent="-171450">
              <a:lnSpc>
                <a:spcPct val="90000"/>
              </a:lnSpc>
              <a:buClr>
                <a:srgbClr val="375F68"/>
              </a:buClr>
              <a:buSzPts val="1200"/>
              <a:buFontTx/>
              <a:buChar char="-"/>
              <a:defRPr sz="2000" b="1">
                <a:solidFill>
                  <a:srgbClr val="375F68"/>
                </a:solidFill>
                <a:latin typeface="Avenir"/>
                <a:ea typeface="Avenir"/>
                <a:cs typeface="Avenir"/>
              </a:defRPr>
            </a:lvl1pPr>
          </a:lstStyle>
          <a:p>
            <a:pPr marL="0" indent="0">
              <a:buNone/>
            </a:pPr>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p:txBody>
      </p:sp>
      <p:sp>
        <p:nvSpPr>
          <p:cNvPr id="2" name="Rectángulo 1"/>
          <p:cNvSpPr/>
          <p:nvPr/>
        </p:nvSpPr>
        <p:spPr>
          <a:xfrm>
            <a:off x="1794792" y="93700"/>
            <a:ext cx="3444875" cy="954107"/>
          </a:xfrm>
          <a:prstGeom prst="rect">
            <a:avLst/>
          </a:prstGeom>
        </p:spPr>
        <p:txBody>
          <a:bodyPr>
            <a:spAutoFit/>
          </a:bodyPr>
          <a:lstStyle/>
          <a:p>
            <a:r>
              <a:rPr lang="es-ES" b="1" dirty="0"/>
              <a:t>El sacro se forma por 5 vértebras fusionadas</a:t>
            </a:r>
            <a:r>
              <a:rPr lang="es-ES" dirty="0"/>
              <a:t/>
            </a:r>
            <a:br>
              <a:rPr lang="es-ES" dirty="0"/>
            </a:br>
            <a:r>
              <a:rPr lang="es-ES" dirty="0"/>
              <a:t/>
            </a:r>
            <a:br>
              <a:rPr lang="es-ES" dirty="0"/>
            </a:br>
            <a:endParaRPr lang="es-CL" dirty="0"/>
          </a:p>
        </p:txBody>
      </p:sp>
      <p:pic>
        <p:nvPicPr>
          <p:cNvPr id="20483" name="Picture 3" descr="ANd9GcQs94Mk10Bn1KH9W-jDo6Sf2g3AWps9M1RQ8wAZVJc1YU9jZrGj"/>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574" y="2896933"/>
            <a:ext cx="1511557" cy="16305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484" name="Picture 4" descr="https://lh5.googleusercontent.com/SWfzJ5o3I8nk23XLj1p14V7aSs3qVl5xB2sYeK0_LKExU3_NafjD5z_sR8pM6ggkQ3hX8umraEkVXbEXVXLBFVl4UsMi02c4x5GdfsTuPqCzanRH1rf-xFc-pR-97EOiLS2Px231YShMUpLkYXEGMDCT-bEr0Zo=n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2167" y="2764567"/>
            <a:ext cx="2510566" cy="16720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482" name="Picture 2" descr="https://lh5.googleusercontent.com/16Cdhi4-zGpZ-6zBWYJJkyfbzXscx6qTUuDmdu3uFSqqx-UGp0e6Pra9azcGisxvuk_CajRN1691PgHMhMg4I57dL8WQ3_8XLhM1E6ERmpecDfiP5T3CNRVlBAo3SPNHxlJRkgH2FNFl9_IWL57IPSR7tX_qWgY=n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0520" y="677071"/>
            <a:ext cx="3283293" cy="1944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29358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6" descr="Imagen que contiene 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6" name="Google Shape;116;p6"/>
          <p:cNvSpPr txBox="1"/>
          <p:nvPr/>
        </p:nvSpPr>
        <p:spPr>
          <a:xfrm>
            <a:off x="-32651" y="1031876"/>
            <a:ext cx="5379049" cy="247014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171450" indent="-171450">
              <a:lnSpc>
                <a:spcPct val="90000"/>
              </a:lnSpc>
              <a:buClr>
                <a:srgbClr val="375F68"/>
              </a:buClr>
              <a:buSzPts val="1200"/>
              <a:buFontTx/>
              <a:buChar char="-"/>
              <a:defRPr sz="2000" b="1">
                <a:solidFill>
                  <a:srgbClr val="375F68"/>
                </a:solidFill>
                <a:latin typeface="Avenir"/>
                <a:ea typeface="Avenir"/>
                <a:cs typeface="Avenir"/>
              </a:defRPr>
            </a:lvl1pPr>
          </a:lstStyle>
          <a:p>
            <a:pPr marL="0" indent="0">
              <a:buNone/>
            </a:pPr>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p:txBody>
      </p:sp>
      <p:sp>
        <p:nvSpPr>
          <p:cNvPr id="2" name="Rectángulo 1"/>
          <p:cNvSpPr/>
          <p:nvPr/>
        </p:nvSpPr>
        <p:spPr>
          <a:xfrm>
            <a:off x="1794792" y="93700"/>
            <a:ext cx="3444875" cy="1169551"/>
          </a:xfrm>
          <a:prstGeom prst="rect">
            <a:avLst/>
          </a:prstGeom>
        </p:spPr>
        <p:txBody>
          <a:bodyPr>
            <a:spAutoFit/>
          </a:bodyPr>
          <a:lstStyle/>
          <a:p>
            <a:r>
              <a:rPr lang="es-ES" b="1" dirty="0"/>
              <a:t>El coxis es la parte final de la columna vertebral y se forma por </a:t>
            </a:r>
            <a:r>
              <a:rPr lang="es-ES" b="1" dirty="0" smtClean="0"/>
              <a:t>3 a 4 vértebras </a:t>
            </a:r>
            <a:r>
              <a:rPr lang="es-ES" b="1" dirty="0"/>
              <a:t>fusionadas </a:t>
            </a:r>
            <a:r>
              <a:rPr lang="es-ES" dirty="0"/>
              <a:t/>
            </a:r>
            <a:br>
              <a:rPr lang="es-ES" dirty="0"/>
            </a:br>
            <a:r>
              <a:rPr lang="es-ES" dirty="0"/>
              <a:t/>
            </a:r>
            <a:br>
              <a:rPr lang="es-ES" dirty="0"/>
            </a:br>
            <a:endParaRPr lang="es-CL" dirty="0"/>
          </a:p>
        </p:txBody>
      </p:sp>
      <p:pic>
        <p:nvPicPr>
          <p:cNvPr id="21507" name="Picture 3" descr="ANd9GcR1AHPcfzfF0cwfd3rza7s2EMns_as1z_VJpo31sVkBbvdJewMc7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9971" y="1897800"/>
            <a:ext cx="2971800" cy="1533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1506" name="Picture 2" descr="https://lh6.googleusercontent.com/9VqsJwxnu8Zww2bdhXges8fpgcjorhR_YnMS7Dezpgk5sSHItEo7lK9OEvnsSPcOqHRE6fu2j5KijvbYccU7xYM0-c8OsojW1XWB6tQCO8y-2ECC20KMasj_DYLy7OZc9Fp-pMDzYxNAeHcNm6KVKyG70rzSzxw=n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131" y="1558207"/>
            <a:ext cx="3157098" cy="20604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55930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7" descr="Interfaz de usuario gráfica&#10;&#10;Descripción generada automáticamente con confianza baja"/>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22" name="Google Shape;122;p7"/>
          <p:cNvSpPr txBox="1"/>
          <p:nvPr/>
        </p:nvSpPr>
        <p:spPr>
          <a:xfrm>
            <a:off x="635989" y="2071688"/>
            <a:ext cx="5379049" cy="2171700"/>
          </a:xfrm>
          <a:prstGeom prst="rect">
            <a:avLst/>
          </a:prstGeom>
          <a:noFill/>
          <a:ln>
            <a:noFill/>
          </a:ln>
        </p:spPr>
        <p:txBody>
          <a:bodyPr spcFirstLastPara="1" wrap="square" lIns="91425" tIns="45700" rIns="91425" bIns="45700" anchor="t" anchorCtr="0">
            <a:normAutofit/>
          </a:bodyPr>
          <a:lstStyle/>
          <a:p>
            <a:pPr lvl="0" algn="just">
              <a:lnSpc>
                <a:spcPct val="90000"/>
              </a:lnSpc>
              <a:buClr>
                <a:srgbClr val="375F68"/>
              </a:buClr>
              <a:buSzPts val="1200"/>
            </a:pPr>
            <a:r>
              <a:rPr lang="es-ES" sz="1200" dirty="0">
                <a:solidFill>
                  <a:srgbClr val="375F68"/>
                </a:solidFill>
                <a:latin typeface="Avenir"/>
                <a:ea typeface="Avenir"/>
                <a:cs typeface="Avenir"/>
                <a:sym typeface="Avenir"/>
              </a:rPr>
              <a:t>La columna vertebral es una estructura ósea compleja que se extiende desde el cráneo hasta la pelvis y consta de 33 vértebras. Las vértebras están diseñadas para proteger la médula espinal y permitir la movilidad del cuerpo. La columna se divide en cinco regiones: cervical, torácica, lumbar, sacra y coccígea. Cada región tiene características óseas únicas y una función específica en el cuerpo. Los discos intervertebrales y los ligamentos conectan las vértebras y proporcionan estabilidad a la columna. Los músculos de la columna vertebral son responsables de la postura y el movimiento, y las articulaciones de la columna permiten la flexión, extensión, inclinación lateral y rotación del tronco.</a:t>
            </a:r>
            <a:endParaRPr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4" descr="Icono&#10;&#10;Descripción generada automáticamente con confianza baja"/>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4" name="Google Shape;104;p4"/>
          <p:cNvSpPr txBox="1">
            <a:spLocks/>
          </p:cNvSpPr>
          <p:nvPr/>
        </p:nvSpPr>
        <p:spPr>
          <a:xfrm>
            <a:off x="757731" y="2051765"/>
            <a:ext cx="5379049" cy="691436"/>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3318"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Clr>
                <a:srgbClr val="375F68"/>
              </a:buClr>
              <a:buSzPts val="1200"/>
            </a:pPr>
            <a:r>
              <a:rPr lang="es-ES" sz="4400" dirty="0" smtClean="0">
                <a:solidFill>
                  <a:schemeClr val="bg2"/>
                </a:solidFill>
                <a:latin typeface="Avenir"/>
                <a:sym typeface="Avenir"/>
              </a:rPr>
              <a:t>Artrología</a:t>
            </a:r>
            <a:endParaRPr lang="es-ES" sz="4400" dirty="0">
              <a:solidFill>
                <a:schemeClr val="bg2"/>
              </a:solidFill>
            </a:endParaRPr>
          </a:p>
        </p:txBody>
      </p:sp>
    </p:spTree>
    <p:extLst>
      <p:ext uri="{BB962C8B-B14F-4D97-AF65-F5344CB8AC3E}">
        <p14:creationId xmlns:p14="http://schemas.microsoft.com/office/powerpoint/2010/main" val="4898551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6" descr="Imagen que contiene 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6" name="Google Shape;116;p6"/>
          <p:cNvSpPr txBox="1"/>
          <p:nvPr/>
        </p:nvSpPr>
        <p:spPr>
          <a:xfrm>
            <a:off x="425289" y="2033807"/>
            <a:ext cx="5379049" cy="2470148"/>
          </a:xfrm>
          <a:prstGeom prst="rect">
            <a:avLst/>
          </a:prstGeom>
          <a:noFill/>
          <a:ln>
            <a:noFill/>
          </a:ln>
        </p:spPr>
        <p:txBody>
          <a:bodyPr spcFirstLastPara="1" wrap="square" lIns="91425" tIns="45700" rIns="91425" bIns="45700" anchor="t" anchorCtr="0">
            <a:normAutofit fontScale="47500" lnSpcReduction="20000"/>
          </a:bodyPr>
          <a:lstStyle>
            <a:defPPr marR="0" lvl="0" algn="l" rtl="0">
              <a:lnSpc>
                <a:spcPct val="100000"/>
              </a:lnSpc>
              <a:spcBef>
                <a:spcPts val="0"/>
              </a:spcBef>
              <a:spcAft>
                <a:spcPts val="0"/>
              </a:spcAft>
            </a:defPPr>
            <a:lvl1pPr marL="171450" indent="-171450">
              <a:lnSpc>
                <a:spcPct val="90000"/>
              </a:lnSpc>
              <a:buClr>
                <a:srgbClr val="375F68"/>
              </a:buClr>
              <a:buSzPts val="1200"/>
              <a:buFontTx/>
              <a:buChar char="-"/>
              <a:defRPr sz="2000" b="1">
                <a:solidFill>
                  <a:srgbClr val="375F68"/>
                </a:solidFill>
                <a:latin typeface="Avenir"/>
                <a:ea typeface="Avenir"/>
                <a:cs typeface="Avenir"/>
              </a:defRPr>
            </a:lvl1pPr>
          </a:lstStyle>
          <a:p>
            <a:pPr marL="0" indent="0">
              <a:buNone/>
            </a:pPr>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r>
              <a:rPr lang="es-ES" sz="3600" dirty="0" smtClean="0">
                <a:sym typeface="Avenir"/>
              </a:rPr>
              <a:t>Trocoide</a:t>
            </a:r>
            <a:endParaRPr lang="es-ES" sz="3600" dirty="0">
              <a:sym typeface="Avenir"/>
            </a:endParaRPr>
          </a:p>
        </p:txBody>
      </p:sp>
      <p:sp>
        <p:nvSpPr>
          <p:cNvPr id="2" name="Rectángulo 1"/>
          <p:cNvSpPr/>
          <p:nvPr/>
        </p:nvSpPr>
        <p:spPr>
          <a:xfrm>
            <a:off x="1794792" y="93700"/>
            <a:ext cx="3444875" cy="1169551"/>
          </a:xfrm>
          <a:prstGeom prst="rect">
            <a:avLst/>
          </a:prstGeom>
        </p:spPr>
        <p:txBody>
          <a:bodyPr>
            <a:spAutoFit/>
          </a:bodyPr>
          <a:lstStyle/>
          <a:p>
            <a:r>
              <a:rPr lang="es-ES" b="1" dirty="0"/>
              <a:t>Las vértebras se depositan una sobre otra, formando diferentes articulaciones</a:t>
            </a:r>
            <a:r>
              <a:rPr lang="es-ES" dirty="0"/>
              <a:t/>
            </a:r>
            <a:br>
              <a:rPr lang="es-ES" dirty="0"/>
            </a:br>
            <a:r>
              <a:rPr lang="es-ES" dirty="0"/>
              <a:t/>
            </a:r>
            <a:br>
              <a:rPr lang="es-ES" dirty="0"/>
            </a:br>
            <a:endParaRPr lang="es-CL" dirty="0"/>
          </a:p>
        </p:txBody>
      </p:sp>
      <p:pic>
        <p:nvPicPr>
          <p:cNvPr id="22531" name="Picture 3" descr="https://lh5.googleusercontent.com/iSbB2SdhFGJRz6L6pF-hrHqPVN7H2oWdjQkEmAHE4MJGouAXOR6ky35qXf3aXGK1sFVDJ2thk00iYXeTGJjp6GfFuH6fRnu-djIgpOhk0_CYKyoUMkqrc_P07FIKHOh6UmSE-f8MOYU5_McjU9bgnLNCadfwzdo=n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0855" y="1452799"/>
            <a:ext cx="3687160" cy="23812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2530" name="Picture 2" descr="https://lh3.googleusercontent.com/tF7vMfBkxzSlj15tXsHL2HPk8bn9Wx41INMwzmFSO-yugkK6hYvEGIXq9Eq67CnSN1RNgTjJV0C-f9QiuuZ8Rgi61eS6SkuY4YoMrUokCE13RIAryQ0IQE9ugs5NtRz1z2LXNv1TtG-GV6NU3yHIk9LpArtSZTA=n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514" y="1646473"/>
            <a:ext cx="2290326" cy="18555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49803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3" descr="Text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98" name="Google Shape;98;p3"/>
          <p:cNvSpPr txBox="1">
            <a:spLocks noGrp="1"/>
          </p:cNvSpPr>
          <p:nvPr>
            <p:ph type="title"/>
          </p:nvPr>
        </p:nvSpPr>
        <p:spPr>
          <a:xfrm>
            <a:off x="635989" y="1773240"/>
            <a:ext cx="5379049" cy="2470148"/>
          </a:xfrm>
          <a:prstGeom prst="rect">
            <a:avLst/>
          </a:prstGeom>
          <a:noFill/>
          <a:ln>
            <a:noFill/>
          </a:ln>
        </p:spPr>
        <p:txBody>
          <a:bodyPr spcFirstLastPara="1" wrap="square" lIns="91425" tIns="45700" rIns="91425" bIns="45700" anchor="ctr" anchorCtr="0">
            <a:normAutofit/>
          </a:bodyPr>
          <a:lstStyle/>
          <a:p>
            <a:pPr marL="171450" lvl="0" indent="-171450" algn="l" rtl="0">
              <a:lnSpc>
                <a:spcPct val="90000"/>
              </a:lnSpc>
              <a:spcBef>
                <a:spcPts val="0"/>
              </a:spcBef>
              <a:spcAft>
                <a:spcPts val="0"/>
              </a:spcAft>
              <a:buClr>
                <a:srgbClr val="375F68"/>
              </a:buClr>
              <a:buSzPts val="1200"/>
              <a:buFont typeface="Arial" panose="020B0604020202020204" pitchFamily="34" charset="0"/>
              <a:buChar char="•"/>
            </a:pPr>
            <a:r>
              <a:rPr lang="es-ES" sz="1200" dirty="0" smtClean="0">
                <a:solidFill>
                  <a:srgbClr val="375F68"/>
                </a:solidFill>
                <a:latin typeface="Avenir"/>
                <a:sym typeface="Avenir"/>
              </a:rPr>
              <a:t>Reconocer osteología, artrología y miología de tronco y extremidades superiores e inferiores</a:t>
            </a:r>
            <a:br>
              <a:rPr lang="es-ES" sz="1200" dirty="0" smtClean="0">
                <a:solidFill>
                  <a:srgbClr val="375F68"/>
                </a:solidFill>
                <a:latin typeface="Avenir"/>
                <a:sym typeface="Avenir"/>
              </a:rPr>
            </a:br>
            <a:r>
              <a:rPr lang="es-ES" sz="1200" dirty="0" smtClean="0">
                <a:solidFill>
                  <a:srgbClr val="375F68"/>
                </a:solidFill>
                <a:latin typeface="Avenir"/>
                <a:sym typeface="Avenir"/>
              </a:rPr>
              <a:t/>
            </a:r>
            <a:br>
              <a:rPr lang="es-ES" sz="1200" dirty="0" smtClean="0">
                <a:solidFill>
                  <a:srgbClr val="375F68"/>
                </a:solidFill>
                <a:latin typeface="Avenir"/>
                <a:sym typeface="Avenir"/>
              </a:rPr>
            </a:br>
            <a:r>
              <a:rPr lang="es-ES" sz="1200" dirty="0" smtClean="0">
                <a:solidFill>
                  <a:srgbClr val="375F68"/>
                </a:solidFill>
                <a:latin typeface="Avenir"/>
                <a:sym typeface="Avenir"/>
              </a:rPr>
              <a:t>Distinguir los distintos componentes anatómicos durante la ejecución de un ejercicio clásico</a:t>
            </a: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6" descr="Imagen que contiene 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6" name="Google Shape;116;p6"/>
          <p:cNvSpPr txBox="1"/>
          <p:nvPr/>
        </p:nvSpPr>
        <p:spPr>
          <a:xfrm>
            <a:off x="467331" y="4013389"/>
            <a:ext cx="1802904" cy="688700"/>
          </a:xfrm>
          <a:prstGeom prst="rect">
            <a:avLst/>
          </a:prstGeom>
          <a:noFill/>
          <a:ln>
            <a:noFill/>
          </a:ln>
        </p:spPr>
        <p:txBody>
          <a:bodyPr spcFirstLastPara="1" wrap="square" lIns="91425" tIns="45700" rIns="91425" bIns="45700" anchor="t" anchorCtr="0">
            <a:normAutofit fontScale="70000" lnSpcReduction="20000"/>
          </a:bodyPr>
          <a:lstStyle>
            <a:defPPr marR="0" lvl="0" algn="l" rtl="0">
              <a:lnSpc>
                <a:spcPct val="100000"/>
              </a:lnSpc>
              <a:spcBef>
                <a:spcPts val="0"/>
              </a:spcBef>
              <a:spcAft>
                <a:spcPts val="0"/>
              </a:spcAft>
            </a:defPPr>
            <a:lvl1pPr marL="171450" indent="-171450">
              <a:lnSpc>
                <a:spcPct val="90000"/>
              </a:lnSpc>
              <a:buClr>
                <a:srgbClr val="375F68"/>
              </a:buClr>
              <a:buSzPts val="1200"/>
              <a:buFontTx/>
              <a:buChar char="-"/>
              <a:defRPr sz="2000" b="1">
                <a:solidFill>
                  <a:srgbClr val="375F68"/>
                </a:solidFill>
                <a:latin typeface="Avenir"/>
                <a:ea typeface="Avenir"/>
                <a:cs typeface="Avenir"/>
              </a:defRPr>
            </a:lvl1pPr>
          </a:lstStyle>
          <a:p>
            <a:pPr marL="0" indent="0">
              <a:buNone/>
            </a:pPr>
            <a:endParaRPr lang="es-ES" dirty="0">
              <a:sym typeface="Avenir"/>
            </a:endParaRPr>
          </a:p>
          <a:p>
            <a:pPr marL="0" indent="0">
              <a:buNone/>
            </a:pPr>
            <a:endParaRPr lang="es-ES" dirty="0">
              <a:sym typeface="Avenir"/>
            </a:endParaRPr>
          </a:p>
          <a:p>
            <a:r>
              <a:rPr lang="es-ES" sz="3600" dirty="0" smtClean="0">
                <a:sym typeface="Avenir"/>
              </a:rPr>
              <a:t>Sínfisis</a:t>
            </a:r>
            <a:endParaRPr lang="es-ES" sz="3600" dirty="0">
              <a:sym typeface="Avenir"/>
            </a:endParaRPr>
          </a:p>
        </p:txBody>
      </p:sp>
      <p:sp>
        <p:nvSpPr>
          <p:cNvPr id="2" name="Rectángulo 1"/>
          <p:cNvSpPr/>
          <p:nvPr/>
        </p:nvSpPr>
        <p:spPr>
          <a:xfrm>
            <a:off x="1794792" y="93700"/>
            <a:ext cx="3444875" cy="1169551"/>
          </a:xfrm>
          <a:prstGeom prst="rect">
            <a:avLst/>
          </a:prstGeom>
        </p:spPr>
        <p:txBody>
          <a:bodyPr>
            <a:spAutoFit/>
          </a:bodyPr>
          <a:lstStyle/>
          <a:p>
            <a:r>
              <a:rPr lang="es-ES" b="1" dirty="0"/>
              <a:t>Las vértebras se depositan una sobre otra, formando diferentes articulaciones</a:t>
            </a:r>
            <a:r>
              <a:rPr lang="es-ES" dirty="0"/>
              <a:t/>
            </a:r>
            <a:br>
              <a:rPr lang="es-ES" dirty="0"/>
            </a:br>
            <a:r>
              <a:rPr lang="es-ES" dirty="0"/>
              <a:t/>
            </a:r>
            <a:br>
              <a:rPr lang="es-ES" dirty="0"/>
            </a:br>
            <a:endParaRPr lang="es-CL" dirty="0"/>
          </a:p>
        </p:txBody>
      </p:sp>
      <p:pic>
        <p:nvPicPr>
          <p:cNvPr id="23554" name="Picture 2" descr="https://lh3.googleusercontent.com/AqwER8bmVrxRUeTvbQidl8HF3DQbPBws3VY8M4EQE52bUF3Hc24vwjQWp0Mh3LuH2_42F2EMWDq5Kcnb2pbKaa9Hsa4EpChHqg4bvsz6RhEqpF6JgKCa9HxU1zrr_Hl0KRPvHfaYdg_EMxZ2QlDlgNPUYh3OGi8=n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0241" y="1022539"/>
            <a:ext cx="5133975" cy="29908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81109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6" descr="Imagen que contiene 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6" name="Google Shape;116;p6"/>
          <p:cNvSpPr txBox="1"/>
          <p:nvPr/>
        </p:nvSpPr>
        <p:spPr>
          <a:xfrm>
            <a:off x="467331" y="4013389"/>
            <a:ext cx="1802904" cy="68870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171450" indent="-171450">
              <a:lnSpc>
                <a:spcPct val="90000"/>
              </a:lnSpc>
              <a:buClr>
                <a:srgbClr val="375F68"/>
              </a:buClr>
              <a:buSzPts val="1200"/>
              <a:buFontTx/>
              <a:buChar char="-"/>
              <a:defRPr sz="2000" b="1">
                <a:solidFill>
                  <a:srgbClr val="375F68"/>
                </a:solidFill>
                <a:latin typeface="Avenir"/>
                <a:ea typeface="Avenir"/>
                <a:cs typeface="Avenir"/>
              </a:defRPr>
            </a:lvl1pPr>
          </a:lstStyle>
          <a:p>
            <a:pPr marL="0" indent="0">
              <a:buNone/>
            </a:pPr>
            <a:endParaRPr lang="es-ES" dirty="0">
              <a:sym typeface="Avenir"/>
            </a:endParaRPr>
          </a:p>
        </p:txBody>
      </p:sp>
      <p:sp>
        <p:nvSpPr>
          <p:cNvPr id="2" name="Rectángulo 1"/>
          <p:cNvSpPr/>
          <p:nvPr/>
        </p:nvSpPr>
        <p:spPr>
          <a:xfrm>
            <a:off x="1794792" y="93700"/>
            <a:ext cx="3444875" cy="1169551"/>
          </a:xfrm>
          <a:prstGeom prst="rect">
            <a:avLst/>
          </a:prstGeom>
        </p:spPr>
        <p:txBody>
          <a:bodyPr>
            <a:spAutoFit/>
          </a:bodyPr>
          <a:lstStyle/>
          <a:p>
            <a:r>
              <a:rPr lang="es-ES" b="1" dirty="0"/>
              <a:t>El disco intervertebral favorece la absorción de cargas axiales sobre la columna vertebral</a:t>
            </a:r>
            <a:r>
              <a:rPr lang="es-ES" dirty="0"/>
              <a:t/>
            </a:r>
            <a:br>
              <a:rPr lang="es-ES" dirty="0"/>
            </a:br>
            <a:r>
              <a:rPr lang="es-ES" dirty="0"/>
              <a:t/>
            </a:r>
            <a:br>
              <a:rPr lang="es-ES" dirty="0"/>
            </a:br>
            <a:endParaRPr lang="es-CL" dirty="0"/>
          </a:p>
        </p:txBody>
      </p:sp>
      <p:pic>
        <p:nvPicPr>
          <p:cNvPr id="24579" name="Picture 3" descr="https://lh6.googleusercontent.com/K1L-k4mTnf__W_pYa_TGJJ9_JL4K4bmmJGSMQpirUDdx8f7jXY96FwvcP11C3oBpiTD9zCuw5IXUX-0Pmi5U3o64yxvtrikNSYzV5Qi8rKrRpy-GUN_xMZ7Eq7CkBtSc_WuJq1XTIJiRmHFMd-l3rjttu_Avegg=n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51" y="835025"/>
            <a:ext cx="4803228" cy="2302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4578" name="Picture 2" descr="https://lh3.googleusercontent.com/2VyT8VQBt1X4vF0Ul6-YFw5tZp4T6BoDaErAbKmAYSOqhczwmVJPKMN3Ppd8fhrrRSV4N7Uh7cqNzvbpkKVVBR1zmv_9NnDqSzELPPkjGI2TcZQox3JkvJTGyJnGYoABB0JYbCV7dUTcm6wc1DpgxQY1KWFRtzM=n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4524" y="3249057"/>
            <a:ext cx="1961881" cy="19618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00440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6" descr="Imagen que contiene 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6" name="Google Shape;116;p6"/>
          <p:cNvSpPr txBox="1"/>
          <p:nvPr/>
        </p:nvSpPr>
        <p:spPr>
          <a:xfrm>
            <a:off x="467330" y="4013389"/>
            <a:ext cx="4717473" cy="842390"/>
          </a:xfrm>
          <a:prstGeom prst="rect">
            <a:avLst/>
          </a:prstGeom>
          <a:noFill/>
          <a:ln>
            <a:noFill/>
          </a:ln>
        </p:spPr>
        <p:txBody>
          <a:bodyPr spcFirstLastPara="1" wrap="square" lIns="91425" tIns="45700" rIns="91425" bIns="45700" anchor="t" anchorCtr="0">
            <a:normAutofit fontScale="70000" lnSpcReduction="20000"/>
          </a:bodyPr>
          <a:lstStyle>
            <a:defPPr marR="0" lvl="0" algn="l" rtl="0">
              <a:lnSpc>
                <a:spcPct val="100000"/>
              </a:lnSpc>
              <a:spcBef>
                <a:spcPts val="0"/>
              </a:spcBef>
              <a:spcAft>
                <a:spcPts val="0"/>
              </a:spcAft>
            </a:defPPr>
            <a:lvl1pPr marL="171450" indent="-171450">
              <a:lnSpc>
                <a:spcPct val="90000"/>
              </a:lnSpc>
              <a:buClr>
                <a:srgbClr val="375F68"/>
              </a:buClr>
              <a:buSzPts val="1200"/>
              <a:buFontTx/>
              <a:buChar char="-"/>
              <a:defRPr sz="2000" b="1">
                <a:solidFill>
                  <a:srgbClr val="375F68"/>
                </a:solidFill>
                <a:latin typeface="Avenir"/>
                <a:ea typeface="Avenir"/>
                <a:cs typeface="Avenir"/>
              </a:defRPr>
            </a:lvl1pPr>
          </a:lstStyle>
          <a:p>
            <a:r>
              <a:rPr lang="es-ES" b="0" dirty="0"/>
              <a:t>Articulaciones de tipo planas, entre el cartílago de las costillas verdaderas y el esternón, con excepción de la articulación de la primera costilla, en la cual el cartílago está unido directamente al esternón formando una </a:t>
            </a:r>
            <a:r>
              <a:rPr lang="es-ES" b="0" dirty="0" err="1"/>
              <a:t>sincondrosis</a:t>
            </a:r>
            <a:endParaRPr lang="es-ES" sz="1200" dirty="0">
              <a:sym typeface="Avenir"/>
            </a:endParaRPr>
          </a:p>
        </p:txBody>
      </p:sp>
      <p:sp>
        <p:nvSpPr>
          <p:cNvPr id="2" name="Rectángulo 1"/>
          <p:cNvSpPr/>
          <p:nvPr/>
        </p:nvSpPr>
        <p:spPr>
          <a:xfrm>
            <a:off x="1794792" y="93700"/>
            <a:ext cx="3444875" cy="1169551"/>
          </a:xfrm>
          <a:prstGeom prst="rect">
            <a:avLst/>
          </a:prstGeom>
        </p:spPr>
        <p:txBody>
          <a:bodyPr>
            <a:spAutoFit/>
          </a:bodyPr>
          <a:lstStyle/>
          <a:p>
            <a:r>
              <a:rPr lang="es-ES" b="1" dirty="0"/>
              <a:t>Mientras que esta misma costilla por anterior encuentra las articulaciones </a:t>
            </a:r>
            <a:r>
              <a:rPr lang="es-ES" b="1" dirty="0" err="1"/>
              <a:t>esternocondrales</a:t>
            </a:r>
            <a:r>
              <a:rPr lang="es-ES" dirty="0"/>
              <a:t/>
            </a:r>
            <a:br>
              <a:rPr lang="es-ES" dirty="0"/>
            </a:br>
            <a:r>
              <a:rPr lang="es-ES" dirty="0"/>
              <a:t/>
            </a:r>
            <a:br>
              <a:rPr lang="es-ES" dirty="0"/>
            </a:br>
            <a:endParaRPr lang="es-CL" dirty="0"/>
          </a:p>
        </p:txBody>
      </p:sp>
      <p:pic>
        <p:nvPicPr>
          <p:cNvPr id="25606" name="Picture 6" descr="https://lh5.googleusercontent.com/FBLZVdR1uKk0E4fQi5fPIJPGwhymk4EgF9yK3LJGtHowXFrnXQutYpjujiTZdcK7D9nixS-3qzEqXxtR-tat6fVslu13VzSWLorEaERyULy8UduPrq89M981t6RRgAG3gprc7rTbcYaX49z0DADHNAx7zVX3xAM=n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7035" y="824642"/>
            <a:ext cx="3102632" cy="30055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19935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6" descr="Imagen que contiene 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6" name="Google Shape;116;p6"/>
          <p:cNvSpPr txBox="1"/>
          <p:nvPr/>
        </p:nvSpPr>
        <p:spPr>
          <a:xfrm>
            <a:off x="467330" y="4013389"/>
            <a:ext cx="4717473" cy="84239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171450" indent="-171450">
              <a:lnSpc>
                <a:spcPct val="90000"/>
              </a:lnSpc>
              <a:buClr>
                <a:srgbClr val="375F68"/>
              </a:buClr>
              <a:buSzPts val="1200"/>
              <a:buFontTx/>
              <a:buChar char="-"/>
              <a:defRPr sz="2000" b="1">
                <a:solidFill>
                  <a:srgbClr val="375F68"/>
                </a:solidFill>
                <a:latin typeface="Avenir"/>
                <a:ea typeface="Avenir"/>
                <a:cs typeface="Avenir"/>
              </a:defRPr>
            </a:lvl1pPr>
          </a:lstStyle>
          <a:p>
            <a:endParaRPr lang="es-ES" sz="1200" dirty="0">
              <a:sym typeface="Avenir"/>
            </a:endParaRPr>
          </a:p>
        </p:txBody>
      </p:sp>
      <p:sp>
        <p:nvSpPr>
          <p:cNvPr id="2" name="Rectángulo 1"/>
          <p:cNvSpPr/>
          <p:nvPr/>
        </p:nvSpPr>
        <p:spPr>
          <a:xfrm>
            <a:off x="1794792" y="93700"/>
            <a:ext cx="4196105" cy="954107"/>
          </a:xfrm>
          <a:prstGeom prst="rect">
            <a:avLst/>
          </a:prstGeom>
        </p:spPr>
        <p:txBody>
          <a:bodyPr wrap="square">
            <a:spAutoFit/>
          </a:bodyPr>
          <a:lstStyle/>
          <a:p>
            <a:r>
              <a:rPr lang="es-ES" b="1" dirty="0"/>
              <a:t>El Sacro articula con los coxales y coxis mediante articulaciones de tipo sínfisis</a:t>
            </a:r>
            <a:r>
              <a:rPr lang="es-ES" dirty="0"/>
              <a:t/>
            </a:r>
            <a:br>
              <a:rPr lang="es-ES" dirty="0"/>
            </a:br>
            <a:r>
              <a:rPr lang="es-ES" dirty="0"/>
              <a:t/>
            </a:r>
            <a:br>
              <a:rPr lang="es-ES" dirty="0"/>
            </a:br>
            <a:endParaRPr lang="es-CL" dirty="0"/>
          </a:p>
        </p:txBody>
      </p:sp>
      <p:pic>
        <p:nvPicPr>
          <p:cNvPr id="26626" name="Picture 2" descr="https://lh3.googleusercontent.com/o6N8k_GrKNLt5I4KAaLlC93sckmvuPcC_5UYf6GfI5xsRcfe_FmOn2wVcvJFKM3qVAGvIfs8bp54zh5cg2-ruJgkp3sf0gjyf5yXIs3jNQBVv8HvxgOupuw1VI6tAIiPTOHyamc-ziJd336zQslRYO-PL1T0II0=n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663" y="998128"/>
            <a:ext cx="5755185" cy="23020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55307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6" descr="Imagen que contiene 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6" name="Google Shape;116;p6"/>
          <p:cNvSpPr txBox="1"/>
          <p:nvPr/>
        </p:nvSpPr>
        <p:spPr>
          <a:xfrm>
            <a:off x="120266" y="1590946"/>
            <a:ext cx="1870841" cy="219277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171450" indent="-171450">
              <a:lnSpc>
                <a:spcPct val="90000"/>
              </a:lnSpc>
              <a:buClr>
                <a:srgbClr val="375F68"/>
              </a:buClr>
              <a:buSzPts val="1200"/>
              <a:buFontTx/>
              <a:buChar char="-"/>
              <a:defRPr sz="2000" b="1">
                <a:solidFill>
                  <a:srgbClr val="375F68"/>
                </a:solidFill>
                <a:latin typeface="Avenir"/>
                <a:ea typeface="Avenir"/>
                <a:cs typeface="Avenir"/>
              </a:defRPr>
            </a:lvl1pPr>
          </a:lstStyle>
          <a:p>
            <a:r>
              <a:rPr lang="es-ES" sz="1200">
                <a:sym typeface="Avenir"/>
              </a:rPr>
              <a:t>Los ligamentos longitudinales anterior (LLA) y ligamento longitudinal posterior (LLP) recorren los cuerpos vertebrales por anterior y posterior respectivamente.</a:t>
            </a:r>
            <a:endParaRPr lang="es-ES" sz="1200" dirty="0">
              <a:sym typeface="Avenir"/>
            </a:endParaRPr>
          </a:p>
        </p:txBody>
      </p:sp>
      <p:sp>
        <p:nvSpPr>
          <p:cNvPr id="2" name="Rectángulo 1"/>
          <p:cNvSpPr/>
          <p:nvPr/>
        </p:nvSpPr>
        <p:spPr>
          <a:xfrm>
            <a:off x="1794792" y="93700"/>
            <a:ext cx="4196105" cy="954107"/>
          </a:xfrm>
          <a:prstGeom prst="rect">
            <a:avLst/>
          </a:prstGeom>
        </p:spPr>
        <p:txBody>
          <a:bodyPr wrap="square">
            <a:spAutoFit/>
          </a:bodyPr>
          <a:lstStyle/>
          <a:p>
            <a:r>
              <a:rPr lang="es-ES" b="1" dirty="0"/>
              <a:t>Existen diferentes ligamentos cuya función es estabilizar las articulaciones vertebrales</a:t>
            </a:r>
            <a:r>
              <a:rPr lang="es-ES" dirty="0"/>
              <a:t/>
            </a:r>
            <a:br>
              <a:rPr lang="es-ES" dirty="0"/>
            </a:br>
            <a:r>
              <a:rPr lang="es-ES" dirty="0"/>
              <a:t/>
            </a:r>
            <a:br>
              <a:rPr lang="es-ES" dirty="0"/>
            </a:br>
            <a:endParaRPr lang="es-CL" dirty="0"/>
          </a:p>
        </p:txBody>
      </p:sp>
      <p:pic>
        <p:nvPicPr>
          <p:cNvPr id="27650" name="Picture 2" descr="https://lh3.googleusercontent.com/cWckETHUCRaspagYjlUaumNlrckXOJ42qZnD8hi-B0F_mjwEjfmJbr27DMmkjX3f5fvNyXSiBlhz24IovyY-kj4KGUoUMBhBm-B828Nk0cBJXztxH780T4Isau-hc_CCZD34e1BMlp8QB7ZAb5IvzJt0ZVluk6Q=n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7422" y="790411"/>
            <a:ext cx="3803475" cy="35960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713685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6" descr="Imagen que contiene 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6" name="Google Shape;116;p6"/>
          <p:cNvSpPr txBox="1"/>
          <p:nvPr/>
        </p:nvSpPr>
        <p:spPr>
          <a:xfrm>
            <a:off x="1038047" y="4121335"/>
            <a:ext cx="3712629" cy="1036015"/>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171450" indent="-171450">
              <a:lnSpc>
                <a:spcPct val="90000"/>
              </a:lnSpc>
              <a:buClr>
                <a:srgbClr val="375F68"/>
              </a:buClr>
              <a:buSzPts val="1200"/>
              <a:buFontTx/>
              <a:buChar char="-"/>
              <a:defRPr sz="2000" b="1">
                <a:solidFill>
                  <a:srgbClr val="375F68"/>
                </a:solidFill>
                <a:latin typeface="Avenir"/>
                <a:ea typeface="Avenir"/>
                <a:cs typeface="Avenir"/>
              </a:defRPr>
            </a:lvl1pPr>
          </a:lstStyle>
          <a:p>
            <a:r>
              <a:rPr lang="es-ES" sz="1200" dirty="0">
                <a:sym typeface="Avenir"/>
              </a:rPr>
              <a:t>El ligamento amarillo se desplaza entre láminas y posee un importante componente elástico</a:t>
            </a:r>
          </a:p>
        </p:txBody>
      </p:sp>
      <p:sp>
        <p:nvSpPr>
          <p:cNvPr id="2" name="Rectángulo 1"/>
          <p:cNvSpPr/>
          <p:nvPr/>
        </p:nvSpPr>
        <p:spPr>
          <a:xfrm>
            <a:off x="1794792" y="93700"/>
            <a:ext cx="4196105" cy="738664"/>
          </a:xfrm>
          <a:prstGeom prst="rect">
            <a:avLst/>
          </a:prstGeom>
        </p:spPr>
        <p:txBody>
          <a:bodyPr wrap="square">
            <a:spAutoFit/>
          </a:bodyPr>
          <a:lstStyle/>
          <a:p>
            <a:r>
              <a:rPr lang="es-ES" dirty="0"/>
              <a:t/>
            </a:r>
            <a:br>
              <a:rPr lang="es-ES" dirty="0"/>
            </a:br>
            <a:r>
              <a:rPr lang="es-ES" dirty="0"/>
              <a:t/>
            </a:r>
            <a:br>
              <a:rPr lang="es-ES" dirty="0"/>
            </a:br>
            <a:endParaRPr lang="es-CL" dirty="0"/>
          </a:p>
        </p:txBody>
      </p:sp>
      <p:pic>
        <p:nvPicPr>
          <p:cNvPr id="28674" name="Picture 2" descr="https://lh6.googleusercontent.com/n4mXiqvPlLBK1km0yhZ6BW5_BEhBbJlLasWKgVOKEOzxUSshFNg3B95Ke34dyukcgsZhgRlc2pdE1kgjEAk3yfTPqooKQ94QfKTS_m56gFr-22RuLe0kNAQ0ac7USAsiGsHKWxk1pH8pyZ6oDZJdLvF_q_CGLFo=n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647" y="560243"/>
            <a:ext cx="5429250" cy="32385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460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6" descr="Imagen que contiene 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6" name="Google Shape;116;p6"/>
          <p:cNvSpPr txBox="1"/>
          <p:nvPr/>
        </p:nvSpPr>
        <p:spPr>
          <a:xfrm>
            <a:off x="157655" y="1094356"/>
            <a:ext cx="1545021" cy="3534476"/>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171450" indent="-171450">
              <a:lnSpc>
                <a:spcPct val="90000"/>
              </a:lnSpc>
              <a:buClr>
                <a:srgbClr val="375F68"/>
              </a:buClr>
              <a:buSzPts val="1200"/>
              <a:buFontTx/>
              <a:buChar char="-"/>
              <a:defRPr sz="2000" b="1">
                <a:solidFill>
                  <a:srgbClr val="375F68"/>
                </a:solidFill>
                <a:latin typeface="Avenir"/>
                <a:ea typeface="Avenir"/>
                <a:cs typeface="Avenir"/>
              </a:defRPr>
            </a:lvl1pPr>
          </a:lstStyle>
          <a:p>
            <a:r>
              <a:rPr lang="es-ES" sz="1200" dirty="0">
                <a:sym typeface="Avenir"/>
              </a:rPr>
              <a:t>El </a:t>
            </a:r>
            <a:r>
              <a:rPr lang="es-ES" sz="1200" dirty="0" err="1">
                <a:sym typeface="Avenir"/>
              </a:rPr>
              <a:t>interespinoso</a:t>
            </a:r>
            <a:r>
              <a:rPr lang="es-ES" sz="1200" dirty="0">
                <a:sym typeface="Avenir"/>
              </a:rPr>
              <a:t> se desplaza entre los procesos espinosos, el ligamento supraespinoso se desplaza sobre los procesos espinosos, ambos limitan la </a:t>
            </a:r>
            <a:r>
              <a:rPr lang="es-ES" sz="1200" dirty="0" err="1">
                <a:sym typeface="Avenir"/>
              </a:rPr>
              <a:t>hiperflexión</a:t>
            </a:r>
            <a:endParaRPr lang="es-ES" sz="1200" dirty="0">
              <a:sym typeface="Avenir"/>
            </a:endParaRPr>
          </a:p>
        </p:txBody>
      </p:sp>
      <p:sp>
        <p:nvSpPr>
          <p:cNvPr id="2" name="Rectángulo 1"/>
          <p:cNvSpPr/>
          <p:nvPr/>
        </p:nvSpPr>
        <p:spPr>
          <a:xfrm>
            <a:off x="1794792" y="93700"/>
            <a:ext cx="4196105" cy="738664"/>
          </a:xfrm>
          <a:prstGeom prst="rect">
            <a:avLst/>
          </a:prstGeom>
        </p:spPr>
        <p:txBody>
          <a:bodyPr wrap="square">
            <a:spAutoFit/>
          </a:bodyPr>
          <a:lstStyle/>
          <a:p>
            <a:r>
              <a:rPr lang="es-ES" dirty="0"/>
              <a:t/>
            </a:r>
            <a:br>
              <a:rPr lang="es-ES" dirty="0"/>
            </a:br>
            <a:r>
              <a:rPr lang="es-ES" dirty="0"/>
              <a:t/>
            </a:r>
            <a:br>
              <a:rPr lang="es-ES" dirty="0"/>
            </a:br>
            <a:endParaRPr lang="es-CL" dirty="0"/>
          </a:p>
        </p:txBody>
      </p:sp>
      <p:pic>
        <p:nvPicPr>
          <p:cNvPr id="29698" name="Picture 2" descr="https://lh6.googleusercontent.com/vuKk4J3kJjlOeUUkPX3sWEOzW540Zz0vONSCfIqZdSfTu6IT2xDWpUEeJlOZWUIxjE3hSsz9OClgETmuPD4gCMC6Guc53kPYiGGd5Q0A6Qo4fMD1YD21XuFFJVObBogNq8RZH8M1ez8dCl9zwyW0QglKRgugmTA=n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2573" y="209315"/>
            <a:ext cx="3648324" cy="41209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60932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6" descr="Imagen que contiene 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6" name="Google Shape;116;p6"/>
          <p:cNvSpPr txBox="1"/>
          <p:nvPr/>
        </p:nvSpPr>
        <p:spPr>
          <a:xfrm>
            <a:off x="157655" y="1094356"/>
            <a:ext cx="1545021" cy="3534476"/>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171450" indent="-171450">
              <a:lnSpc>
                <a:spcPct val="90000"/>
              </a:lnSpc>
              <a:buClr>
                <a:srgbClr val="375F68"/>
              </a:buClr>
              <a:buSzPts val="1200"/>
              <a:buFontTx/>
              <a:buChar char="-"/>
              <a:defRPr sz="2000" b="1">
                <a:solidFill>
                  <a:srgbClr val="375F68"/>
                </a:solidFill>
                <a:latin typeface="Avenir"/>
                <a:ea typeface="Avenir"/>
                <a:cs typeface="Avenir"/>
              </a:defRPr>
            </a:lvl1pPr>
          </a:lstStyle>
          <a:p>
            <a:r>
              <a:rPr lang="es-ES" sz="1200" dirty="0">
                <a:sym typeface="Avenir"/>
              </a:rPr>
              <a:t>El ligamento </a:t>
            </a:r>
            <a:r>
              <a:rPr lang="es-ES" sz="1200" dirty="0" err="1">
                <a:sym typeface="Avenir"/>
              </a:rPr>
              <a:t>nucal</a:t>
            </a:r>
            <a:r>
              <a:rPr lang="es-ES" sz="1200" dirty="0">
                <a:sym typeface="Avenir"/>
              </a:rPr>
              <a:t> se desplaza desde C7 hasta el occipital</a:t>
            </a:r>
          </a:p>
        </p:txBody>
      </p:sp>
      <p:sp>
        <p:nvSpPr>
          <p:cNvPr id="2" name="Rectángulo 1"/>
          <p:cNvSpPr/>
          <p:nvPr/>
        </p:nvSpPr>
        <p:spPr>
          <a:xfrm>
            <a:off x="1794792" y="93700"/>
            <a:ext cx="4196105" cy="738664"/>
          </a:xfrm>
          <a:prstGeom prst="rect">
            <a:avLst/>
          </a:prstGeom>
        </p:spPr>
        <p:txBody>
          <a:bodyPr wrap="square">
            <a:spAutoFit/>
          </a:bodyPr>
          <a:lstStyle/>
          <a:p>
            <a:r>
              <a:rPr lang="es-ES" dirty="0"/>
              <a:t/>
            </a:r>
            <a:br>
              <a:rPr lang="es-ES" dirty="0"/>
            </a:br>
            <a:r>
              <a:rPr lang="es-ES" dirty="0"/>
              <a:t/>
            </a:r>
            <a:br>
              <a:rPr lang="es-ES" dirty="0"/>
            </a:br>
            <a:endParaRPr lang="es-CL" dirty="0"/>
          </a:p>
        </p:txBody>
      </p:sp>
      <p:pic>
        <p:nvPicPr>
          <p:cNvPr id="30722" name="Picture 2" descr="https://lh6.googleusercontent.com/nVP6-EhqvGqQjOiyLkgs8Rbj7syqcI2XIQax9-icMsa87wYKy-RWhiuWAUkxoTdc5a35hSqjAmHelJ3zEnQee9rl1AWZulBTX_JrniDQL6bS8czeUjGuFn3RY4DOCQfKX8a38PqiMPiNyATcLBWK9eBSR0uWSmE=n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6927" y="423771"/>
            <a:ext cx="4191000" cy="38766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07441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0" name="Google Shape;110;p5"/>
          <p:cNvSpPr txBox="1">
            <a:spLocks noGrp="1"/>
          </p:cNvSpPr>
          <p:nvPr>
            <p:ph type="title"/>
          </p:nvPr>
        </p:nvSpPr>
        <p:spPr>
          <a:xfrm>
            <a:off x="635989" y="1948901"/>
            <a:ext cx="5379049" cy="767256"/>
          </a:xfrm>
          <a:prstGeom prst="rect">
            <a:avLst/>
          </a:prstGeom>
          <a:noFill/>
          <a:ln>
            <a:noFill/>
          </a:ln>
        </p:spPr>
        <p:txBody>
          <a:bodyPr spcFirstLastPara="1" wrap="square" lIns="91425" tIns="45700" rIns="91425" bIns="45700" anchor="ctr" anchorCtr="0">
            <a:normAutofit/>
          </a:bodyPr>
          <a:lstStyle/>
          <a:p>
            <a:pPr lvl="0" algn="just">
              <a:buClr>
                <a:srgbClr val="375F68"/>
              </a:buClr>
              <a:buSzPts val="1200"/>
            </a:pPr>
            <a:endParaRPr lang="es-ES" sz="1200" dirty="0">
              <a:solidFill>
                <a:srgbClr val="375F68"/>
              </a:solidFill>
              <a:latin typeface="Avenir"/>
              <a:ea typeface="Avenir"/>
              <a:cs typeface="Avenir"/>
              <a:sym typeface="Avenir"/>
            </a:endParaRPr>
          </a:p>
        </p:txBody>
      </p:sp>
      <p:sp>
        <p:nvSpPr>
          <p:cNvPr id="2" name="Rectángulo 1"/>
          <p:cNvSpPr/>
          <p:nvPr/>
        </p:nvSpPr>
        <p:spPr>
          <a:xfrm>
            <a:off x="1934232" y="717932"/>
            <a:ext cx="3444875" cy="307777"/>
          </a:xfrm>
          <a:prstGeom prst="rect">
            <a:avLst/>
          </a:prstGeom>
        </p:spPr>
        <p:txBody>
          <a:bodyPr>
            <a:spAutoFit/>
          </a:bodyPr>
          <a:lstStyle/>
          <a:p>
            <a:endParaRPr lang="es-CL" dirty="0"/>
          </a:p>
        </p:txBody>
      </p:sp>
      <p:sp>
        <p:nvSpPr>
          <p:cNvPr id="6" name="Rectángulo 5"/>
          <p:cNvSpPr/>
          <p:nvPr/>
        </p:nvSpPr>
        <p:spPr>
          <a:xfrm>
            <a:off x="1724818" y="98844"/>
            <a:ext cx="3444875" cy="523220"/>
          </a:xfrm>
          <a:prstGeom prst="rect">
            <a:avLst/>
          </a:prstGeom>
        </p:spPr>
        <p:txBody>
          <a:bodyPr>
            <a:spAutoFit/>
          </a:bodyPr>
          <a:lstStyle/>
          <a:p>
            <a:r>
              <a:rPr lang="es-ES" b="1" dirty="0" smtClean="0"/>
              <a:t>Articulación, ubicación, tipo de articulación y función</a:t>
            </a:r>
            <a:endParaRPr lang="es-CL" dirty="0"/>
          </a:p>
        </p:txBody>
      </p:sp>
      <p:graphicFrame>
        <p:nvGraphicFramePr>
          <p:cNvPr id="5" name="Tabla 4"/>
          <p:cNvGraphicFramePr>
            <a:graphicFrameLocks noGrp="1"/>
          </p:cNvGraphicFramePr>
          <p:nvPr>
            <p:extLst>
              <p:ext uri="{D42A27DB-BD31-4B8C-83A1-F6EECF244321}">
                <p14:modId xmlns:p14="http://schemas.microsoft.com/office/powerpoint/2010/main" val="1294085807"/>
              </p:ext>
            </p:extLst>
          </p:nvPr>
        </p:nvGraphicFramePr>
        <p:xfrm>
          <a:off x="254543" y="622064"/>
          <a:ext cx="6385424" cy="2660839"/>
        </p:xfrm>
        <a:graphic>
          <a:graphicData uri="http://schemas.openxmlformats.org/drawingml/2006/table">
            <a:tbl>
              <a:tblPr/>
              <a:tblGrid>
                <a:gridCol w="1596356">
                  <a:extLst>
                    <a:ext uri="{9D8B030D-6E8A-4147-A177-3AD203B41FA5}">
                      <a16:colId xmlns:a16="http://schemas.microsoft.com/office/drawing/2014/main" val="2732034290"/>
                    </a:ext>
                  </a:extLst>
                </a:gridCol>
                <a:gridCol w="1596356">
                  <a:extLst>
                    <a:ext uri="{9D8B030D-6E8A-4147-A177-3AD203B41FA5}">
                      <a16:colId xmlns:a16="http://schemas.microsoft.com/office/drawing/2014/main" val="114685620"/>
                    </a:ext>
                  </a:extLst>
                </a:gridCol>
                <a:gridCol w="1596356">
                  <a:extLst>
                    <a:ext uri="{9D8B030D-6E8A-4147-A177-3AD203B41FA5}">
                      <a16:colId xmlns:a16="http://schemas.microsoft.com/office/drawing/2014/main" val="1603902545"/>
                    </a:ext>
                  </a:extLst>
                </a:gridCol>
                <a:gridCol w="1596356">
                  <a:extLst>
                    <a:ext uri="{9D8B030D-6E8A-4147-A177-3AD203B41FA5}">
                      <a16:colId xmlns:a16="http://schemas.microsoft.com/office/drawing/2014/main" val="4171563195"/>
                    </a:ext>
                  </a:extLst>
                </a:gridCol>
              </a:tblGrid>
              <a:tr h="452156">
                <a:tc>
                  <a:txBody>
                    <a:bodyPr/>
                    <a:lstStyle/>
                    <a:p>
                      <a:pPr fontAlgn="b"/>
                      <a:r>
                        <a:rPr lang="es-CL" sz="1300" b="1">
                          <a:effectLst/>
                        </a:rPr>
                        <a:t>Articulación</a:t>
                      </a:r>
                    </a:p>
                  </a:txBody>
                  <a:tcPr marL="84219" marR="84219" marT="42109" marB="42109" anchor="b">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
                      <a:r>
                        <a:rPr lang="es-CL" sz="1300" b="1">
                          <a:effectLst/>
                        </a:rPr>
                        <a:t>Ubicación</a:t>
                      </a:r>
                    </a:p>
                  </a:txBody>
                  <a:tcPr marL="84219" marR="84219" marT="42109" marB="42109" anchor="b">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
                      <a:r>
                        <a:rPr lang="es-CL" sz="1300" b="1">
                          <a:effectLst/>
                        </a:rPr>
                        <a:t>Tipo de Articulación</a:t>
                      </a:r>
                    </a:p>
                  </a:txBody>
                  <a:tcPr marL="84219" marR="84219" marT="42109" marB="42109" anchor="b">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
                      <a:r>
                        <a:rPr lang="es-CL" sz="1300" b="1">
                          <a:effectLst/>
                        </a:rPr>
                        <a:t>Función</a:t>
                      </a:r>
                    </a:p>
                  </a:txBody>
                  <a:tcPr marL="84219" marR="84219" marT="42109" marB="42109" anchor="b">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2909451082"/>
                  </a:ext>
                </a:extLst>
              </a:tr>
              <a:tr h="675881">
                <a:tc>
                  <a:txBody>
                    <a:bodyPr/>
                    <a:lstStyle/>
                    <a:p>
                      <a:pPr fontAlgn="base"/>
                      <a:r>
                        <a:rPr lang="es-CL" sz="1100" b="0" i="0" u="none" strike="noStrike" cap="none" dirty="0" err="1">
                          <a:solidFill>
                            <a:schemeClr val="tx1"/>
                          </a:solidFill>
                          <a:effectLst/>
                          <a:latin typeface="+mn-lt"/>
                          <a:ea typeface="+mn-ea"/>
                          <a:cs typeface="+mn-cs"/>
                          <a:sym typeface="Arial"/>
                        </a:rPr>
                        <a:t>Atlanto</a:t>
                      </a:r>
                      <a:r>
                        <a:rPr lang="es-CL" sz="1100" b="0" i="0" u="none" strike="noStrike" cap="none" dirty="0">
                          <a:solidFill>
                            <a:schemeClr val="tx1"/>
                          </a:solidFill>
                          <a:effectLst/>
                          <a:latin typeface="+mn-lt"/>
                          <a:ea typeface="+mn-ea"/>
                          <a:cs typeface="+mn-cs"/>
                          <a:sym typeface="Arial"/>
                        </a:rPr>
                        <a:t>-occipital</a:t>
                      </a:r>
                    </a:p>
                  </a:txBody>
                  <a:tcPr marL="84219" marR="84219" marT="42109" marB="4210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CL" sz="1100" b="0" i="0" u="none" strike="noStrike" cap="none" dirty="0">
                          <a:solidFill>
                            <a:schemeClr val="tx1"/>
                          </a:solidFill>
                          <a:effectLst/>
                          <a:latin typeface="+mn-lt"/>
                          <a:ea typeface="+mn-ea"/>
                          <a:cs typeface="+mn-cs"/>
                          <a:sym typeface="Arial"/>
                        </a:rPr>
                        <a:t>C1-C2 y occipital</a:t>
                      </a:r>
                    </a:p>
                  </a:txBody>
                  <a:tcPr marL="84219" marR="84219" marT="42109" marB="4210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CL" sz="1100" b="0" i="0" u="none" strike="noStrike" cap="none" dirty="0" err="1" smtClean="0">
                          <a:solidFill>
                            <a:schemeClr val="tx1"/>
                          </a:solidFill>
                          <a:effectLst/>
                          <a:latin typeface="+mn-lt"/>
                          <a:ea typeface="+mn-ea"/>
                          <a:cs typeface="+mn-cs"/>
                          <a:sym typeface="Arial"/>
                        </a:rPr>
                        <a:t>Esferoidea</a:t>
                      </a:r>
                      <a:endParaRPr lang="es-CL" sz="1100" b="0" i="0" u="none" strike="noStrike" cap="none" dirty="0">
                        <a:solidFill>
                          <a:schemeClr val="tx1"/>
                        </a:solidFill>
                        <a:effectLst/>
                        <a:latin typeface="+mn-lt"/>
                        <a:ea typeface="+mn-ea"/>
                        <a:cs typeface="+mn-cs"/>
                        <a:sym typeface="Arial"/>
                      </a:endParaRPr>
                    </a:p>
                  </a:txBody>
                  <a:tcPr marL="84219" marR="84219" marT="42109" marB="4210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ES" sz="1100" b="0" i="0" u="none" strike="noStrike" cap="none" dirty="0">
                          <a:solidFill>
                            <a:schemeClr val="tx1"/>
                          </a:solidFill>
                          <a:effectLst/>
                          <a:latin typeface="+mn-lt"/>
                          <a:ea typeface="+mn-ea"/>
                          <a:cs typeface="+mn-cs"/>
                          <a:sym typeface="Arial"/>
                        </a:rPr>
                        <a:t>Movimiento de flexión y extensión de la cabeza</a:t>
                      </a:r>
                    </a:p>
                  </a:txBody>
                  <a:tcPr marL="84219" marR="84219" marT="42109" marB="4210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467078051"/>
                  </a:ext>
                </a:extLst>
              </a:tr>
              <a:tr h="523142">
                <a:tc>
                  <a:txBody>
                    <a:bodyPr/>
                    <a:lstStyle/>
                    <a:p>
                      <a:pPr fontAlgn="base"/>
                      <a:r>
                        <a:rPr lang="es-CL" sz="1100" b="0" i="0" u="none" strike="noStrike" cap="none">
                          <a:solidFill>
                            <a:schemeClr val="tx1"/>
                          </a:solidFill>
                          <a:effectLst/>
                          <a:latin typeface="+mn-lt"/>
                          <a:ea typeface="+mn-ea"/>
                          <a:cs typeface="+mn-cs"/>
                          <a:sym typeface="Arial"/>
                        </a:rPr>
                        <a:t>Atlanto-axial</a:t>
                      </a:r>
                    </a:p>
                  </a:txBody>
                  <a:tcPr marL="84219" marR="84219" marT="42109" marB="4210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CL" sz="1100" b="0" i="0" u="none" strike="noStrike" cap="none">
                          <a:solidFill>
                            <a:schemeClr val="tx1"/>
                          </a:solidFill>
                          <a:effectLst/>
                          <a:latin typeface="+mn-lt"/>
                          <a:ea typeface="+mn-ea"/>
                          <a:cs typeface="+mn-cs"/>
                          <a:sym typeface="Arial"/>
                        </a:rPr>
                        <a:t>C1-C2</a:t>
                      </a:r>
                    </a:p>
                  </a:txBody>
                  <a:tcPr marL="84219" marR="84219" marT="42109" marB="4210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CL" sz="1100" b="0" i="0" u="none" strike="noStrike" cap="none">
                          <a:solidFill>
                            <a:schemeClr val="tx1"/>
                          </a:solidFill>
                          <a:effectLst/>
                          <a:latin typeface="+mn-lt"/>
                          <a:ea typeface="+mn-ea"/>
                          <a:cs typeface="+mn-cs"/>
                          <a:sym typeface="Arial"/>
                        </a:rPr>
                        <a:t>Trocoides</a:t>
                      </a:r>
                    </a:p>
                  </a:txBody>
                  <a:tcPr marL="84219" marR="84219" marT="42109" marB="4210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ES" sz="1100" b="0" i="0" u="none" strike="noStrike" cap="none" dirty="0">
                          <a:solidFill>
                            <a:schemeClr val="tx1"/>
                          </a:solidFill>
                          <a:effectLst/>
                          <a:latin typeface="+mn-lt"/>
                          <a:ea typeface="+mn-ea"/>
                          <a:cs typeface="+mn-cs"/>
                          <a:sym typeface="Arial"/>
                        </a:rPr>
                        <a:t>Movimiento de rotación de la cabeza</a:t>
                      </a:r>
                    </a:p>
                  </a:txBody>
                  <a:tcPr marL="84219" marR="84219" marT="42109" marB="4210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1858620069"/>
                  </a:ext>
                </a:extLst>
              </a:tr>
              <a:tr h="981358">
                <a:tc>
                  <a:txBody>
                    <a:bodyPr/>
                    <a:lstStyle/>
                    <a:p>
                      <a:pPr fontAlgn="base"/>
                      <a:r>
                        <a:rPr lang="es-CL" sz="1100" b="0" i="0" u="none" strike="noStrike" cap="none" dirty="0">
                          <a:solidFill>
                            <a:schemeClr val="tx1"/>
                          </a:solidFill>
                          <a:effectLst/>
                          <a:latin typeface="+mn-lt"/>
                          <a:ea typeface="+mn-ea"/>
                          <a:cs typeface="+mn-cs"/>
                          <a:sym typeface="Arial"/>
                        </a:rPr>
                        <a:t>Intervertebrales</a:t>
                      </a:r>
                    </a:p>
                  </a:txBody>
                  <a:tcPr marL="84219" marR="84219" marT="42109" marB="4210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F7F7F8"/>
                    </a:solidFill>
                  </a:tcPr>
                </a:tc>
                <a:tc>
                  <a:txBody>
                    <a:bodyPr/>
                    <a:lstStyle/>
                    <a:p>
                      <a:pPr fontAlgn="base"/>
                      <a:r>
                        <a:rPr lang="es-CL" sz="1100" b="0" i="0" u="none" strike="noStrike" cap="none">
                          <a:solidFill>
                            <a:schemeClr val="tx1"/>
                          </a:solidFill>
                          <a:effectLst/>
                          <a:latin typeface="+mn-lt"/>
                          <a:ea typeface="+mn-ea"/>
                          <a:cs typeface="+mn-cs"/>
                          <a:sym typeface="Arial"/>
                        </a:rPr>
                        <a:t>Columna vertebral</a:t>
                      </a:r>
                    </a:p>
                  </a:txBody>
                  <a:tcPr marL="84219" marR="84219" marT="42109" marB="4210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F7F7F8"/>
                    </a:solidFill>
                  </a:tcPr>
                </a:tc>
                <a:tc>
                  <a:txBody>
                    <a:bodyPr/>
                    <a:lstStyle/>
                    <a:p>
                      <a:pPr fontAlgn="base"/>
                      <a:r>
                        <a:rPr lang="es-CL" sz="1100" b="0" i="0" u="none" strike="noStrike" cap="none">
                          <a:solidFill>
                            <a:schemeClr val="tx1"/>
                          </a:solidFill>
                          <a:effectLst/>
                          <a:latin typeface="+mn-lt"/>
                          <a:ea typeface="+mn-ea"/>
                          <a:cs typeface="+mn-cs"/>
                          <a:sym typeface="Arial"/>
                        </a:rPr>
                        <a:t>Anfiartrosis</a:t>
                      </a:r>
                    </a:p>
                  </a:txBody>
                  <a:tcPr marL="84219" marR="84219" marT="42109" marB="4210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F7F7F8"/>
                    </a:solidFill>
                  </a:tcPr>
                </a:tc>
                <a:tc>
                  <a:txBody>
                    <a:bodyPr/>
                    <a:lstStyle/>
                    <a:p>
                      <a:pPr fontAlgn="base"/>
                      <a:r>
                        <a:rPr lang="es-ES" sz="1100" b="0" i="0" u="none" strike="noStrike" cap="none" dirty="0">
                          <a:solidFill>
                            <a:schemeClr val="tx1"/>
                          </a:solidFill>
                          <a:effectLst/>
                          <a:latin typeface="+mn-lt"/>
                          <a:ea typeface="+mn-ea"/>
                          <a:cs typeface="+mn-cs"/>
                          <a:sym typeface="Arial"/>
                        </a:rPr>
                        <a:t>Permiten la flexión, extensión y rotación de la columna vertebral</a:t>
                      </a:r>
                    </a:p>
                  </a:txBody>
                  <a:tcPr marL="84219" marR="84219" marT="42109" marB="4210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252760542"/>
                  </a:ext>
                </a:extLst>
              </a:tr>
            </a:tbl>
          </a:graphicData>
        </a:graphic>
      </p:graphicFrame>
      <p:graphicFrame>
        <p:nvGraphicFramePr>
          <p:cNvPr id="7" name="Tabla 6"/>
          <p:cNvGraphicFramePr>
            <a:graphicFrameLocks noGrp="1"/>
          </p:cNvGraphicFramePr>
          <p:nvPr>
            <p:extLst>
              <p:ext uri="{D42A27DB-BD31-4B8C-83A1-F6EECF244321}">
                <p14:modId xmlns:p14="http://schemas.microsoft.com/office/powerpoint/2010/main" val="2081924362"/>
              </p:ext>
            </p:extLst>
          </p:nvPr>
        </p:nvGraphicFramePr>
        <p:xfrm>
          <a:off x="254543" y="3282903"/>
          <a:ext cx="6385424" cy="1666769"/>
        </p:xfrm>
        <a:graphic>
          <a:graphicData uri="http://schemas.openxmlformats.org/drawingml/2006/table">
            <a:tbl>
              <a:tblPr/>
              <a:tblGrid>
                <a:gridCol w="1596356">
                  <a:extLst>
                    <a:ext uri="{9D8B030D-6E8A-4147-A177-3AD203B41FA5}">
                      <a16:colId xmlns:a16="http://schemas.microsoft.com/office/drawing/2014/main" val="228549147"/>
                    </a:ext>
                  </a:extLst>
                </a:gridCol>
                <a:gridCol w="1596356">
                  <a:extLst>
                    <a:ext uri="{9D8B030D-6E8A-4147-A177-3AD203B41FA5}">
                      <a16:colId xmlns:a16="http://schemas.microsoft.com/office/drawing/2014/main" val="2457706364"/>
                    </a:ext>
                  </a:extLst>
                </a:gridCol>
                <a:gridCol w="1596356">
                  <a:extLst>
                    <a:ext uri="{9D8B030D-6E8A-4147-A177-3AD203B41FA5}">
                      <a16:colId xmlns:a16="http://schemas.microsoft.com/office/drawing/2014/main" val="4055249465"/>
                    </a:ext>
                  </a:extLst>
                </a:gridCol>
                <a:gridCol w="1596356">
                  <a:extLst>
                    <a:ext uri="{9D8B030D-6E8A-4147-A177-3AD203B41FA5}">
                      <a16:colId xmlns:a16="http://schemas.microsoft.com/office/drawing/2014/main" val="75540464"/>
                    </a:ext>
                  </a:extLst>
                </a:gridCol>
              </a:tblGrid>
              <a:tr h="759177">
                <a:tc>
                  <a:txBody>
                    <a:bodyPr/>
                    <a:lstStyle/>
                    <a:p>
                      <a:pPr fontAlgn="base"/>
                      <a:r>
                        <a:rPr lang="es-CL" sz="1100" dirty="0" err="1">
                          <a:effectLst/>
                        </a:rPr>
                        <a:t>Costovertebrales</a:t>
                      </a:r>
                      <a:endParaRPr lang="es-CL" sz="1100" dirty="0">
                        <a:effectLst/>
                      </a:endParaRPr>
                    </a:p>
                  </a:txBody>
                  <a:tcPr marL="69392" marR="69392" marT="34696" marB="34696"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CL" sz="1100">
                          <a:effectLst/>
                        </a:rPr>
                        <a:t>Columna torácica</a:t>
                      </a:r>
                    </a:p>
                  </a:txBody>
                  <a:tcPr marL="69392" marR="69392" marT="34696" marB="34696"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CL" sz="1100" dirty="0" err="1" smtClean="0">
                          <a:effectLst/>
                        </a:rPr>
                        <a:t>Artrodias</a:t>
                      </a:r>
                      <a:endParaRPr lang="es-CL" sz="1100" dirty="0">
                        <a:effectLst/>
                      </a:endParaRPr>
                    </a:p>
                  </a:txBody>
                  <a:tcPr marL="69392" marR="69392" marT="34696" marB="34696"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ES" sz="1100" dirty="0">
                          <a:effectLst/>
                        </a:rPr>
                        <a:t>Ayudan a la expansión de la cavidad torácica durante la respiración</a:t>
                      </a:r>
                    </a:p>
                  </a:txBody>
                  <a:tcPr marL="69392" marR="69392" marT="34696" marB="34696"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2618994352"/>
                  </a:ext>
                </a:extLst>
              </a:tr>
              <a:tr h="893718">
                <a:tc>
                  <a:txBody>
                    <a:bodyPr/>
                    <a:lstStyle/>
                    <a:p>
                      <a:pPr fontAlgn="base"/>
                      <a:r>
                        <a:rPr lang="es-CL" sz="1100">
                          <a:effectLst/>
                        </a:rPr>
                        <a:t>Esternocostoclaviculares</a:t>
                      </a:r>
                    </a:p>
                  </a:txBody>
                  <a:tcPr marL="69392" marR="69392" marT="34696" marB="34696"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CL" sz="1100">
                          <a:effectLst/>
                        </a:rPr>
                        <a:t>Tórax</a:t>
                      </a:r>
                    </a:p>
                  </a:txBody>
                  <a:tcPr marL="69392" marR="69392" marT="34696" marB="34696"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CL" sz="1100" dirty="0" err="1" smtClean="0">
                          <a:effectLst/>
                        </a:rPr>
                        <a:t>Condileas</a:t>
                      </a:r>
                      <a:endParaRPr lang="es-CL" sz="1100" dirty="0">
                        <a:effectLst/>
                      </a:endParaRPr>
                    </a:p>
                  </a:txBody>
                  <a:tcPr marL="69392" marR="69392" marT="34696" marB="34696"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ES" sz="1100" dirty="0">
                          <a:effectLst/>
                        </a:rPr>
                        <a:t>Movimientos de elevación y descenso de las clavículas y las costillas durante la respiración</a:t>
                      </a:r>
                    </a:p>
                  </a:txBody>
                  <a:tcPr marL="69392" marR="69392" marT="34696" marB="34696"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2056087139"/>
                  </a:ext>
                </a:extLst>
              </a:tr>
            </a:tbl>
          </a:graphicData>
        </a:graphic>
      </p:graphicFrame>
    </p:spTree>
    <p:extLst>
      <p:ext uri="{BB962C8B-B14F-4D97-AF65-F5344CB8AC3E}">
        <p14:creationId xmlns:p14="http://schemas.microsoft.com/office/powerpoint/2010/main" val="15751761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7" descr="Interfaz de usuario gráfica&#10;&#10;Descripción generada automáticamente con confianza baja"/>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22" name="Google Shape;122;p7"/>
          <p:cNvSpPr txBox="1"/>
          <p:nvPr/>
        </p:nvSpPr>
        <p:spPr>
          <a:xfrm>
            <a:off x="635989" y="2071688"/>
            <a:ext cx="5379049" cy="2171700"/>
          </a:xfrm>
          <a:prstGeom prst="rect">
            <a:avLst/>
          </a:prstGeom>
          <a:noFill/>
          <a:ln>
            <a:noFill/>
          </a:ln>
        </p:spPr>
        <p:txBody>
          <a:bodyPr spcFirstLastPara="1" wrap="square" lIns="91425" tIns="45700" rIns="91425" bIns="45700" anchor="t" anchorCtr="0">
            <a:normAutofit/>
          </a:bodyPr>
          <a:lstStyle/>
          <a:p>
            <a:pPr lvl="0" algn="just">
              <a:lnSpc>
                <a:spcPct val="90000"/>
              </a:lnSpc>
              <a:buClr>
                <a:srgbClr val="375F68"/>
              </a:buClr>
              <a:buSzPts val="1200"/>
            </a:pPr>
            <a:r>
              <a:rPr lang="es-ES" sz="1200" dirty="0">
                <a:solidFill>
                  <a:srgbClr val="375F68"/>
                </a:solidFill>
                <a:latin typeface="Avenir"/>
                <a:ea typeface="Avenir"/>
                <a:cs typeface="Avenir"/>
              </a:rPr>
              <a:t>La columna vertebral está formada por articulaciones entre las vértebras, que se denominan articulaciones intervertebrales. Estas articulaciones están diseñadas para permitir el movimiento y la flexibilidad de la columna, así como para proporcionar estabilidad y soporte. La columna vertebral también tiene articulaciones entre las costillas y las vértebras, conocidas como las articulaciones costo-vertebrales, que permiten la respiración y la expansión del tórax. Además, la pelvis y el sacro están conectados a la columna vertebral por las articulaciones </a:t>
            </a:r>
            <a:r>
              <a:rPr lang="es-ES" sz="1200" dirty="0" err="1">
                <a:solidFill>
                  <a:srgbClr val="375F68"/>
                </a:solidFill>
                <a:latin typeface="Avenir"/>
                <a:ea typeface="Avenir"/>
                <a:cs typeface="Avenir"/>
              </a:rPr>
              <a:t>sacroilíacas</a:t>
            </a:r>
            <a:r>
              <a:rPr lang="es-ES" sz="1200" dirty="0">
                <a:solidFill>
                  <a:srgbClr val="375F68"/>
                </a:solidFill>
                <a:latin typeface="Avenir"/>
                <a:ea typeface="Avenir"/>
                <a:cs typeface="Avenir"/>
              </a:rPr>
              <a:t>, que transmiten la carga del peso del cuerpo. La artrología de la columna y el tronco es esencial para la postura, el movimiento y la estabilidad del cuerpo humano.</a:t>
            </a:r>
            <a:endParaRPr sz="1200" dirty="0">
              <a:solidFill>
                <a:srgbClr val="375F68"/>
              </a:solidFill>
              <a:latin typeface="Avenir"/>
              <a:ea typeface="Avenir"/>
              <a:cs typeface="Avenir"/>
            </a:endParaRPr>
          </a:p>
        </p:txBody>
      </p:sp>
    </p:spTree>
    <p:extLst>
      <p:ext uri="{BB962C8B-B14F-4D97-AF65-F5344CB8AC3E}">
        <p14:creationId xmlns:p14="http://schemas.microsoft.com/office/powerpoint/2010/main" val="4840498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4" descr="Icono&#10;&#10;Descripción generada automáticamente con confianza baja"/>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04" name="Google Shape;104;p4"/>
          <p:cNvSpPr txBox="1">
            <a:spLocks noGrp="1"/>
          </p:cNvSpPr>
          <p:nvPr>
            <p:ph type="title"/>
          </p:nvPr>
        </p:nvSpPr>
        <p:spPr>
          <a:xfrm>
            <a:off x="757731" y="1657626"/>
            <a:ext cx="5379049" cy="2470148"/>
          </a:xfrm>
          <a:prstGeom prst="rect">
            <a:avLst/>
          </a:prstGeom>
          <a:noFill/>
          <a:ln>
            <a:noFill/>
          </a:ln>
        </p:spPr>
        <p:txBody>
          <a:bodyPr spcFirstLastPara="1" wrap="square" lIns="91425" tIns="45700" rIns="91425" bIns="45700" anchor="ctr" anchorCtr="0">
            <a:normAutofit/>
          </a:bodyPr>
          <a:lstStyle/>
          <a:p>
            <a:pPr lvl="0" algn="just">
              <a:buClr>
                <a:srgbClr val="375F68"/>
              </a:buClr>
              <a:buSzPts val="1200"/>
            </a:pPr>
            <a:r>
              <a:rPr lang="es-ES" sz="1200" dirty="0">
                <a:solidFill>
                  <a:srgbClr val="375F68"/>
                </a:solidFill>
                <a:latin typeface="Avenir"/>
                <a:ea typeface="Avenir"/>
                <a:cs typeface="Avenir"/>
                <a:sym typeface="Avenir"/>
              </a:rPr>
              <a:t>La columna vertebral es una estructura fundamental en el cuerpo humano que permite la movilidad y la estabilidad del tronco. Está formada por una serie de huesos superpuestos llamados vértebras, que van desde el cuello hasta la parte final de la columna </a:t>
            </a:r>
            <a:r>
              <a:rPr lang="es-ES" sz="1200" dirty="0" smtClean="0">
                <a:solidFill>
                  <a:srgbClr val="375F68"/>
                </a:solidFill>
                <a:latin typeface="Avenir"/>
                <a:ea typeface="Avenir"/>
                <a:cs typeface="Avenir"/>
                <a:sym typeface="Avenir"/>
              </a:rPr>
              <a:t>lumbar. </a:t>
            </a:r>
            <a:r>
              <a:rPr lang="es-ES" sz="1200" dirty="0">
                <a:solidFill>
                  <a:srgbClr val="375F68"/>
                </a:solidFill>
                <a:latin typeface="Avenir"/>
                <a:ea typeface="Avenir"/>
                <a:cs typeface="Avenir"/>
                <a:sym typeface="Avenir"/>
              </a:rPr>
              <a:t>Cada vértebra tiene una función específica en la columna vertebral, y están separadas por el disco vertebral, que es una estructura fundamental en la anatomía de la columna y permite la flexibilidad y la amortiguación de los </a:t>
            </a:r>
            <a:r>
              <a:rPr lang="es-ES" sz="1200" dirty="0" smtClean="0">
                <a:solidFill>
                  <a:srgbClr val="375F68"/>
                </a:solidFill>
                <a:latin typeface="Avenir"/>
                <a:ea typeface="Avenir"/>
                <a:cs typeface="Avenir"/>
                <a:sym typeface="Avenir"/>
              </a:rPr>
              <a:t>movimientos. </a:t>
            </a:r>
            <a:r>
              <a:rPr lang="es-ES" sz="1200" dirty="0">
                <a:solidFill>
                  <a:srgbClr val="375F68"/>
                </a:solidFill>
                <a:latin typeface="Avenir"/>
                <a:ea typeface="Avenir"/>
                <a:cs typeface="Avenir"/>
                <a:sym typeface="Avenir"/>
              </a:rPr>
              <a:t>La anatomía funcional de la columna cervical y lumbar es importante para comprender la movilidad y la estabilidad de la columna vertebral en estas </a:t>
            </a:r>
            <a:r>
              <a:rPr lang="es-ES" sz="1200" dirty="0" smtClean="0">
                <a:solidFill>
                  <a:srgbClr val="375F68"/>
                </a:solidFill>
                <a:latin typeface="Avenir"/>
                <a:ea typeface="Avenir"/>
                <a:cs typeface="Avenir"/>
                <a:sym typeface="Avenir"/>
              </a:rPr>
              <a:t>regiones. </a:t>
            </a:r>
            <a:r>
              <a:rPr lang="es-ES" sz="1200" dirty="0">
                <a:solidFill>
                  <a:srgbClr val="375F68"/>
                </a:solidFill>
                <a:latin typeface="Avenir"/>
                <a:ea typeface="Avenir"/>
                <a:cs typeface="Avenir"/>
                <a:sym typeface="Avenir"/>
              </a:rPr>
              <a:t>Además, la médula espinal se encuentra protegida por las meninges duramadre, aracnoides y piamadre, y el líquido cefalorraquídeo, grasa epidural y </a:t>
            </a:r>
            <a:r>
              <a:rPr lang="es-ES" sz="1200" dirty="0" smtClean="0">
                <a:solidFill>
                  <a:srgbClr val="375F68"/>
                </a:solidFill>
                <a:latin typeface="Avenir"/>
                <a:ea typeface="Avenir"/>
                <a:cs typeface="Avenir"/>
                <a:sym typeface="Avenir"/>
              </a:rPr>
              <a:t>venas.</a:t>
            </a:r>
            <a:endParaRPr dirty="0"/>
          </a:p>
        </p:txBody>
      </p:sp>
      <p:sp>
        <p:nvSpPr>
          <p:cNvPr id="4" name="Google Shape;104;p4"/>
          <p:cNvSpPr txBox="1">
            <a:spLocks/>
          </p:cNvSpPr>
          <p:nvPr/>
        </p:nvSpPr>
        <p:spPr>
          <a:xfrm>
            <a:off x="757731" y="307047"/>
            <a:ext cx="5379049" cy="691436"/>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3318"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375F68"/>
              </a:buClr>
              <a:buSzPts val="1200"/>
            </a:pPr>
            <a:r>
              <a:rPr lang="es-ES" sz="2400" dirty="0" smtClean="0">
                <a:solidFill>
                  <a:schemeClr val="bg2"/>
                </a:solidFill>
                <a:latin typeface="Avenir"/>
                <a:sym typeface="Avenir"/>
              </a:rPr>
              <a:t>Introducción</a:t>
            </a:r>
            <a:endParaRPr lang="es-ES" sz="2400" dirty="0">
              <a:solidFill>
                <a:schemeClr val="bg2"/>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4" descr="Icono&#10;&#10;Descripción generada automáticamente con confianza baja"/>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4" name="Google Shape;104;p4"/>
          <p:cNvSpPr txBox="1">
            <a:spLocks/>
          </p:cNvSpPr>
          <p:nvPr/>
        </p:nvSpPr>
        <p:spPr>
          <a:xfrm>
            <a:off x="757731" y="2051765"/>
            <a:ext cx="5379049" cy="691436"/>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3318"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Clr>
                <a:srgbClr val="375F68"/>
              </a:buClr>
              <a:buSzPts val="1200"/>
            </a:pPr>
            <a:r>
              <a:rPr lang="es-ES" sz="4400" dirty="0" smtClean="0">
                <a:solidFill>
                  <a:schemeClr val="bg2"/>
                </a:solidFill>
                <a:latin typeface="Avenir"/>
                <a:sym typeface="Avenir"/>
              </a:rPr>
              <a:t>Miología</a:t>
            </a:r>
            <a:endParaRPr lang="es-ES" sz="4400" dirty="0">
              <a:solidFill>
                <a:schemeClr val="bg2"/>
              </a:solidFill>
            </a:endParaRPr>
          </a:p>
        </p:txBody>
      </p:sp>
    </p:spTree>
    <p:extLst>
      <p:ext uri="{BB962C8B-B14F-4D97-AF65-F5344CB8AC3E}">
        <p14:creationId xmlns:p14="http://schemas.microsoft.com/office/powerpoint/2010/main" val="6918646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Patrón de fondo&#10;&#10;Descripción generada automáticamente"/>
          <p:cNvPicPr preferRelativeResize="0"/>
          <p:nvPr/>
        </p:nvPicPr>
        <p:blipFill rotWithShape="1">
          <a:blip r:embed="rId3">
            <a:alphaModFix/>
          </a:blip>
          <a:srcRect/>
          <a:stretch/>
        </p:blipFill>
        <p:spPr>
          <a:xfrm>
            <a:off x="0" y="0"/>
            <a:ext cx="6894513" cy="5170885"/>
          </a:xfrm>
          <a:prstGeom prst="rect">
            <a:avLst/>
          </a:prstGeom>
          <a:noFill/>
          <a:ln>
            <a:noFill/>
          </a:ln>
        </p:spPr>
      </p:pic>
      <p:sp>
        <p:nvSpPr>
          <p:cNvPr id="110" name="Google Shape;110;p5"/>
          <p:cNvSpPr txBox="1">
            <a:spLocks noGrp="1"/>
          </p:cNvSpPr>
          <p:nvPr>
            <p:ph type="title"/>
          </p:nvPr>
        </p:nvSpPr>
        <p:spPr>
          <a:xfrm>
            <a:off x="635989" y="1948901"/>
            <a:ext cx="5379049" cy="767256"/>
          </a:xfrm>
          <a:prstGeom prst="rect">
            <a:avLst/>
          </a:prstGeom>
          <a:noFill/>
          <a:ln>
            <a:noFill/>
          </a:ln>
        </p:spPr>
        <p:txBody>
          <a:bodyPr spcFirstLastPara="1" wrap="square" lIns="91425" tIns="45700" rIns="91425" bIns="45700" anchor="ctr" anchorCtr="0">
            <a:normAutofit/>
          </a:bodyPr>
          <a:lstStyle/>
          <a:p>
            <a:pPr lvl="0" algn="just">
              <a:buClr>
                <a:srgbClr val="375F68"/>
              </a:buClr>
              <a:buSzPts val="1200"/>
            </a:pPr>
            <a:r>
              <a:rPr lang="es-ES" sz="1200" dirty="0">
                <a:solidFill>
                  <a:srgbClr val="375F68"/>
                </a:solidFill>
                <a:latin typeface="Avenir"/>
                <a:ea typeface="Avenir"/>
                <a:cs typeface="Avenir"/>
                <a:sym typeface="Avenir"/>
              </a:rPr>
              <a:t>Los músculos asociados a la columna vertebral son numerosos y cumplen diversas funciones biológicas</a:t>
            </a:r>
            <a:r>
              <a:rPr lang="es-ES" sz="1200" dirty="0" smtClean="0">
                <a:solidFill>
                  <a:srgbClr val="375F68"/>
                </a:solidFill>
                <a:latin typeface="Avenir"/>
                <a:ea typeface="Avenir"/>
                <a:cs typeface="Avenir"/>
                <a:sym typeface="Avenir"/>
              </a:rPr>
              <a:t>.</a:t>
            </a:r>
            <a:br>
              <a:rPr lang="es-ES" sz="1200" dirty="0" smtClean="0">
                <a:solidFill>
                  <a:srgbClr val="375F68"/>
                </a:solidFill>
                <a:latin typeface="Avenir"/>
                <a:ea typeface="Avenir"/>
                <a:cs typeface="Avenir"/>
                <a:sym typeface="Avenir"/>
              </a:rPr>
            </a:br>
            <a:r>
              <a:rPr lang="es-ES" sz="1200" dirty="0" smtClean="0">
                <a:solidFill>
                  <a:srgbClr val="375F68"/>
                </a:solidFill>
                <a:latin typeface="Avenir"/>
                <a:ea typeface="Avenir"/>
                <a:cs typeface="Avenir"/>
                <a:sym typeface="Avenir"/>
              </a:rPr>
              <a:t>Para fines pedagógicos, estos se dividirán en distintos planos a medida que los vamos descubriendo como si fuese una disección anatómica</a:t>
            </a:r>
            <a:endParaRPr lang="es-ES" sz="1200" dirty="0">
              <a:solidFill>
                <a:srgbClr val="375F68"/>
              </a:solidFill>
              <a:latin typeface="Avenir"/>
              <a:ea typeface="Avenir"/>
              <a:cs typeface="Avenir"/>
              <a:sym typeface="Avenir"/>
            </a:endParaRPr>
          </a:p>
        </p:txBody>
      </p:sp>
      <p:sp>
        <p:nvSpPr>
          <p:cNvPr id="2" name="Rectángulo 1"/>
          <p:cNvSpPr/>
          <p:nvPr/>
        </p:nvSpPr>
        <p:spPr>
          <a:xfrm>
            <a:off x="1934232" y="717932"/>
            <a:ext cx="3444875" cy="307777"/>
          </a:xfrm>
          <a:prstGeom prst="rect">
            <a:avLst/>
          </a:prstGeom>
        </p:spPr>
        <p:txBody>
          <a:bodyPr>
            <a:spAutoFit/>
          </a:bodyPr>
          <a:lstStyle/>
          <a:p>
            <a:endParaRPr lang="es-CL" dirty="0"/>
          </a:p>
        </p:txBody>
      </p:sp>
    </p:spTree>
    <p:extLst>
      <p:ext uri="{BB962C8B-B14F-4D97-AF65-F5344CB8AC3E}">
        <p14:creationId xmlns:p14="http://schemas.microsoft.com/office/powerpoint/2010/main" val="44642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0" name="Google Shape;110;p5"/>
          <p:cNvSpPr txBox="1">
            <a:spLocks noGrp="1"/>
          </p:cNvSpPr>
          <p:nvPr>
            <p:ph type="title"/>
          </p:nvPr>
        </p:nvSpPr>
        <p:spPr>
          <a:xfrm>
            <a:off x="635989" y="1948901"/>
            <a:ext cx="5379049" cy="767256"/>
          </a:xfrm>
          <a:prstGeom prst="rect">
            <a:avLst/>
          </a:prstGeom>
          <a:noFill/>
          <a:ln>
            <a:noFill/>
          </a:ln>
        </p:spPr>
        <p:txBody>
          <a:bodyPr spcFirstLastPara="1" wrap="square" lIns="91425" tIns="45700" rIns="91425" bIns="45700" anchor="ctr" anchorCtr="0">
            <a:normAutofit/>
          </a:bodyPr>
          <a:lstStyle/>
          <a:p>
            <a:pPr lvl="0" algn="just">
              <a:buClr>
                <a:srgbClr val="375F68"/>
              </a:buClr>
              <a:buSzPts val="1200"/>
            </a:pPr>
            <a:endParaRPr lang="es-ES" sz="1200" dirty="0">
              <a:solidFill>
                <a:srgbClr val="375F68"/>
              </a:solidFill>
              <a:latin typeface="Avenir"/>
              <a:ea typeface="Avenir"/>
              <a:cs typeface="Avenir"/>
              <a:sym typeface="Avenir"/>
            </a:endParaRPr>
          </a:p>
        </p:txBody>
      </p:sp>
      <p:sp>
        <p:nvSpPr>
          <p:cNvPr id="2" name="Rectángulo 1"/>
          <p:cNvSpPr/>
          <p:nvPr/>
        </p:nvSpPr>
        <p:spPr>
          <a:xfrm>
            <a:off x="1934232" y="717932"/>
            <a:ext cx="3444875" cy="307777"/>
          </a:xfrm>
          <a:prstGeom prst="rect">
            <a:avLst/>
          </a:prstGeom>
        </p:spPr>
        <p:txBody>
          <a:bodyPr>
            <a:spAutoFit/>
          </a:bodyPr>
          <a:lstStyle/>
          <a:p>
            <a:endParaRPr lang="es-CL" dirty="0"/>
          </a:p>
        </p:txBody>
      </p:sp>
      <p:sp>
        <p:nvSpPr>
          <p:cNvPr id="6" name="Rectángulo 5"/>
          <p:cNvSpPr/>
          <p:nvPr/>
        </p:nvSpPr>
        <p:spPr>
          <a:xfrm>
            <a:off x="1724818" y="244482"/>
            <a:ext cx="3444875" cy="523220"/>
          </a:xfrm>
          <a:prstGeom prst="rect">
            <a:avLst/>
          </a:prstGeom>
        </p:spPr>
        <p:txBody>
          <a:bodyPr>
            <a:spAutoFit/>
          </a:bodyPr>
          <a:lstStyle/>
          <a:p>
            <a:r>
              <a:rPr lang="es-ES" b="1" dirty="0" smtClean="0">
                <a:latin typeface="Verdana" panose="020B0604030504040204" pitchFamily="34" charset="0"/>
              </a:rPr>
              <a:t>Músculos del cuello, vista lateral plano superficial</a:t>
            </a:r>
            <a:endParaRPr lang="es-CL" dirty="0"/>
          </a:p>
        </p:txBody>
      </p:sp>
      <p:pic>
        <p:nvPicPr>
          <p:cNvPr id="32771" name="Picture 3" descr="https://lh4.googleusercontent.com/4SyAB2DEruuKm9Vkst6gBPUJLtFYdG-JkKYcA2zMNM4iOE2xqAI3US3Q29O_9qiy4NVZBU9srjyQrvZJR5a207zHFqj2RGG7YEK9_ZRZu2yZlW5EusyliCewjwoU7LhISCm76X30XJHPdcPzouCLTKwWUIhZ9OE=n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0323" y="767702"/>
            <a:ext cx="3854398" cy="4344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58761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0" name="Google Shape;110;p5"/>
          <p:cNvSpPr txBox="1">
            <a:spLocks noGrp="1"/>
          </p:cNvSpPr>
          <p:nvPr>
            <p:ph type="title"/>
          </p:nvPr>
        </p:nvSpPr>
        <p:spPr>
          <a:xfrm>
            <a:off x="635989" y="1948901"/>
            <a:ext cx="5379049" cy="767256"/>
          </a:xfrm>
          <a:prstGeom prst="rect">
            <a:avLst/>
          </a:prstGeom>
          <a:noFill/>
          <a:ln>
            <a:noFill/>
          </a:ln>
        </p:spPr>
        <p:txBody>
          <a:bodyPr spcFirstLastPara="1" wrap="square" lIns="91425" tIns="45700" rIns="91425" bIns="45700" anchor="ctr" anchorCtr="0">
            <a:normAutofit/>
          </a:bodyPr>
          <a:lstStyle/>
          <a:p>
            <a:pPr lvl="0" algn="just">
              <a:buClr>
                <a:srgbClr val="375F68"/>
              </a:buClr>
              <a:buSzPts val="1200"/>
            </a:pPr>
            <a:endParaRPr lang="es-ES" sz="1200" dirty="0">
              <a:solidFill>
                <a:srgbClr val="375F68"/>
              </a:solidFill>
              <a:latin typeface="Avenir"/>
              <a:ea typeface="Avenir"/>
              <a:cs typeface="Avenir"/>
              <a:sym typeface="Avenir"/>
            </a:endParaRPr>
          </a:p>
        </p:txBody>
      </p:sp>
      <p:sp>
        <p:nvSpPr>
          <p:cNvPr id="2" name="Rectángulo 1"/>
          <p:cNvSpPr/>
          <p:nvPr/>
        </p:nvSpPr>
        <p:spPr>
          <a:xfrm>
            <a:off x="1934232" y="717932"/>
            <a:ext cx="3444875" cy="307777"/>
          </a:xfrm>
          <a:prstGeom prst="rect">
            <a:avLst/>
          </a:prstGeom>
        </p:spPr>
        <p:txBody>
          <a:bodyPr>
            <a:spAutoFit/>
          </a:bodyPr>
          <a:lstStyle/>
          <a:p>
            <a:endParaRPr lang="es-CL" dirty="0"/>
          </a:p>
        </p:txBody>
      </p:sp>
      <p:sp>
        <p:nvSpPr>
          <p:cNvPr id="6" name="Rectángulo 5"/>
          <p:cNvSpPr/>
          <p:nvPr/>
        </p:nvSpPr>
        <p:spPr>
          <a:xfrm>
            <a:off x="1808108" y="233153"/>
            <a:ext cx="3444875" cy="523220"/>
          </a:xfrm>
          <a:prstGeom prst="rect">
            <a:avLst/>
          </a:prstGeom>
        </p:spPr>
        <p:txBody>
          <a:bodyPr>
            <a:spAutoFit/>
          </a:bodyPr>
          <a:lstStyle/>
          <a:p>
            <a:r>
              <a:rPr lang="es-ES" b="1" dirty="0" smtClean="0">
                <a:latin typeface="Verdana" panose="020B0604030504040204" pitchFamily="34" charset="0"/>
              </a:rPr>
              <a:t>Músculos del cuello, vista anterior plano profundo.</a:t>
            </a:r>
            <a:endParaRPr lang="es-CL" dirty="0"/>
          </a:p>
        </p:txBody>
      </p:sp>
      <p:pic>
        <p:nvPicPr>
          <p:cNvPr id="32770" name="Picture 2" descr="https://lh6.googleusercontent.com/3_l-1lIRsrcSzk9c3rjt0RFJ-y3okdzjeOZ03tQ0_BykpRtx_n86lCwIGlYYc70SGyFvhDWD9nWWWPexBw2Ne4LWzOXINhYzXG8PD2ADwIehStZ_V_fAJnK9CkMqixP_SbRN11MYhczfKpYiIRz0Nmwzc7bsHs0=n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3329" y="871820"/>
            <a:ext cx="4095778" cy="3962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50987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0" name="Google Shape;110;p5"/>
          <p:cNvSpPr txBox="1">
            <a:spLocks noGrp="1"/>
          </p:cNvSpPr>
          <p:nvPr>
            <p:ph type="title"/>
          </p:nvPr>
        </p:nvSpPr>
        <p:spPr>
          <a:xfrm>
            <a:off x="635989" y="1948901"/>
            <a:ext cx="5379049" cy="767256"/>
          </a:xfrm>
          <a:prstGeom prst="rect">
            <a:avLst/>
          </a:prstGeom>
          <a:noFill/>
          <a:ln>
            <a:noFill/>
          </a:ln>
        </p:spPr>
        <p:txBody>
          <a:bodyPr spcFirstLastPara="1" wrap="square" lIns="91425" tIns="45700" rIns="91425" bIns="45700" anchor="ctr" anchorCtr="0">
            <a:normAutofit/>
          </a:bodyPr>
          <a:lstStyle/>
          <a:p>
            <a:pPr lvl="0" algn="just">
              <a:buClr>
                <a:srgbClr val="375F68"/>
              </a:buClr>
              <a:buSzPts val="1200"/>
            </a:pPr>
            <a:endParaRPr lang="es-ES" sz="1200" dirty="0">
              <a:solidFill>
                <a:srgbClr val="375F68"/>
              </a:solidFill>
              <a:latin typeface="Avenir"/>
              <a:ea typeface="Avenir"/>
              <a:cs typeface="Avenir"/>
              <a:sym typeface="Avenir"/>
            </a:endParaRPr>
          </a:p>
        </p:txBody>
      </p:sp>
      <p:sp>
        <p:nvSpPr>
          <p:cNvPr id="2" name="Rectángulo 1"/>
          <p:cNvSpPr/>
          <p:nvPr/>
        </p:nvSpPr>
        <p:spPr>
          <a:xfrm>
            <a:off x="1934232" y="717932"/>
            <a:ext cx="3444875" cy="307777"/>
          </a:xfrm>
          <a:prstGeom prst="rect">
            <a:avLst/>
          </a:prstGeom>
        </p:spPr>
        <p:txBody>
          <a:bodyPr>
            <a:spAutoFit/>
          </a:bodyPr>
          <a:lstStyle/>
          <a:p>
            <a:endParaRPr lang="es-CL" dirty="0"/>
          </a:p>
        </p:txBody>
      </p:sp>
      <p:sp>
        <p:nvSpPr>
          <p:cNvPr id="6" name="Rectángulo 5"/>
          <p:cNvSpPr/>
          <p:nvPr/>
        </p:nvSpPr>
        <p:spPr>
          <a:xfrm>
            <a:off x="1724818" y="152992"/>
            <a:ext cx="3444875" cy="523220"/>
          </a:xfrm>
          <a:prstGeom prst="rect">
            <a:avLst/>
          </a:prstGeom>
        </p:spPr>
        <p:txBody>
          <a:bodyPr>
            <a:spAutoFit/>
          </a:bodyPr>
          <a:lstStyle/>
          <a:p>
            <a:r>
              <a:rPr lang="es-ES" b="1" dirty="0"/>
              <a:t>Músculos del cuello, vista posterior </a:t>
            </a:r>
            <a:r>
              <a:rPr lang="es-ES" b="1" dirty="0" smtClean="0"/>
              <a:t>plano superficial</a:t>
            </a:r>
            <a:r>
              <a:rPr lang="es-ES" b="1" dirty="0"/>
              <a:t>.</a:t>
            </a:r>
            <a:endParaRPr lang="es-CL" dirty="0"/>
          </a:p>
        </p:txBody>
      </p:sp>
      <p:pic>
        <p:nvPicPr>
          <p:cNvPr id="33796" name="Picture 4" descr="https://lh5.googleusercontent.com/xqefCMI-LaXkKQxaztLMSSdyqbT63hcbrGzyHjKV4kGkv44oA4w529DCzmdgDGZ3UHoEDMvXei14--BClqf_XvKydO7y9fY_FiEzeF8gR1SrECBtwCOHpSgiQ0inqXxNb0ILENpFiT6OKLAOArl5z5FN0kf2ILM=n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8898" y="717932"/>
            <a:ext cx="3874289" cy="3938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47423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0" name="Google Shape;110;p5"/>
          <p:cNvSpPr txBox="1">
            <a:spLocks noGrp="1"/>
          </p:cNvSpPr>
          <p:nvPr>
            <p:ph type="title"/>
          </p:nvPr>
        </p:nvSpPr>
        <p:spPr>
          <a:xfrm>
            <a:off x="635989" y="1948901"/>
            <a:ext cx="5379049" cy="767256"/>
          </a:xfrm>
          <a:prstGeom prst="rect">
            <a:avLst/>
          </a:prstGeom>
          <a:noFill/>
          <a:ln>
            <a:noFill/>
          </a:ln>
        </p:spPr>
        <p:txBody>
          <a:bodyPr spcFirstLastPara="1" wrap="square" lIns="91425" tIns="45700" rIns="91425" bIns="45700" anchor="ctr" anchorCtr="0">
            <a:normAutofit/>
          </a:bodyPr>
          <a:lstStyle/>
          <a:p>
            <a:pPr lvl="0" algn="just">
              <a:buClr>
                <a:srgbClr val="375F68"/>
              </a:buClr>
              <a:buSzPts val="1200"/>
            </a:pPr>
            <a:endParaRPr lang="es-ES" sz="1200" dirty="0">
              <a:solidFill>
                <a:srgbClr val="375F68"/>
              </a:solidFill>
              <a:latin typeface="Avenir"/>
              <a:ea typeface="Avenir"/>
              <a:cs typeface="Avenir"/>
              <a:sym typeface="Avenir"/>
            </a:endParaRPr>
          </a:p>
        </p:txBody>
      </p:sp>
      <p:sp>
        <p:nvSpPr>
          <p:cNvPr id="2" name="Rectángulo 1"/>
          <p:cNvSpPr/>
          <p:nvPr/>
        </p:nvSpPr>
        <p:spPr>
          <a:xfrm>
            <a:off x="1934232" y="717932"/>
            <a:ext cx="3444875" cy="307777"/>
          </a:xfrm>
          <a:prstGeom prst="rect">
            <a:avLst/>
          </a:prstGeom>
        </p:spPr>
        <p:txBody>
          <a:bodyPr>
            <a:spAutoFit/>
          </a:bodyPr>
          <a:lstStyle/>
          <a:p>
            <a:endParaRPr lang="es-CL" dirty="0"/>
          </a:p>
        </p:txBody>
      </p:sp>
      <p:sp>
        <p:nvSpPr>
          <p:cNvPr id="6" name="Rectángulo 5"/>
          <p:cNvSpPr/>
          <p:nvPr/>
        </p:nvSpPr>
        <p:spPr>
          <a:xfrm>
            <a:off x="1488363" y="148614"/>
            <a:ext cx="3444875" cy="523220"/>
          </a:xfrm>
          <a:prstGeom prst="rect">
            <a:avLst/>
          </a:prstGeom>
        </p:spPr>
        <p:txBody>
          <a:bodyPr>
            <a:spAutoFit/>
          </a:bodyPr>
          <a:lstStyle/>
          <a:p>
            <a:r>
              <a:rPr lang="es-ES" b="1" dirty="0"/>
              <a:t>Músculos del cuello, vista posterior </a:t>
            </a:r>
            <a:r>
              <a:rPr lang="es-ES" b="1" dirty="0" smtClean="0"/>
              <a:t>plano medio.</a:t>
            </a:r>
            <a:endParaRPr lang="es-CL" dirty="0"/>
          </a:p>
        </p:txBody>
      </p:sp>
      <p:pic>
        <p:nvPicPr>
          <p:cNvPr id="33794" name="Picture 2" descr="https://lh4.googleusercontent.com/FLG7mW8tOPI8Eet1rGdGbm-hFB5DzW9rRicN6VNzTIOyVo6z-X16DjyC3BUcOn-Bzw7wflJz1DgVOuT_r7dvtWJTJ2l0K0jUfSydyUgG_TImYQOrUB802HkkgP_QLJRKuhR24bzcpht41FBC6LalMtcJvndkYfc=n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1534" y="871820"/>
            <a:ext cx="3878535" cy="4014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18218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0" name="Google Shape;110;p5"/>
          <p:cNvSpPr txBox="1">
            <a:spLocks noGrp="1"/>
          </p:cNvSpPr>
          <p:nvPr>
            <p:ph type="title"/>
          </p:nvPr>
        </p:nvSpPr>
        <p:spPr>
          <a:xfrm>
            <a:off x="635989" y="1948901"/>
            <a:ext cx="5379049" cy="767256"/>
          </a:xfrm>
          <a:prstGeom prst="rect">
            <a:avLst/>
          </a:prstGeom>
          <a:noFill/>
          <a:ln>
            <a:noFill/>
          </a:ln>
        </p:spPr>
        <p:txBody>
          <a:bodyPr spcFirstLastPara="1" wrap="square" lIns="91425" tIns="45700" rIns="91425" bIns="45700" anchor="ctr" anchorCtr="0">
            <a:normAutofit/>
          </a:bodyPr>
          <a:lstStyle/>
          <a:p>
            <a:pPr lvl="0" algn="just">
              <a:buClr>
                <a:srgbClr val="375F68"/>
              </a:buClr>
              <a:buSzPts val="1200"/>
            </a:pPr>
            <a:endParaRPr lang="es-ES" sz="1200" dirty="0">
              <a:solidFill>
                <a:srgbClr val="375F68"/>
              </a:solidFill>
              <a:latin typeface="Avenir"/>
              <a:ea typeface="Avenir"/>
              <a:cs typeface="Avenir"/>
              <a:sym typeface="Avenir"/>
            </a:endParaRPr>
          </a:p>
        </p:txBody>
      </p:sp>
      <p:sp>
        <p:nvSpPr>
          <p:cNvPr id="2" name="Rectángulo 1"/>
          <p:cNvSpPr/>
          <p:nvPr/>
        </p:nvSpPr>
        <p:spPr>
          <a:xfrm>
            <a:off x="1934232" y="717932"/>
            <a:ext cx="3444875" cy="307777"/>
          </a:xfrm>
          <a:prstGeom prst="rect">
            <a:avLst/>
          </a:prstGeom>
        </p:spPr>
        <p:txBody>
          <a:bodyPr>
            <a:spAutoFit/>
          </a:bodyPr>
          <a:lstStyle/>
          <a:p>
            <a:endParaRPr lang="es-CL" dirty="0"/>
          </a:p>
        </p:txBody>
      </p:sp>
      <p:sp>
        <p:nvSpPr>
          <p:cNvPr id="6" name="Rectángulo 5"/>
          <p:cNvSpPr/>
          <p:nvPr/>
        </p:nvSpPr>
        <p:spPr>
          <a:xfrm>
            <a:off x="1724818" y="98844"/>
            <a:ext cx="3444875" cy="523220"/>
          </a:xfrm>
          <a:prstGeom prst="rect">
            <a:avLst/>
          </a:prstGeom>
        </p:spPr>
        <p:txBody>
          <a:bodyPr>
            <a:spAutoFit/>
          </a:bodyPr>
          <a:lstStyle/>
          <a:p>
            <a:r>
              <a:rPr lang="es-ES" b="1" dirty="0"/>
              <a:t>Músculos del cuello, vista posterior </a:t>
            </a:r>
            <a:r>
              <a:rPr lang="es-ES" b="1" dirty="0" smtClean="0"/>
              <a:t>plano profundo.</a:t>
            </a:r>
            <a:endParaRPr lang="es-CL" dirty="0"/>
          </a:p>
        </p:txBody>
      </p:sp>
      <p:pic>
        <p:nvPicPr>
          <p:cNvPr id="33795" name="Picture 3" descr="https://lh3.googleusercontent.com/mLly-l4kdIYVc17glclIjZCS0zBSepk7vReg2tyA9xRAkifHCGOYIq8jsw64JW9JhcWOwcPO3kYQo_910hJJWiGopy1oVfGO1lI37sZaXo9B26XwGGT-24eeUC4SAe_XSozc9o2VLZgejSX9d9JD_xvcJJ0ZDkE=n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610" y="717932"/>
            <a:ext cx="4476083" cy="4236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725244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0" name="Google Shape;110;p5"/>
          <p:cNvSpPr txBox="1">
            <a:spLocks noGrp="1"/>
          </p:cNvSpPr>
          <p:nvPr>
            <p:ph type="title"/>
          </p:nvPr>
        </p:nvSpPr>
        <p:spPr>
          <a:xfrm>
            <a:off x="635989" y="1948901"/>
            <a:ext cx="5379049" cy="767256"/>
          </a:xfrm>
          <a:prstGeom prst="rect">
            <a:avLst/>
          </a:prstGeom>
          <a:noFill/>
          <a:ln>
            <a:noFill/>
          </a:ln>
        </p:spPr>
        <p:txBody>
          <a:bodyPr spcFirstLastPara="1" wrap="square" lIns="91425" tIns="45700" rIns="91425" bIns="45700" anchor="ctr" anchorCtr="0">
            <a:normAutofit/>
          </a:bodyPr>
          <a:lstStyle/>
          <a:p>
            <a:pPr lvl="0" algn="just">
              <a:buClr>
                <a:srgbClr val="375F68"/>
              </a:buClr>
              <a:buSzPts val="1200"/>
            </a:pPr>
            <a:endParaRPr lang="es-ES" sz="1200" dirty="0">
              <a:solidFill>
                <a:srgbClr val="375F68"/>
              </a:solidFill>
              <a:latin typeface="Avenir"/>
              <a:ea typeface="Avenir"/>
              <a:cs typeface="Avenir"/>
              <a:sym typeface="Avenir"/>
            </a:endParaRPr>
          </a:p>
        </p:txBody>
      </p:sp>
      <p:sp>
        <p:nvSpPr>
          <p:cNvPr id="2" name="Rectángulo 1"/>
          <p:cNvSpPr/>
          <p:nvPr/>
        </p:nvSpPr>
        <p:spPr>
          <a:xfrm>
            <a:off x="1934232" y="717932"/>
            <a:ext cx="3444875" cy="307777"/>
          </a:xfrm>
          <a:prstGeom prst="rect">
            <a:avLst/>
          </a:prstGeom>
        </p:spPr>
        <p:txBody>
          <a:bodyPr>
            <a:spAutoFit/>
          </a:bodyPr>
          <a:lstStyle/>
          <a:p>
            <a:endParaRPr lang="es-CL" dirty="0"/>
          </a:p>
        </p:txBody>
      </p:sp>
      <p:sp>
        <p:nvSpPr>
          <p:cNvPr id="6" name="Rectángulo 5"/>
          <p:cNvSpPr/>
          <p:nvPr/>
        </p:nvSpPr>
        <p:spPr>
          <a:xfrm>
            <a:off x="1724818" y="98844"/>
            <a:ext cx="3444875" cy="523220"/>
          </a:xfrm>
          <a:prstGeom prst="rect">
            <a:avLst/>
          </a:prstGeom>
        </p:spPr>
        <p:txBody>
          <a:bodyPr>
            <a:spAutoFit/>
          </a:bodyPr>
          <a:lstStyle/>
          <a:p>
            <a:r>
              <a:rPr lang="es-ES" b="1" dirty="0" smtClean="0"/>
              <a:t>Origen, inserción y acción músculos zona cervical</a:t>
            </a:r>
            <a:endParaRPr lang="es-CL" dirty="0"/>
          </a:p>
        </p:txBody>
      </p:sp>
      <p:graphicFrame>
        <p:nvGraphicFramePr>
          <p:cNvPr id="3" name="Tabla 2"/>
          <p:cNvGraphicFramePr>
            <a:graphicFrameLocks noGrp="1"/>
          </p:cNvGraphicFramePr>
          <p:nvPr/>
        </p:nvGraphicFramePr>
        <p:xfrm>
          <a:off x="654544" y="1329034"/>
          <a:ext cx="5585424" cy="3382370"/>
        </p:xfrm>
        <a:graphic>
          <a:graphicData uri="http://schemas.openxmlformats.org/drawingml/2006/table">
            <a:tbl>
              <a:tblPr/>
              <a:tblGrid>
                <a:gridCol w="1396356">
                  <a:extLst>
                    <a:ext uri="{9D8B030D-6E8A-4147-A177-3AD203B41FA5}">
                      <a16:colId xmlns:a16="http://schemas.microsoft.com/office/drawing/2014/main" val="2672324860"/>
                    </a:ext>
                  </a:extLst>
                </a:gridCol>
                <a:gridCol w="1396356">
                  <a:extLst>
                    <a:ext uri="{9D8B030D-6E8A-4147-A177-3AD203B41FA5}">
                      <a16:colId xmlns:a16="http://schemas.microsoft.com/office/drawing/2014/main" val="861408616"/>
                    </a:ext>
                  </a:extLst>
                </a:gridCol>
                <a:gridCol w="1396356">
                  <a:extLst>
                    <a:ext uri="{9D8B030D-6E8A-4147-A177-3AD203B41FA5}">
                      <a16:colId xmlns:a16="http://schemas.microsoft.com/office/drawing/2014/main" val="123447810"/>
                    </a:ext>
                  </a:extLst>
                </a:gridCol>
                <a:gridCol w="1396356">
                  <a:extLst>
                    <a:ext uri="{9D8B030D-6E8A-4147-A177-3AD203B41FA5}">
                      <a16:colId xmlns:a16="http://schemas.microsoft.com/office/drawing/2014/main" val="1710265268"/>
                    </a:ext>
                  </a:extLst>
                </a:gridCol>
              </a:tblGrid>
              <a:tr h="273711">
                <a:tc>
                  <a:txBody>
                    <a:bodyPr/>
                    <a:lstStyle/>
                    <a:p>
                      <a:pPr fontAlgn="b"/>
                      <a:r>
                        <a:rPr lang="es-CL" sz="1300" b="1">
                          <a:effectLst/>
                        </a:rPr>
                        <a:t>Músculo</a:t>
                      </a:r>
                    </a:p>
                  </a:txBody>
                  <a:tcPr marL="82113" marR="82113" marT="41057" marB="41057" anchor="b">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
                      <a:r>
                        <a:rPr lang="es-CL" sz="1300" b="1">
                          <a:effectLst/>
                        </a:rPr>
                        <a:t>Origen</a:t>
                      </a:r>
                    </a:p>
                  </a:txBody>
                  <a:tcPr marL="82113" marR="82113" marT="41057" marB="41057" anchor="b">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
                      <a:r>
                        <a:rPr lang="es-CL" sz="1300" b="1">
                          <a:effectLst/>
                        </a:rPr>
                        <a:t>Inserción</a:t>
                      </a:r>
                    </a:p>
                  </a:txBody>
                  <a:tcPr marL="82113" marR="82113" marT="41057" marB="41057" anchor="b">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
                      <a:r>
                        <a:rPr lang="es-CL" sz="1300" b="1">
                          <a:effectLst/>
                        </a:rPr>
                        <a:t>Acción</a:t>
                      </a:r>
                    </a:p>
                  </a:txBody>
                  <a:tcPr marL="82113" marR="82113" marT="41057" marB="41057" anchor="b">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2907711821"/>
                  </a:ext>
                </a:extLst>
              </a:tr>
              <a:tr h="656908">
                <a:tc>
                  <a:txBody>
                    <a:bodyPr/>
                    <a:lstStyle/>
                    <a:p>
                      <a:pPr fontAlgn="base"/>
                      <a:r>
                        <a:rPr lang="es-CL" sz="1300">
                          <a:effectLst/>
                        </a:rPr>
                        <a:t>Esternocleidomastoideo</a:t>
                      </a:r>
                    </a:p>
                  </a:txBody>
                  <a:tcPr marL="82113" marR="82113" marT="41057" marB="41057"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CL" sz="1300">
                          <a:effectLst/>
                        </a:rPr>
                        <a:t>Manubrio esternal y clavícula</a:t>
                      </a:r>
                    </a:p>
                  </a:txBody>
                  <a:tcPr marL="82113" marR="82113" marT="41057" marB="41057"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ES" sz="1300">
                          <a:effectLst/>
                        </a:rPr>
                        <a:t>Mastoides del cráneo y línea nucal superior</a:t>
                      </a:r>
                    </a:p>
                  </a:txBody>
                  <a:tcPr marL="82113" marR="82113" marT="41057" marB="41057"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ES" sz="1300">
                          <a:effectLst/>
                        </a:rPr>
                        <a:t>Inclinación lateral y rotación del cuello</a:t>
                      </a:r>
                    </a:p>
                  </a:txBody>
                  <a:tcPr marL="82113" marR="82113" marT="41057" marB="41057"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3392299570"/>
                  </a:ext>
                </a:extLst>
              </a:tr>
              <a:tr h="848506">
                <a:tc>
                  <a:txBody>
                    <a:bodyPr/>
                    <a:lstStyle/>
                    <a:p>
                      <a:pPr fontAlgn="base"/>
                      <a:r>
                        <a:rPr lang="es-CL" sz="1300">
                          <a:effectLst/>
                        </a:rPr>
                        <a:t>Músculos escalenos (anterior, medio, posterior)</a:t>
                      </a:r>
                    </a:p>
                  </a:txBody>
                  <a:tcPr marL="82113" marR="82113" marT="41057" marB="41057"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CL" sz="1300">
                          <a:effectLst/>
                        </a:rPr>
                        <a:t>Vértebras cervicales</a:t>
                      </a:r>
                    </a:p>
                  </a:txBody>
                  <a:tcPr marL="82113" marR="82113" marT="41057" marB="41057"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CL" sz="1300">
                          <a:effectLst/>
                        </a:rPr>
                        <a:t>Primera y segunda costilla</a:t>
                      </a:r>
                    </a:p>
                  </a:txBody>
                  <a:tcPr marL="82113" marR="82113" marT="41057" marB="41057"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ES" sz="1300">
                          <a:effectLst/>
                        </a:rPr>
                        <a:t>Elevación de las costillas y flexión lateral del cuello</a:t>
                      </a:r>
                    </a:p>
                  </a:txBody>
                  <a:tcPr marL="82113" marR="82113" marT="41057" marB="41057"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3383194704"/>
                  </a:ext>
                </a:extLst>
              </a:tr>
              <a:tr h="656908">
                <a:tc>
                  <a:txBody>
                    <a:bodyPr/>
                    <a:lstStyle/>
                    <a:p>
                      <a:pPr fontAlgn="base"/>
                      <a:r>
                        <a:rPr lang="es-CL" sz="1300">
                          <a:effectLst/>
                        </a:rPr>
                        <a:t>Esplenio de la cabeza</a:t>
                      </a:r>
                    </a:p>
                  </a:txBody>
                  <a:tcPr marL="82113" marR="82113" marT="41057" marB="41057"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CL" sz="1300">
                          <a:effectLst/>
                        </a:rPr>
                        <a:t>Vértebras cervicales y torácicas</a:t>
                      </a:r>
                    </a:p>
                  </a:txBody>
                  <a:tcPr marL="82113" marR="82113" marT="41057" marB="41057"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ES" sz="1300">
                          <a:effectLst/>
                        </a:rPr>
                        <a:t>Occipucio y mastoides del cráneo</a:t>
                      </a:r>
                    </a:p>
                  </a:txBody>
                  <a:tcPr marL="82113" marR="82113" marT="41057" marB="41057"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ES" sz="1300">
                          <a:effectLst/>
                        </a:rPr>
                        <a:t>Extensión y rotación lateral del cuello</a:t>
                      </a:r>
                    </a:p>
                  </a:txBody>
                  <a:tcPr marL="82113" marR="82113" marT="41057" marB="41057"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168131404"/>
                  </a:ext>
                </a:extLst>
              </a:tr>
              <a:tr h="848506">
                <a:tc>
                  <a:txBody>
                    <a:bodyPr/>
                    <a:lstStyle/>
                    <a:p>
                      <a:pPr fontAlgn="base"/>
                      <a:r>
                        <a:rPr lang="es-CL" sz="1300">
                          <a:effectLst/>
                        </a:rPr>
                        <a:t>Esplenio del cuello</a:t>
                      </a:r>
                    </a:p>
                  </a:txBody>
                  <a:tcPr marL="82113" marR="82113" marT="41057" marB="41057"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F7F7F8"/>
                    </a:solidFill>
                  </a:tcPr>
                </a:tc>
                <a:tc>
                  <a:txBody>
                    <a:bodyPr/>
                    <a:lstStyle/>
                    <a:p>
                      <a:pPr fontAlgn="base"/>
                      <a:r>
                        <a:rPr lang="es-CL" sz="1300">
                          <a:effectLst/>
                        </a:rPr>
                        <a:t>Vértebras torácicas y cervicales</a:t>
                      </a:r>
                    </a:p>
                  </a:txBody>
                  <a:tcPr marL="82113" marR="82113" marT="41057" marB="41057"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F7F7F8"/>
                    </a:solidFill>
                  </a:tcPr>
                </a:tc>
                <a:tc>
                  <a:txBody>
                    <a:bodyPr/>
                    <a:lstStyle/>
                    <a:p>
                      <a:pPr fontAlgn="base"/>
                      <a:r>
                        <a:rPr lang="es-ES" sz="1300">
                          <a:effectLst/>
                        </a:rPr>
                        <a:t>Vértebras cervicales superiores y occipucio</a:t>
                      </a:r>
                    </a:p>
                  </a:txBody>
                  <a:tcPr marL="82113" marR="82113" marT="41057" marB="41057"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F7F7F8"/>
                    </a:solidFill>
                  </a:tcPr>
                </a:tc>
                <a:tc>
                  <a:txBody>
                    <a:bodyPr/>
                    <a:lstStyle/>
                    <a:p>
                      <a:pPr fontAlgn="base"/>
                      <a:r>
                        <a:rPr lang="es-ES" sz="1300" dirty="0">
                          <a:effectLst/>
                        </a:rPr>
                        <a:t>Extensión y rotación lateral del cuello</a:t>
                      </a:r>
                    </a:p>
                  </a:txBody>
                  <a:tcPr marL="82113" marR="82113" marT="41057" marB="41057"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2809632312"/>
                  </a:ext>
                </a:extLst>
              </a:tr>
            </a:tbl>
          </a:graphicData>
        </a:graphic>
      </p:graphicFrame>
    </p:spTree>
    <p:extLst>
      <p:ext uri="{BB962C8B-B14F-4D97-AF65-F5344CB8AC3E}">
        <p14:creationId xmlns:p14="http://schemas.microsoft.com/office/powerpoint/2010/main" val="3200113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0" name="Google Shape;110;p5"/>
          <p:cNvSpPr txBox="1">
            <a:spLocks noGrp="1"/>
          </p:cNvSpPr>
          <p:nvPr>
            <p:ph type="title"/>
          </p:nvPr>
        </p:nvSpPr>
        <p:spPr>
          <a:xfrm>
            <a:off x="635989" y="1948901"/>
            <a:ext cx="5379049" cy="767256"/>
          </a:xfrm>
          <a:prstGeom prst="rect">
            <a:avLst/>
          </a:prstGeom>
          <a:noFill/>
          <a:ln>
            <a:noFill/>
          </a:ln>
        </p:spPr>
        <p:txBody>
          <a:bodyPr spcFirstLastPara="1" wrap="square" lIns="91425" tIns="45700" rIns="91425" bIns="45700" anchor="ctr" anchorCtr="0">
            <a:normAutofit/>
          </a:bodyPr>
          <a:lstStyle/>
          <a:p>
            <a:pPr lvl="0" algn="just">
              <a:buClr>
                <a:srgbClr val="375F68"/>
              </a:buClr>
              <a:buSzPts val="1200"/>
            </a:pPr>
            <a:endParaRPr lang="es-ES" sz="1200" dirty="0">
              <a:solidFill>
                <a:srgbClr val="375F68"/>
              </a:solidFill>
              <a:latin typeface="Avenir"/>
              <a:ea typeface="Avenir"/>
              <a:cs typeface="Avenir"/>
              <a:sym typeface="Avenir"/>
            </a:endParaRPr>
          </a:p>
        </p:txBody>
      </p:sp>
      <p:sp>
        <p:nvSpPr>
          <p:cNvPr id="2" name="Rectángulo 1"/>
          <p:cNvSpPr/>
          <p:nvPr/>
        </p:nvSpPr>
        <p:spPr>
          <a:xfrm>
            <a:off x="1934232" y="717932"/>
            <a:ext cx="3444875" cy="307777"/>
          </a:xfrm>
          <a:prstGeom prst="rect">
            <a:avLst/>
          </a:prstGeom>
        </p:spPr>
        <p:txBody>
          <a:bodyPr>
            <a:spAutoFit/>
          </a:bodyPr>
          <a:lstStyle/>
          <a:p>
            <a:endParaRPr lang="es-CL" dirty="0"/>
          </a:p>
        </p:txBody>
      </p:sp>
      <p:sp>
        <p:nvSpPr>
          <p:cNvPr id="6" name="Rectángulo 5"/>
          <p:cNvSpPr/>
          <p:nvPr/>
        </p:nvSpPr>
        <p:spPr>
          <a:xfrm>
            <a:off x="1724818" y="98844"/>
            <a:ext cx="3444875" cy="523220"/>
          </a:xfrm>
          <a:prstGeom prst="rect">
            <a:avLst/>
          </a:prstGeom>
        </p:spPr>
        <p:txBody>
          <a:bodyPr>
            <a:spAutoFit/>
          </a:bodyPr>
          <a:lstStyle/>
          <a:p>
            <a:r>
              <a:rPr lang="es-ES" b="1" dirty="0" smtClean="0"/>
              <a:t>Origen, inserción y acción músculos zona cervical</a:t>
            </a:r>
            <a:endParaRPr lang="es-CL" dirty="0"/>
          </a:p>
        </p:txBody>
      </p:sp>
      <p:graphicFrame>
        <p:nvGraphicFramePr>
          <p:cNvPr id="4" name="Tabla 3"/>
          <p:cNvGraphicFramePr>
            <a:graphicFrameLocks noGrp="1"/>
          </p:cNvGraphicFramePr>
          <p:nvPr>
            <p:extLst>
              <p:ext uri="{D42A27DB-BD31-4B8C-83A1-F6EECF244321}">
                <p14:modId xmlns:p14="http://schemas.microsoft.com/office/powerpoint/2010/main" val="1636343845"/>
              </p:ext>
            </p:extLst>
          </p:nvPr>
        </p:nvGraphicFramePr>
        <p:xfrm>
          <a:off x="481544" y="1377950"/>
          <a:ext cx="5931424" cy="3284538"/>
        </p:xfrm>
        <a:graphic>
          <a:graphicData uri="http://schemas.openxmlformats.org/drawingml/2006/table">
            <a:tbl>
              <a:tblPr/>
              <a:tblGrid>
                <a:gridCol w="1482856">
                  <a:extLst>
                    <a:ext uri="{9D8B030D-6E8A-4147-A177-3AD203B41FA5}">
                      <a16:colId xmlns:a16="http://schemas.microsoft.com/office/drawing/2014/main" val="1280667986"/>
                    </a:ext>
                  </a:extLst>
                </a:gridCol>
                <a:gridCol w="1482856">
                  <a:extLst>
                    <a:ext uri="{9D8B030D-6E8A-4147-A177-3AD203B41FA5}">
                      <a16:colId xmlns:a16="http://schemas.microsoft.com/office/drawing/2014/main" val="2657605043"/>
                    </a:ext>
                  </a:extLst>
                </a:gridCol>
                <a:gridCol w="1482856">
                  <a:extLst>
                    <a:ext uri="{9D8B030D-6E8A-4147-A177-3AD203B41FA5}">
                      <a16:colId xmlns:a16="http://schemas.microsoft.com/office/drawing/2014/main" val="479974803"/>
                    </a:ext>
                  </a:extLst>
                </a:gridCol>
                <a:gridCol w="1482856">
                  <a:extLst>
                    <a:ext uri="{9D8B030D-6E8A-4147-A177-3AD203B41FA5}">
                      <a16:colId xmlns:a16="http://schemas.microsoft.com/office/drawing/2014/main" val="3401938353"/>
                    </a:ext>
                  </a:extLst>
                </a:gridCol>
              </a:tblGrid>
              <a:tr h="901068">
                <a:tc>
                  <a:txBody>
                    <a:bodyPr/>
                    <a:lstStyle/>
                    <a:p>
                      <a:pPr fontAlgn="base"/>
                      <a:r>
                        <a:rPr lang="es-CL" sz="1300" dirty="0" smtClean="0">
                          <a:effectLst/>
                        </a:rPr>
                        <a:t>Largo</a:t>
                      </a:r>
                      <a:r>
                        <a:rPr lang="es-CL" sz="1300" baseline="0" dirty="0" smtClean="0">
                          <a:effectLst/>
                        </a:rPr>
                        <a:t> </a:t>
                      </a:r>
                      <a:r>
                        <a:rPr lang="es-CL" sz="1300" dirty="0" smtClean="0">
                          <a:effectLst/>
                        </a:rPr>
                        <a:t>de </a:t>
                      </a:r>
                      <a:r>
                        <a:rPr lang="es-CL" sz="1300" dirty="0">
                          <a:effectLst/>
                        </a:rPr>
                        <a:t>la cabeza</a:t>
                      </a:r>
                    </a:p>
                  </a:txBody>
                  <a:tcPr marL="87200" marR="87200" marT="43600" marB="43600"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CL" sz="1300">
                          <a:effectLst/>
                        </a:rPr>
                        <a:t>Vértebras torácicas y cervicales</a:t>
                      </a:r>
                    </a:p>
                  </a:txBody>
                  <a:tcPr marL="87200" marR="87200" marT="43600" marB="43600"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ES" sz="1300">
                          <a:effectLst/>
                        </a:rPr>
                        <a:t>Occipucio y mastoides del cráneo</a:t>
                      </a:r>
                    </a:p>
                  </a:txBody>
                  <a:tcPr marL="87200" marR="87200" marT="43600" marB="43600"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ES" sz="1300">
                          <a:effectLst/>
                        </a:rPr>
                        <a:t>Extensión, inclinación lateral y rotación del cuello</a:t>
                      </a:r>
                    </a:p>
                  </a:txBody>
                  <a:tcPr marL="87200" marR="87200" marT="43600" marB="43600"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807905999"/>
                  </a:ext>
                </a:extLst>
              </a:tr>
              <a:tr h="901068">
                <a:tc>
                  <a:txBody>
                    <a:bodyPr/>
                    <a:lstStyle/>
                    <a:p>
                      <a:pPr fontAlgn="base"/>
                      <a:r>
                        <a:rPr lang="es-CL" sz="1300" dirty="0" smtClean="0">
                          <a:effectLst/>
                        </a:rPr>
                        <a:t>Largo </a:t>
                      </a:r>
                      <a:r>
                        <a:rPr lang="es-CL" sz="1300" dirty="0">
                          <a:effectLst/>
                        </a:rPr>
                        <a:t>del cuello</a:t>
                      </a:r>
                    </a:p>
                  </a:txBody>
                  <a:tcPr marL="87200" marR="87200" marT="43600" marB="43600"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CL" sz="1300">
                          <a:effectLst/>
                        </a:rPr>
                        <a:t>Vértebras torácicas y cervicales</a:t>
                      </a:r>
                    </a:p>
                  </a:txBody>
                  <a:tcPr marL="87200" marR="87200" marT="43600" marB="43600"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ES" sz="1300">
                          <a:effectLst/>
                        </a:rPr>
                        <a:t>Vértebras cervicales superiores y occipucio</a:t>
                      </a:r>
                    </a:p>
                  </a:txBody>
                  <a:tcPr marL="87200" marR="87200" marT="43600" marB="43600"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ES" sz="1300">
                          <a:effectLst/>
                        </a:rPr>
                        <a:t>Extensión, inclinación lateral y rotación del cuello</a:t>
                      </a:r>
                    </a:p>
                  </a:txBody>
                  <a:tcPr marL="87200" marR="87200" marT="43600" marB="43600"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324239277"/>
                  </a:ext>
                </a:extLst>
              </a:tr>
              <a:tr h="494134">
                <a:tc>
                  <a:txBody>
                    <a:bodyPr/>
                    <a:lstStyle/>
                    <a:p>
                      <a:pPr fontAlgn="base"/>
                      <a:r>
                        <a:rPr lang="es-ES" sz="1300">
                          <a:effectLst/>
                        </a:rPr>
                        <a:t>Recto anterior de la cabeza</a:t>
                      </a:r>
                    </a:p>
                  </a:txBody>
                  <a:tcPr marL="87200" marR="87200" marT="43600" marB="43600"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CL" sz="1300">
                          <a:effectLst/>
                        </a:rPr>
                        <a:t>Vértebras cervicales</a:t>
                      </a:r>
                    </a:p>
                  </a:txBody>
                  <a:tcPr marL="87200" marR="87200" marT="43600" marB="43600"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CL" sz="1300">
                          <a:effectLst/>
                        </a:rPr>
                        <a:t>Occipucio</a:t>
                      </a:r>
                    </a:p>
                  </a:txBody>
                  <a:tcPr marL="87200" marR="87200" marT="43600" marB="43600"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CL" sz="1300">
                          <a:effectLst/>
                        </a:rPr>
                        <a:t>Flexión del cuello</a:t>
                      </a:r>
                    </a:p>
                  </a:txBody>
                  <a:tcPr marL="87200" marR="87200" marT="43600" marB="43600"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2316194078"/>
                  </a:ext>
                </a:extLst>
              </a:tr>
              <a:tr h="494134">
                <a:tc>
                  <a:txBody>
                    <a:bodyPr/>
                    <a:lstStyle/>
                    <a:p>
                      <a:pPr fontAlgn="base"/>
                      <a:r>
                        <a:rPr lang="es-ES" sz="1300">
                          <a:effectLst/>
                        </a:rPr>
                        <a:t>Recto lateral de la cabeza</a:t>
                      </a:r>
                    </a:p>
                  </a:txBody>
                  <a:tcPr marL="87200" marR="87200" marT="43600" marB="43600"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CL" sz="1300">
                          <a:effectLst/>
                        </a:rPr>
                        <a:t>Vértebras cervicales</a:t>
                      </a:r>
                    </a:p>
                  </a:txBody>
                  <a:tcPr marL="87200" marR="87200" marT="43600" marB="43600"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CL" sz="1300">
                          <a:effectLst/>
                        </a:rPr>
                        <a:t>Mastoides del cráneo</a:t>
                      </a:r>
                    </a:p>
                  </a:txBody>
                  <a:tcPr marL="87200" marR="87200" marT="43600" marB="43600"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CL" sz="1300">
                          <a:effectLst/>
                        </a:rPr>
                        <a:t>Inclinación lateral del cuello</a:t>
                      </a:r>
                    </a:p>
                  </a:txBody>
                  <a:tcPr marL="87200" marR="87200" marT="43600" marB="43600"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2153307106"/>
                  </a:ext>
                </a:extLst>
              </a:tr>
              <a:tr h="494134">
                <a:tc>
                  <a:txBody>
                    <a:bodyPr/>
                    <a:lstStyle/>
                    <a:p>
                      <a:pPr fontAlgn="base"/>
                      <a:r>
                        <a:rPr lang="es-ES" sz="1300">
                          <a:effectLst/>
                        </a:rPr>
                        <a:t>Recto posterior de la cabeza</a:t>
                      </a:r>
                    </a:p>
                  </a:txBody>
                  <a:tcPr marL="87200" marR="87200" marT="43600" marB="43600"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F7F7F8"/>
                    </a:solidFill>
                  </a:tcPr>
                </a:tc>
                <a:tc>
                  <a:txBody>
                    <a:bodyPr/>
                    <a:lstStyle/>
                    <a:p>
                      <a:pPr fontAlgn="base"/>
                      <a:r>
                        <a:rPr lang="es-CL" sz="1300">
                          <a:effectLst/>
                        </a:rPr>
                        <a:t>Vértebras cervicales</a:t>
                      </a:r>
                    </a:p>
                  </a:txBody>
                  <a:tcPr marL="87200" marR="87200" marT="43600" marB="43600"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F7F7F8"/>
                    </a:solidFill>
                  </a:tcPr>
                </a:tc>
                <a:tc>
                  <a:txBody>
                    <a:bodyPr/>
                    <a:lstStyle/>
                    <a:p>
                      <a:pPr fontAlgn="base"/>
                      <a:r>
                        <a:rPr lang="es-CL" sz="1300">
                          <a:effectLst/>
                        </a:rPr>
                        <a:t>Occipucio</a:t>
                      </a:r>
                    </a:p>
                  </a:txBody>
                  <a:tcPr marL="87200" marR="87200" marT="43600" marB="43600"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F7F7F8"/>
                    </a:solidFill>
                  </a:tcPr>
                </a:tc>
                <a:tc>
                  <a:txBody>
                    <a:bodyPr/>
                    <a:lstStyle/>
                    <a:p>
                      <a:pPr fontAlgn="base"/>
                      <a:r>
                        <a:rPr lang="es-CL" sz="1300" dirty="0">
                          <a:effectLst/>
                        </a:rPr>
                        <a:t>Extensión del cuello</a:t>
                      </a:r>
                    </a:p>
                  </a:txBody>
                  <a:tcPr marL="87200" marR="87200" marT="43600" marB="43600"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3353020567"/>
                  </a:ext>
                </a:extLst>
              </a:tr>
            </a:tbl>
          </a:graphicData>
        </a:graphic>
      </p:graphicFrame>
    </p:spTree>
    <p:extLst>
      <p:ext uri="{BB962C8B-B14F-4D97-AF65-F5344CB8AC3E}">
        <p14:creationId xmlns:p14="http://schemas.microsoft.com/office/powerpoint/2010/main" val="350494278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0" name="Google Shape;110;p5"/>
          <p:cNvSpPr txBox="1">
            <a:spLocks noGrp="1"/>
          </p:cNvSpPr>
          <p:nvPr>
            <p:ph type="title"/>
          </p:nvPr>
        </p:nvSpPr>
        <p:spPr>
          <a:xfrm>
            <a:off x="635989" y="1948901"/>
            <a:ext cx="5379049" cy="767256"/>
          </a:xfrm>
          <a:prstGeom prst="rect">
            <a:avLst/>
          </a:prstGeom>
          <a:noFill/>
          <a:ln>
            <a:noFill/>
          </a:ln>
        </p:spPr>
        <p:txBody>
          <a:bodyPr spcFirstLastPara="1" wrap="square" lIns="91425" tIns="45700" rIns="91425" bIns="45700" anchor="ctr" anchorCtr="0">
            <a:normAutofit/>
          </a:bodyPr>
          <a:lstStyle/>
          <a:p>
            <a:pPr lvl="0" algn="just">
              <a:buClr>
                <a:srgbClr val="375F68"/>
              </a:buClr>
              <a:buSzPts val="1200"/>
            </a:pPr>
            <a:endParaRPr lang="es-ES" sz="1200" dirty="0">
              <a:solidFill>
                <a:srgbClr val="375F68"/>
              </a:solidFill>
              <a:latin typeface="Avenir"/>
              <a:ea typeface="Avenir"/>
              <a:cs typeface="Avenir"/>
              <a:sym typeface="Avenir"/>
            </a:endParaRPr>
          </a:p>
        </p:txBody>
      </p:sp>
      <p:sp>
        <p:nvSpPr>
          <p:cNvPr id="2" name="Rectángulo 1"/>
          <p:cNvSpPr/>
          <p:nvPr/>
        </p:nvSpPr>
        <p:spPr>
          <a:xfrm>
            <a:off x="1934232" y="717932"/>
            <a:ext cx="3444875" cy="307777"/>
          </a:xfrm>
          <a:prstGeom prst="rect">
            <a:avLst/>
          </a:prstGeom>
        </p:spPr>
        <p:txBody>
          <a:bodyPr>
            <a:spAutoFit/>
          </a:bodyPr>
          <a:lstStyle/>
          <a:p>
            <a:endParaRPr lang="es-CL" dirty="0"/>
          </a:p>
        </p:txBody>
      </p:sp>
      <p:sp>
        <p:nvSpPr>
          <p:cNvPr id="6" name="Rectángulo 5"/>
          <p:cNvSpPr/>
          <p:nvPr/>
        </p:nvSpPr>
        <p:spPr>
          <a:xfrm>
            <a:off x="1724818" y="98844"/>
            <a:ext cx="3444875" cy="523220"/>
          </a:xfrm>
          <a:prstGeom prst="rect">
            <a:avLst/>
          </a:prstGeom>
        </p:spPr>
        <p:txBody>
          <a:bodyPr>
            <a:spAutoFit/>
          </a:bodyPr>
          <a:lstStyle/>
          <a:p>
            <a:r>
              <a:rPr lang="es-ES" b="1" dirty="0" smtClean="0"/>
              <a:t>Origen, inserción y acción músculos zona cervical</a:t>
            </a:r>
            <a:endParaRPr lang="es-CL" dirty="0"/>
          </a:p>
        </p:txBody>
      </p:sp>
      <p:graphicFrame>
        <p:nvGraphicFramePr>
          <p:cNvPr id="3" name="Tabla 2"/>
          <p:cNvGraphicFramePr>
            <a:graphicFrameLocks noGrp="1"/>
          </p:cNvGraphicFramePr>
          <p:nvPr>
            <p:extLst>
              <p:ext uri="{D42A27DB-BD31-4B8C-83A1-F6EECF244321}">
                <p14:modId xmlns:p14="http://schemas.microsoft.com/office/powerpoint/2010/main" val="555775034"/>
              </p:ext>
            </p:extLst>
          </p:nvPr>
        </p:nvGraphicFramePr>
        <p:xfrm>
          <a:off x="635989" y="792062"/>
          <a:ext cx="5379048" cy="3706365"/>
        </p:xfrm>
        <a:graphic>
          <a:graphicData uri="http://schemas.openxmlformats.org/drawingml/2006/table">
            <a:tbl>
              <a:tblPr/>
              <a:tblGrid>
                <a:gridCol w="1344762">
                  <a:extLst>
                    <a:ext uri="{9D8B030D-6E8A-4147-A177-3AD203B41FA5}">
                      <a16:colId xmlns:a16="http://schemas.microsoft.com/office/drawing/2014/main" val="1156007742"/>
                    </a:ext>
                  </a:extLst>
                </a:gridCol>
                <a:gridCol w="1344762">
                  <a:extLst>
                    <a:ext uri="{9D8B030D-6E8A-4147-A177-3AD203B41FA5}">
                      <a16:colId xmlns:a16="http://schemas.microsoft.com/office/drawing/2014/main" val="881640406"/>
                    </a:ext>
                  </a:extLst>
                </a:gridCol>
                <a:gridCol w="1344762">
                  <a:extLst>
                    <a:ext uri="{9D8B030D-6E8A-4147-A177-3AD203B41FA5}">
                      <a16:colId xmlns:a16="http://schemas.microsoft.com/office/drawing/2014/main" val="1214523659"/>
                    </a:ext>
                  </a:extLst>
                </a:gridCol>
                <a:gridCol w="1344762">
                  <a:extLst>
                    <a:ext uri="{9D8B030D-6E8A-4147-A177-3AD203B41FA5}">
                      <a16:colId xmlns:a16="http://schemas.microsoft.com/office/drawing/2014/main" val="281809746"/>
                    </a:ext>
                  </a:extLst>
                </a:gridCol>
              </a:tblGrid>
              <a:tr h="643593">
                <a:tc>
                  <a:txBody>
                    <a:bodyPr/>
                    <a:lstStyle/>
                    <a:p>
                      <a:pPr fontAlgn="base"/>
                      <a:r>
                        <a:rPr lang="es-CL" sz="1200">
                          <a:effectLst/>
                        </a:rPr>
                        <a:t>Semiespinoso de la cabeza</a:t>
                      </a:r>
                    </a:p>
                  </a:txBody>
                  <a:tcPr marL="75218" marR="75218" marT="37609" marB="3760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CL" sz="1200" dirty="0">
                          <a:effectLst/>
                        </a:rPr>
                        <a:t>Vértebras torácicas y cervicales</a:t>
                      </a:r>
                    </a:p>
                  </a:txBody>
                  <a:tcPr marL="75218" marR="75218" marT="37609" marB="3760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CL" sz="1200">
                          <a:effectLst/>
                        </a:rPr>
                        <a:t>Occipucio</a:t>
                      </a:r>
                    </a:p>
                  </a:txBody>
                  <a:tcPr marL="75218" marR="75218" marT="37609" marB="3760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ES" sz="1200">
                          <a:effectLst/>
                        </a:rPr>
                        <a:t>Extensión e inclinación lateral del cuello</a:t>
                      </a:r>
                    </a:p>
                  </a:txBody>
                  <a:tcPr marL="75218" marR="75218" marT="37609" marB="3760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933219810"/>
                  </a:ext>
                </a:extLst>
              </a:tr>
              <a:tr h="643593">
                <a:tc>
                  <a:txBody>
                    <a:bodyPr/>
                    <a:lstStyle/>
                    <a:p>
                      <a:pPr fontAlgn="base"/>
                      <a:r>
                        <a:rPr lang="es-CL" sz="1200">
                          <a:effectLst/>
                        </a:rPr>
                        <a:t>Semiespinoso del cuello</a:t>
                      </a:r>
                    </a:p>
                  </a:txBody>
                  <a:tcPr marL="75218" marR="75218" marT="37609" marB="3760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CL" sz="1200">
                          <a:effectLst/>
                        </a:rPr>
                        <a:t>Vértebras torácicas y cervicales</a:t>
                      </a:r>
                    </a:p>
                  </a:txBody>
                  <a:tcPr marL="75218" marR="75218" marT="37609" marB="3760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CL" sz="1200">
                          <a:effectLst/>
                        </a:rPr>
                        <a:t>Vértebras cervicales superiores</a:t>
                      </a:r>
                    </a:p>
                  </a:txBody>
                  <a:tcPr marL="75218" marR="75218" marT="37609" marB="3760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ES" sz="1200">
                          <a:effectLst/>
                        </a:rPr>
                        <a:t>Extensión e inclinación lateral del cuello</a:t>
                      </a:r>
                    </a:p>
                  </a:txBody>
                  <a:tcPr marL="75218" marR="75218" marT="37609" marB="3760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3883489753"/>
                  </a:ext>
                </a:extLst>
              </a:tr>
              <a:tr h="1020924">
                <a:tc>
                  <a:txBody>
                    <a:bodyPr/>
                    <a:lstStyle/>
                    <a:p>
                      <a:pPr fontAlgn="base"/>
                      <a:r>
                        <a:rPr lang="es-CL" sz="1200">
                          <a:effectLst/>
                        </a:rPr>
                        <a:t>Trapecio</a:t>
                      </a:r>
                    </a:p>
                  </a:txBody>
                  <a:tcPr marL="75218" marR="75218" marT="37609" marB="3760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ES" sz="1200">
                          <a:effectLst/>
                        </a:rPr>
                        <a:t>Occipucio y vértebras cervicales y torácicas</a:t>
                      </a:r>
                    </a:p>
                  </a:txBody>
                  <a:tcPr marL="75218" marR="75218" marT="37609" marB="3760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CL" sz="1200">
                          <a:effectLst/>
                        </a:rPr>
                        <a:t>Clavícula, escápula y acromion</a:t>
                      </a:r>
                    </a:p>
                  </a:txBody>
                  <a:tcPr marL="75218" marR="75218" marT="37609" marB="3760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ES" sz="1200">
                          <a:effectLst/>
                        </a:rPr>
                        <a:t>Elevación y rotación de la escápula y extensión del cuello</a:t>
                      </a:r>
                    </a:p>
                  </a:txBody>
                  <a:tcPr marL="75218" marR="75218" marT="37609" marB="3760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1678531103"/>
                  </a:ext>
                </a:extLst>
              </a:tr>
              <a:tr h="1398255">
                <a:tc>
                  <a:txBody>
                    <a:bodyPr/>
                    <a:lstStyle/>
                    <a:p>
                      <a:pPr fontAlgn="base"/>
                      <a:r>
                        <a:rPr lang="es-ES" sz="1200">
                          <a:effectLst/>
                        </a:rPr>
                        <a:t>Músculos suboccipitales (recto mayor, oblicuo inferior, oblicuo superior, menor cuadrado)</a:t>
                      </a:r>
                    </a:p>
                  </a:txBody>
                  <a:tcPr marL="75218" marR="75218" marT="37609" marB="3760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F7F7F8"/>
                    </a:solidFill>
                  </a:tcPr>
                </a:tc>
                <a:tc>
                  <a:txBody>
                    <a:bodyPr/>
                    <a:lstStyle/>
                    <a:p>
                      <a:pPr fontAlgn="base"/>
                      <a:r>
                        <a:rPr lang="es-CL" sz="1200">
                          <a:effectLst/>
                        </a:rPr>
                        <a:t>Atlas y axis</a:t>
                      </a:r>
                    </a:p>
                  </a:txBody>
                  <a:tcPr marL="75218" marR="75218" marT="37609" marB="3760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F7F7F8"/>
                    </a:solidFill>
                  </a:tcPr>
                </a:tc>
                <a:tc>
                  <a:txBody>
                    <a:bodyPr/>
                    <a:lstStyle/>
                    <a:p>
                      <a:pPr fontAlgn="base"/>
                      <a:r>
                        <a:rPr lang="es-CL" sz="1200">
                          <a:effectLst/>
                        </a:rPr>
                        <a:t>Occipucio</a:t>
                      </a:r>
                    </a:p>
                  </a:txBody>
                  <a:tcPr marL="75218" marR="75218" marT="37609" marB="3760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F7F7F8"/>
                    </a:solidFill>
                  </a:tcPr>
                </a:tc>
                <a:tc>
                  <a:txBody>
                    <a:bodyPr/>
                    <a:lstStyle/>
                    <a:p>
                      <a:pPr fontAlgn="base"/>
                      <a:r>
                        <a:rPr lang="es-ES" sz="1200" dirty="0">
                          <a:effectLst/>
                        </a:rPr>
                        <a:t>Extensión, inclinación lateral y rotación del cuello</a:t>
                      </a:r>
                    </a:p>
                  </a:txBody>
                  <a:tcPr marL="75218" marR="75218" marT="37609" marB="3760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4236990272"/>
                  </a:ext>
                </a:extLst>
              </a:tr>
            </a:tbl>
          </a:graphicData>
        </a:graphic>
      </p:graphicFrame>
    </p:spTree>
    <p:extLst>
      <p:ext uri="{BB962C8B-B14F-4D97-AF65-F5344CB8AC3E}">
        <p14:creationId xmlns:p14="http://schemas.microsoft.com/office/powerpoint/2010/main" val="15051069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4" descr="Icono&#10;&#10;Descripción generada automáticamente con confianza baja"/>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4" name="Google Shape;104;p4"/>
          <p:cNvSpPr txBox="1">
            <a:spLocks/>
          </p:cNvSpPr>
          <p:nvPr/>
        </p:nvSpPr>
        <p:spPr>
          <a:xfrm>
            <a:off x="757731" y="2051765"/>
            <a:ext cx="5379049" cy="691436"/>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3318"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Clr>
                <a:srgbClr val="375F68"/>
              </a:buClr>
              <a:buSzPts val="1200"/>
            </a:pPr>
            <a:r>
              <a:rPr lang="es-ES" sz="4400" dirty="0" smtClean="0">
                <a:solidFill>
                  <a:schemeClr val="bg2"/>
                </a:solidFill>
                <a:latin typeface="Avenir"/>
                <a:sym typeface="Avenir"/>
              </a:rPr>
              <a:t>Osteología</a:t>
            </a:r>
            <a:endParaRPr lang="es-ES" sz="4400" dirty="0">
              <a:solidFill>
                <a:schemeClr val="bg2"/>
              </a:solidFill>
            </a:endParaRPr>
          </a:p>
        </p:txBody>
      </p:sp>
    </p:spTree>
    <p:extLst>
      <p:ext uri="{BB962C8B-B14F-4D97-AF65-F5344CB8AC3E}">
        <p14:creationId xmlns:p14="http://schemas.microsoft.com/office/powerpoint/2010/main" val="6862694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0" name="Google Shape;110;p5"/>
          <p:cNvSpPr txBox="1">
            <a:spLocks noGrp="1"/>
          </p:cNvSpPr>
          <p:nvPr>
            <p:ph type="title"/>
          </p:nvPr>
        </p:nvSpPr>
        <p:spPr>
          <a:xfrm>
            <a:off x="635989" y="1948901"/>
            <a:ext cx="5379049" cy="767256"/>
          </a:xfrm>
          <a:prstGeom prst="rect">
            <a:avLst/>
          </a:prstGeom>
          <a:noFill/>
          <a:ln>
            <a:noFill/>
          </a:ln>
        </p:spPr>
        <p:txBody>
          <a:bodyPr spcFirstLastPara="1" wrap="square" lIns="91425" tIns="45700" rIns="91425" bIns="45700" anchor="ctr" anchorCtr="0">
            <a:normAutofit/>
          </a:bodyPr>
          <a:lstStyle/>
          <a:p>
            <a:pPr lvl="0" algn="just">
              <a:buClr>
                <a:srgbClr val="375F68"/>
              </a:buClr>
              <a:buSzPts val="1200"/>
            </a:pPr>
            <a:endParaRPr lang="es-ES" sz="1200" dirty="0">
              <a:solidFill>
                <a:srgbClr val="375F68"/>
              </a:solidFill>
              <a:latin typeface="Avenir"/>
              <a:ea typeface="Avenir"/>
              <a:cs typeface="Avenir"/>
              <a:sym typeface="Avenir"/>
            </a:endParaRPr>
          </a:p>
        </p:txBody>
      </p:sp>
      <p:sp>
        <p:nvSpPr>
          <p:cNvPr id="2" name="Rectángulo 1"/>
          <p:cNvSpPr/>
          <p:nvPr/>
        </p:nvSpPr>
        <p:spPr>
          <a:xfrm>
            <a:off x="1934232" y="717932"/>
            <a:ext cx="3444875" cy="307777"/>
          </a:xfrm>
          <a:prstGeom prst="rect">
            <a:avLst/>
          </a:prstGeom>
        </p:spPr>
        <p:txBody>
          <a:bodyPr>
            <a:spAutoFit/>
          </a:bodyPr>
          <a:lstStyle/>
          <a:p>
            <a:endParaRPr lang="es-CL" dirty="0"/>
          </a:p>
        </p:txBody>
      </p:sp>
      <p:sp>
        <p:nvSpPr>
          <p:cNvPr id="6" name="Rectángulo 5"/>
          <p:cNvSpPr/>
          <p:nvPr/>
        </p:nvSpPr>
        <p:spPr>
          <a:xfrm>
            <a:off x="1724818" y="98844"/>
            <a:ext cx="3444875" cy="523220"/>
          </a:xfrm>
          <a:prstGeom prst="rect">
            <a:avLst/>
          </a:prstGeom>
        </p:spPr>
        <p:txBody>
          <a:bodyPr>
            <a:spAutoFit/>
          </a:bodyPr>
          <a:lstStyle/>
          <a:p>
            <a:r>
              <a:rPr lang="es-ES" b="1" dirty="0"/>
              <a:t>Músculos </a:t>
            </a:r>
            <a:r>
              <a:rPr lang="es-ES" b="1" dirty="0" smtClean="0"/>
              <a:t>de </a:t>
            </a:r>
            <a:r>
              <a:rPr lang="es-ES" b="1" dirty="0"/>
              <a:t>la </a:t>
            </a:r>
            <a:r>
              <a:rPr lang="es-ES" b="1" dirty="0" smtClean="0"/>
              <a:t>espalda, plano superficial </a:t>
            </a:r>
            <a:endParaRPr lang="es-CL" dirty="0"/>
          </a:p>
        </p:txBody>
      </p:sp>
      <p:pic>
        <p:nvPicPr>
          <p:cNvPr id="34818" name="Picture 2" descr="C:\Documents and Settings\Patricio Arroyo\Escritorio\ANATOMIA\GRAY´S\F66124-002-f0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4818" y="717932"/>
            <a:ext cx="2906850" cy="4137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978104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0" name="Google Shape;110;p5"/>
          <p:cNvSpPr txBox="1">
            <a:spLocks noGrp="1"/>
          </p:cNvSpPr>
          <p:nvPr>
            <p:ph type="title"/>
          </p:nvPr>
        </p:nvSpPr>
        <p:spPr>
          <a:xfrm>
            <a:off x="635989" y="1948901"/>
            <a:ext cx="5379049" cy="767256"/>
          </a:xfrm>
          <a:prstGeom prst="rect">
            <a:avLst/>
          </a:prstGeom>
          <a:noFill/>
          <a:ln>
            <a:noFill/>
          </a:ln>
        </p:spPr>
        <p:txBody>
          <a:bodyPr spcFirstLastPara="1" wrap="square" lIns="91425" tIns="45700" rIns="91425" bIns="45700" anchor="ctr" anchorCtr="0">
            <a:normAutofit/>
          </a:bodyPr>
          <a:lstStyle/>
          <a:p>
            <a:pPr lvl="0" algn="just">
              <a:buClr>
                <a:srgbClr val="375F68"/>
              </a:buClr>
              <a:buSzPts val="1200"/>
            </a:pPr>
            <a:endParaRPr lang="es-ES" sz="1200" dirty="0">
              <a:solidFill>
                <a:srgbClr val="375F68"/>
              </a:solidFill>
              <a:latin typeface="Avenir"/>
              <a:ea typeface="Avenir"/>
              <a:cs typeface="Avenir"/>
              <a:sym typeface="Avenir"/>
            </a:endParaRPr>
          </a:p>
        </p:txBody>
      </p:sp>
      <p:sp>
        <p:nvSpPr>
          <p:cNvPr id="2" name="Rectángulo 1"/>
          <p:cNvSpPr/>
          <p:nvPr/>
        </p:nvSpPr>
        <p:spPr>
          <a:xfrm>
            <a:off x="1934232" y="717932"/>
            <a:ext cx="3444875" cy="307777"/>
          </a:xfrm>
          <a:prstGeom prst="rect">
            <a:avLst/>
          </a:prstGeom>
        </p:spPr>
        <p:txBody>
          <a:bodyPr>
            <a:spAutoFit/>
          </a:bodyPr>
          <a:lstStyle/>
          <a:p>
            <a:endParaRPr lang="es-CL" dirty="0"/>
          </a:p>
        </p:txBody>
      </p:sp>
      <p:sp>
        <p:nvSpPr>
          <p:cNvPr id="6" name="Rectángulo 5"/>
          <p:cNvSpPr/>
          <p:nvPr/>
        </p:nvSpPr>
        <p:spPr>
          <a:xfrm>
            <a:off x="1724818" y="98844"/>
            <a:ext cx="3444875" cy="523220"/>
          </a:xfrm>
          <a:prstGeom prst="rect">
            <a:avLst/>
          </a:prstGeom>
        </p:spPr>
        <p:txBody>
          <a:bodyPr>
            <a:spAutoFit/>
          </a:bodyPr>
          <a:lstStyle/>
          <a:p>
            <a:r>
              <a:rPr lang="es-ES" b="1" dirty="0"/>
              <a:t>Músculos </a:t>
            </a:r>
            <a:r>
              <a:rPr lang="es-ES" b="1" dirty="0" smtClean="0"/>
              <a:t>de </a:t>
            </a:r>
            <a:r>
              <a:rPr lang="es-ES" b="1" dirty="0"/>
              <a:t>la </a:t>
            </a:r>
            <a:r>
              <a:rPr lang="es-ES" b="1" dirty="0" smtClean="0"/>
              <a:t>espalda, plano intermedio </a:t>
            </a:r>
            <a:endParaRPr lang="es-CL" dirty="0"/>
          </a:p>
        </p:txBody>
      </p:sp>
      <p:pic>
        <p:nvPicPr>
          <p:cNvPr id="38914" name="Picture 2" descr="https://lh3.googleusercontent.com/zpYsndPiFlujU_lrLSC24Wg_L5Vvt9K09pfJMXS_znz8xid2k13obUMyrPOhgnITng1w7mQrCLj48KIrVaOqV5FSILfCv2TVx4u0klKvxVVy2pI-Dl17p0fKxVdUfnmsHIU_WfkBO4M6iyqSkpQ0v-7B3J01yoE=n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8723" y="717932"/>
            <a:ext cx="4020970" cy="4190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940164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0" name="Google Shape;110;p5"/>
          <p:cNvSpPr txBox="1">
            <a:spLocks noGrp="1"/>
          </p:cNvSpPr>
          <p:nvPr>
            <p:ph type="title"/>
          </p:nvPr>
        </p:nvSpPr>
        <p:spPr>
          <a:xfrm>
            <a:off x="635989" y="1948901"/>
            <a:ext cx="5379049" cy="767256"/>
          </a:xfrm>
          <a:prstGeom prst="rect">
            <a:avLst/>
          </a:prstGeom>
          <a:noFill/>
          <a:ln>
            <a:noFill/>
          </a:ln>
        </p:spPr>
        <p:txBody>
          <a:bodyPr spcFirstLastPara="1" wrap="square" lIns="91425" tIns="45700" rIns="91425" bIns="45700" anchor="ctr" anchorCtr="0">
            <a:normAutofit/>
          </a:bodyPr>
          <a:lstStyle/>
          <a:p>
            <a:pPr lvl="0" algn="just">
              <a:buClr>
                <a:srgbClr val="375F68"/>
              </a:buClr>
              <a:buSzPts val="1200"/>
            </a:pPr>
            <a:endParaRPr lang="es-ES" sz="1200" dirty="0">
              <a:solidFill>
                <a:srgbClr val="375F68"/>
              </a:solidFill>
              <a:latin typeface="Avenir"/>
              <a:ea typeface="Avenir"/>
              <a:cs typeface="Avenir"/>
              <a:sym typeface="Avenir"/>
            </a:endParaRPr>
          </a:p>
        </p:txBody>
      </p:sp>
      <p:sp>
        <p:nvSpPr>
          <p:cNvPr id="2" name="Rectángulo 1"/>
          <p:cNvSpPr/>
          <p:nvPr/>
        </p:nvSpPr>
        <p:spPr>
          <a:xfrm>
            <a:off x="1934232" y="717932"/>
            <a:ext cx="3444875" cy="307777"/>
          </a:xfrm>
          <a:prstGeom prst="rect">
            <a:avLst/>
          </a:prstGeom>
        </p:spPr>
        <p:txBody>
          <a:bodyPr>
            <a:spAutoFit/>
          </a:bodyPr>
          <a:lstStyle/>
          <a:p>
            <a:endParaRPr lang="es-CL" dirty="0"/>
          </a:p>
        </p:txBody>
      </p:sp>
      <p:sp>
        <p:nvSpPr>
          <p:cNvPr id="6" name="Rectángulo 5"/>
          <p:cNvSpPr/>
          <p:nvPr/>
        </p:nvSpPr>
        <p:spPr>
          <a:xfrm>
            <a:off x="1724818" y="98844"/>
            <a:ext cx="3444875" cy="523220"/>
          </a:xfrm>
          <a:prstGeom prst="rect">
            <a:avLst/>
          </a:prstGeom>
        </p:spPr>
        <p:txBody>
          <a:bodyPr>
            <a:spAutoFit/>
          </a:bodyPr>
          <a:lstStyle/>
          <a:p>
            <a:r>
              <a:rPr lang="es-ES" b="1" dirty="0"/>
              <a:t>Músculos </a:t>
            </a:r>
            <a:r>
              <a:rPr lang="es-ES" b="1" dirty="0" smtClean="0"/>
              <a:t>de </a:t>
            </a:r>
            <a:r>
              <a:rPr lang="es-ES" b="1" dirty="0"/>
              <a:t>la </a:t>
            </a:r>
            <a:r>
              <a:rPr lang="es-ES" b="1" dirty="0" smtClean="0"/>
              <a:t>espalda, plano profundo</a:t>
            </a:r>
            <a:endParaRPr lang="es-CL" dirty="0"/>
          </a:p>
        </p:txBody>
      </p:sp>
      <p:pic>
        <p:nvPicPr>
          <p:cNvPr id="39938" name="Picture 2" descr="https://lh5.googleusercontent.com/zQquJcQp-BAZujDwGy-YG2KrAoEIMcQygauJ-oszvg5Z5o6RXAmkeqKVsqMP4atnhbEeK3W-K0wuZULItXINRZZKIAdUhi2_ZmwzO5yDxYz2OXyu8GwXDoqFYySJMyvUGGZbcVZaiBzSiV1v-SHaWI-rZM6l-VQ=n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5588" y="717932"/>
            <a:ext cx="3890908" cy="4157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010097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0" name="Google Shape;110;p5"/>
          <p:cNvSpPr txBox="1">
            <a:spLocks noGrp="1"/>
          </p:cNvSpPr>
          <p:nvPr>
            <p:ph type="title"/>
          </p:nvPr>
        </p:nvSpPr>
        <p:spPr>
          <a:xfrm>
            <a:off x="635989" y="1948901"/>
            <a:ext cx="5379049" cy="767256"/>
          </a:xfrm>
          <a:prstGeom prst="rect">
            <a:avLst/>
          </a:prstGeom>
          <a:noFill/>
          <a:ln>
            <a:noFill/>
          </a:ln>
        </p:spPr>
        <p:txBody>
          <a:bodyPr spcFirstLastPara="1" wrap="square" lIns="91425" tIns="45700" rIns="91425" bIns="45700" anchor="ctr" anchorCtr="0">
            <a:normAutofit/>
          </a:bodyPr>
          <a:lstStyle/>
          <a:p>
            <a:pPr lvl="0" algn="just">
              <a:buClr>
                <a:srgbClr val="375F68"/>
              </a:buClr>
              <a:buSzPts val="1200"/>
            </a:pPr>
            <a:endParaRPr lang="es-ES" sz="1200" dirty="0">
              <a:solidFill>
                <a:srgbClr val="375F68"/>
              </a:solidFill>
              <a:latin typeface="Avenir"/>
              <a:ea typeface="Avenir"/>
              <a:cs typeface="Avenir"/>
              <a:sym typeface="Avenir"/>
            </a:endParaRPr>
          </a:p>
        </p:txBody>
      </p:sp>
      <p:sp>
        <p:nvSpPr>
          <p:cNvPr id="2" name="Rectángulo 1"/>
          <p:cNvSpPr/>
          <p:nvPr/>
        </p:nvSpPr>
        <p:spPr>
          <a:xfrm>
            <a:off x="1934232" y="717932"/>
            <a:ext cx="3444875" cy="307777"/>
          </a:xfrm>
          <a:prstGeom prst="rect">
            <a:avLst/>
          </a:prstGeom>
        </p:spPr>
        <p:txBody>
          <a:bodyPr>
            <a:spAutoFit/>
          </a:bodyPr>
          <a:lstStyle/>
          <a:p>
            <a:endParaRPr lang="es-CL" dirty="0"/>
          </a:p>
        </p:txBody>
      </p:sp>
      <p:sp>
        <p:nvSpPr>
          <p:cNvPr id="6" name="Rectángulo 5"/>
          <p:cNvSpPr/>
          <p:nvPr/>
        </p:nvSpPr>
        <p:spPr>
          <a:xfrm>
            <a:off x="1724818" y="98844"/>
            <a:ext cx="3444875" cy="954107"/>
          </a:xfrm>
          <a:prstGeom prst="rect">
            <a:avLst/>
          </a:prstGeom>
        </p:spPr>
        <p:txBody>
          <a:bodyPr>
            <a:spAutoFit/>
          </a:bodyPr>
          <a:lstStyle/>
          <a:p>
            <a:r>
              <a:rPr lang="es-ES" b="1" dirty="0"/>
              <a:t>El </a:t>
            </a:r>
            <a:r>
              <a:rPr lang="es-ES" b="1" dirty="0" smtClean="0"/>
              <a:t>diafragma </a:t>
            </a:r>
            <a:r>
              <a:rPr lang="es-ES" b="1" dirty="0"/>
              <a:t>es el principal músculo inspirador.</a:t>
            </a:r>
            <a:endParaRPr lang="es-ES" dirty="0"/>
          </a:p>
          <a:p>
            <a:r>
              <a:rPr lang="es-ES" dirty="0"/>
              <a:t/>
            </a:r>
            <a:br>
              <a:rPr lang="es-ES" dirty="0"/>
            </a:br>
            <a:endParaRPr lang="es-CL" dirty="0"/>
          </a:p>
        </p:txBody>
      </p:sp>
      <p:pic>
        <p:nvPicPr>
          <p:cNvPr id="40965" name="Picture 5" descr="17-09movmtdiaphragm_b_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5513" y="1188819"/>
            <a:ext cx="3241965" cy="27991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0967" name="Picture 7" descr="https://lh3.googleusercontent.com/4S908VFijUFd4c1HcCBQaukpnoxMOgfaCzuUNtzvltNcJbdxhOlAF45w4g9JPuzPqaDPkjWjIzbRm9U1e0Y1DudPmsnNDrUUwlvR1lwOQjUj0O2drCJJLxB62_YN8iCBjwP6pEowDNE6J1PYaQab4UTbRtvcazU=n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216" y="1284686"/>
            <a:ext cx="2571173" cy="23624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64201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0" name="Google Shape;110;p5"/>
          <p:cNvSpPr txBox="1">
            <a:spLocks noGrp="1"/>
          </p:cNvSpPr>
          <p:nvPr>
            <p:ph type="title"/>
          </p:nvPr>
        </p:nvSpPr>
        <p:spPr>
          <a:xfrm>
            <a:off x="635989" y="1948901"/>
            <a:ext cx="5379049" cy="767256"/>
          </a:xfrm>
          <a:prstGeom prst="rect">
            <a:avLst/>
          </a:prstGeom>
          <a:noFill/>
          <a:ln>
            <a:noFill/>
          </a:ln>
        </p:spPr>
        <p:txBody>
          <a:bodyPr spcFirstLastPara="1" wrap="square" lIns="91425" tIns="45700" rIns="91425" bIns="45700" anchor="ctr" anchorCtr="0">
            <a:normAutofit/>
          </a:bodyPr>
          <a:lstStyle/>
          <a:p>
            <a:pPr lvl="0" algn="just">
              <a:buClr>
                <a:srgbClr val="375F68"/>
              </a:buClr>
              <a:buSzPts val="1200"/>
            </a:pPr>
            <a:endParaRPr lang="es-ES" sz="1200" dirty="0">
              <a:solidFill>
                <a:srgbClr val="375F68"/>
              </a:solidFill>
              <a:latin typeface="Avenir"/>
              <a:ea typeface="Avenir"/>
              <a:cs typeface="Avenir"/>
              <a:sym typeface="Avenir"/>
            </a:endParaRPr>
          </a:p>
        </p:txBody>
      </p:sp>
      <p:sp>
        <p:nvSpPr>
          <p:cNvPr id="2" name="Rectángulo 1"/>
          <p:cNvSpPr/>
          <p:nvPr/>
        </p:nvSpPr>
        <p:spPr>
          <a:xfrm>
            <a:off x="1934232" y="717932"/>
            <a:ext cx="3444875" cy="307777"/>
          </a:xfrm>
          <a:prstGeom prst="rect">
            <a:avLst/>
          </a:prstGeom>
        </p:spPr>
        <p:txBody>
          <a:bodyPr>
            <a:spAutoFit/>
          </a:bodyPr>
          <a:lstStyle/>
          <a:p>
            <a:endParaRPr lang="es-CL" dirty="0"/>
          </a:p>
        </p:txBody>
      </p:sp>
      <p:sp>
        <p:nvSpPr>
          <p:cNvPr id="6" name="Rectángulo 5"/>
          <p:cNvSpPr/>
          <p:nvPr/>
        </p:nvSpPr>
        <p:spPr>
          <a:xfrm>
            <a:off x="1724818" y="98844"/>
            <a:ext cx="3444875" cy="738664"/>
          </a:xfrm>
          <a:prstGeom prst="rect">
            <a:avLst/>
          </a:prstGeom>
        </p:spPr>
        <p:txBody>
          <a:bodyPr>
            <a:spAutoFit/>
          </a:bodyPr>
          <a:lstStyle/>
          <a:p>
            <a:r>
              <a:rPr lang="es-CL" b="1" dirty="0"/>
              <a:t>Músculos intercostales (entre costillas) internos</a:t>
            </a:r>
            <a:r>
              <a:rPr lang="es-ES" dirty="0"/>
              <a:t/>
            </a:r>
            <a:br>
              <a:rPr lang="es-ES" dirty="0"/>
            </a:br>
            <a:endParaRPr lang="es-CL" dirty="0"/>
          </a:p>
        </p:txBody>
      </p:sp>
      <p:pic>
        <p:nvPicPr>
          <p:cNvPr id="41986" name="Picture 2" descr="https://lh4.googleusercontent.com/rDwxe5F4LHrZzBi61bMSCEpgTm4WNCc5Petw_SQznfX4eFhlaAz6zmVmTQzOzfduJ6t4oaIOVFqRHpEb8r5k-u34kPScmngcFwJySXCT1qv3vlfR_JqQWg00g-wXlq6Ip6kvEuWWBTGLdUps7A5zSA3svOc7eTM=n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9665" y="840381"/>
            <a:ext cx="3811696" cy="38781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33765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0" name="Google Shape;110;p5"/>
          <p:cNvSpPr txBox="1">
            <a:spLocks noGrp="1"/>
          </p:cNvSpPr>
          <p:nvPr>
            <p:ph type="title"/>
          </p:nvPr>
        </p:nvSpPr>
        <p:spPr>
          <a:xfrm>
            <a:off x="635989" y="1948901"/>
            <a:ext cx="5379049" cy="767256"/>
          </a:xfrm>
          <a:prstGeom prst="rect">
            <a:avLst/>
          </a:prstGeom>
          <a:noFill/>
          <a:ln>
            <a:noFill/>
          </a:ln>
        </p:spPr>
        <p:txBody>
          <a:bodyPr spcFirstLastPara="1" wrap="square" lIns="91425" tIns="45700" rIns="91425" bIns="45700" anchor="ctr" anchorCtr="0">
            <a:normAutofit/>
          </a:bodyPr>
          <a:lstStyle/>
          <a:p>
            <a:pPr lvl="0" algn="just">
              <a:buClr>
                <a:srgbClr val="375F68"/>
              </a:buClr>
              <a:buSzPts val="1200"/>
            </a:pPr>
            <a:endParaRPr lang="es-ES" sz="1200" dirty="0">
              <a:solidFill>
                <a:srgbClr val="375F68"/>
              </a:solidFill>
              <a:latin typeface="Avenir"/>
              <a:ea typeface="Avenir"/>
              <a:cs typeface="Avenir"/>
              <a:sym typeface="Avenir"/>
            </a:endParaRPr>
          </a:p>
        </p:txBody>
      </p:sp>
      <p:sp>
        <p:nvSpPr>
          <p:cNvPr id="2" name="Rectángulo 1"/>
          <p:cNvSpPr/>
          <p:nvPr/>
        </p:nvSpPr>
        <p:spPr>
          <a:xfrm>
            <a:off x="1934232" y="717932"/>
            <a:ext cx="3444875" cy="307777"/>
          </a:xfrm>
          <a:prstGeom prst="rect">
            <a:avLst/>
          </a:prstGeom>
        </p:spPr>
        <p:txBody>
          <a:bodyPr>
            <a:spAutoFit/>
          </a:bodyPr>
          <a:lstStyle/>
          <a:p>
            <a:endParaRPr lang="es-CL" dirty="0"/>
          </a:p>
        </p:txBody>
      </p:sp>
      <p:sp>
        <p:nvSpPr>
          <p:cNvPr id="6" name="Rectángulo 5"/>
          <p:cNvSpPr/>
          <p:nvPr/>
        </p:nvSpPr>
        <p:spPr>
          <a:xfrm>
            <a:off x="1724818" y="98844"/>
            <a:ext cx="3444875" cy="1169551"/>
          </a:xfrm>
          <a:prstGeom prst="rect">
            <a:avLst/>
          </a:prstGeom>
        </p:spPr>
        <p:txBody>
          <a:bodyPr>
            <a:spAutoFit/>
          </a:bodyPr>
          <a:lstStyle/>
          <a:p>
            <a:r>
              <a:rPr lang="es-CL" b="1" dirty="0"/>
              <a:t>Músculos intercostales (entre costillas) externos</a:t>
            </a:r>
            <a:endParaRPr lang="es-CL" dirty="0"/>
          </a:p>
          <a:p>
            <a:r>
              <a:rPr lang="es-CL" dirty="0"/>
              <a:t/>
            </a:r>
            <a:br>
              <a:rPr lang="es-CL" dirty="0"/>
            </a:br>
            <a:r>
              <a:rPr lang="es-ES" dirty="0"/>
              <a:t/>
            </a:r>
            <a:br>
              <a:rPr lang="es-ES" dirty="0"/>
            </a:br>
            <a:endParaRPr lang="es-CL" dirty="0"/>
          </a:p>
        </p:txBody>
      </p:sp>
      <p:pic>
        <p:nvPicPr>
          <p:cNvPr id="43010" name="Picture 2" descr="https://lh4.googleusercontent.com/rDwxe5F4LHrZzBi61bMSCEpgTm4WNCc5Petw_SQznfX4eFhlaAz6zmVmTQzOzfduJ6t4oaIOVFqRHpEb8r5k-u34kPScmngcFwJySXCT1qv3vlfR_JqQWg00g-wXlq6Ip6kvEuWWBTGLdUps7A5zSA3svOc7eTM=n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6890" y="871820"/>
            <a:ext cx="3733253" cy="37983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664078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2" name="Rectángulo 1"/>
          <p:cNvSpPr/>
          <p:nvPr/>
        </p:nvSpPr>
        <p:spPr>
          <a:xfrm>
            <a:off x="1934232" y="717932"/>
            <a:ext cx="3444875" cy="307777"/>
          </a:xfrm>
          <a:prstGeom prst="rect">
            <a:avLst/>
          </a:prstGeom>
        </p:spPr>
        <p:txBody>
          <a:bodyPr>
            <a:spAutoFit/>
          </a:bodyPr>
          <a:lstStyle/>
          <a:p>
            <a:endParaRPr lang="es-CL" dirty="0"/>
          </a:p>
        </p:txBody>
      </p:sp>
      <p:sp>
        <p:nvSpPr>
          <p:cNvPr id="6" name="Rectángulo 5"/>
          <p:cNvSpPr/>
          <p:nvPr/>
        </p:nvSpPr>
        <p:spPr>
          <a:xfrm>
            <a:off x="1724818" y="98844"/>
            <a:ext cx="3444875" cy="1600438"/>
          </a:xfrm>
          <a:prstGeom prst="rect">
            <a:avLst/>
          </a:prstGeom>
        </p:spPr>
        <p:txBody>
          <a:bodyPr>
            <a:spAutoFit/>
          </a:bodyPr>
          <a:lstStyle/>
          <a:p>
            <a:r>
              <a:rPr lang="es-ES" b="1" dirty="0"/>
              <a:t>En la pared torácica hay diferentes músculos, los cuales otorgan movilidad y protección al tórax</a:t>
            </a:r>
            <a:endParaRPr lang="es-ES" dirty="0"/>
          </a:p>
          <a:p>
            <a:r>
              <a:rPr lang="es-ES" dirty="0"/>
              <a:t/>
            </a:r>
            <a:br>
              <a:rPr lang="es-ES" dirty="0"/>
            </a:br>
            <a:r>
              <a:rPr lang="es-CL" dirty="0"/>
              <a:t/>
            </a:r>
            <a:br>
              <a:rPr lang="es-CL" dirty="0"/>
            </a:br>
            <a:r>
              <a:rPr lang="es-ES" dirty="0"/>
              <a:t/>
            </a:r>
            <a:br>
              <a:rPr lang="es-ES" dirty="0"/>
            </a:br>
            <a:endParaRPr lang="es-CL" dirty="0"/>
          </a:p>
        </p:txBody>
      </p:sp>
      <p:sp>
        <p:nvSpPr>
          <p:cNvPr id="3" name="Rectángulo 2"/>
          <p:cNvSpPr/>
          <p:nvPr/>
        </p:nvSpPr>
        <p:spPr>
          <a:xfrm>
            <a:off x="442118" y="1208121"/>
            <a:ext cx="3444875" cy="1046440"/>
          </a:xfrm>
          <a:prstGeom prst="rect">
            <a:avLst/>
          </a:prstGeom>
        </p:spPr>
        <p:txBody>
          <a:bodyPr>
            <a:spAutoFit/>
          </a:bodyPr>
          <a:lstStyle/>
          <a:p>
            <a:pPr fontAlgn="base">
              <a:buFont typeface="Arial" panose="020B0604020202020204" pitchFamily="34" charset="0"/>
              <a:buChar char="•"/>
            </a:pPr>
            <a:r>
              <a:rPr lang="es-CL" dirty="0">
                <a:latin typeface="Times New Roman" panose="02020603050405020304" pitchFamily="18" charset="0"/>
              </a:rPr>
              <a:t>Pectoral mayor</a:t>
            </a:r>
            <a:endParaRPr lang="es-CL" dirty="0">
              <a:latin typeface="Noto Sans Symbols"/>
            </a:endParaRPr>
          </a:p>
          <a:p>
            <a:pPr fontAlgn="base">
              <a:spcBef>
                <a:spcPts val="1200"/>
              </a:spcBef>
              <a:buFont typeface="Arial" panose="020B0604020202020204" pitchFamily="34" charset="0"/>
              <a:buChar char="•"/>
            </a:pPr>
            <a:r>
              <a:rPr lang="es-CL" dirty="0">
                <a:latin typeface="Times New Roman" panose="02020603050405020304" pitchFamily="18" charset="0"/>
              </a:rPr>
              <a:t>Pectoral menor</a:t>
            </a:r>
            <a:endParaRPr lang="es-CL" dirty="0">
              <a:latin typeface="Noto Sans Symbols"/>
            </a:endParaRPr>
          </a:p>
          <a:p>
            <a:pPr fontAlgn="base">
              <a:spcBef>
                <a:spcPts val="1200"/>
              </a:spcBef>
              <a:buFont typeface="Arial" panose="020B0604020202020204" pitchFamily="34" charset="0"/>
              <a:buChar char="•"/>
            </a:pPr>
            <a:r>
              <a:rPr lang="es-CL" dirty="0">
                <a:latin typeface="Times New Roman" panose="02020603050405020304" pitchFamily="18" charset="0"/>
              </a:rPr>
              <a:t>Serrato anterior</a:t>
            </a:r>
            <a:endParaRPr lang="es-CL" dirty="0">
              <a:latin typeface="Noto Sans Symbols"/>
            </a:endParaRPr>
          </a:p>
        </p:txBody>
      </p:sp>
      <p:pic>
        <p:nvPicPr>
          <p:cNvPr id="44034" name="Picture 2" descr="C:\Documents and Settings\pr-profesor\Mis documentos\Mis imágenes\pectoralismajo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7866" y="825044"/>
            <a:ext cx="1780940" cy="17974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4036" name="Picture 4" descr="C:\Documents and Settings\pr-profesor\Mis documentos\Mis imágenes\imagesCAZUFU5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628" y="2468487"/>
            <a:ext cx="1638300" cy="17907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4038" name="Picture 6" descr="C:\Documents and Settings\pr-profesor\Mis documentos\Mis imágenes\serrat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4048" y="2792387"/>
            <a:ext cx="2305242" cy="23052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088235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0" name="Google Shape;110;p5"/>
          <p:cNvSpPr txBox="1">
            <a:spLocks noGrp="1"/>
          </p:cNvSpPr>
          <p:nvPr>
            <p:ph type="title"/>
          </p:nvPr>
        </p:nvSpPr>
        <p:spPr>
          <a:xfrm>
            <a:off x="635989" y="1948901"/>
            <a:ext cx="5379049" cy="767256"/>
          </a:xfrm>
          <a:prstGeom prst="rect">
            <a:avLst/>
          </a:prstGeom>
          <a:noFill/>
          <a:ln>
            <a:noFill/>
          </a:ln>
        </p:spPr>
        <p:txBody>
          <a:bodyPr spcFirstLastPara="1" wrap="square" lIns="91425" tIns="45700" rIns="91425" bIns="45700" anchor="ctr" anchorCtr="0">
            <a:normAutofit/>
          </a:bodyPr>
          <a:lstStyle/>
          <a:p>
            <a:pPr lvl="0" algn="just">
              <a:buClr>
                <a:srgbClr val="375F68"/>
              </a:buClr>
              <a:buSzPts val="1200"/>
            </a:pPr>
            <a:endParaRPr lang="es-ES" sz="1200" dirty="0">
              <a:solidFill>
                <a:srgbClr val="375F68"/>
              </a:solidFill>
              <a:latin typeface="Avenir"/>
              <a:ea typeface="Avenir"/>
              <a:cs typeface="Avenir"/>
              <a:sym typeface="Avenir"/>
            </a:endParaRPr>
          </a:p>
        </p:txBody>
      </p:sp>
      <p:sp>
        <p:nvSpPr>
          <p:cNvPr id="2" name="Rectángulo 1"/>
          <p:cNvSpPr/>
          <p:nvPr/>
        </p:nvSpPr>
        <p:spPr>
          <a:xfrm>
            <a:off x="1934232" y="717932"/>
            <a:ext cx="3444875" cy="307777"/>
          </a:xfrm>
          <a:prstGeom prst="rect">
            <a:avLst/>
          </a:prstGeom>
        </p:spPr>
        <p:txBody>
          <a:bodyPr>
            <a:spAutoFit/>
          </a:bodyPr>
          <a:lstStyle/>
          <a:p>
            <a:endParaRPr lang="es-CL" dirty="0"/>
          </a:p>
        </p:txBody>
      </p:sp>
      <p:sp>
        <p:nvSpPr>
          <p:cNvPr id="6" name="Rectángulo 5"/>
          <p:cNvSpPr/>
          <p:nvPr/>
        </p:nvSpPr>
        <p:spPr>
          <a:xfrm>
            <a:off x="1724818" y="98844"/>
            <a:ext cx="3444875" cy="523220"/>
          </a:xfrm>
          <a:prstGeom prst="rect">
            <a:avLst/>
          </a:prstGeom>
        </p:spPr>
        <p:txBody>
          <a:bodyPr>
            <a:spAutoFit/>
          </a:bodyPr>
          <a:lstStyle/>
          <a:p>
            <a:r>
              <a:rPr lang="es-ES" b="1" dirty="0" smtClean="0"/>
              <a:t>Origen, inserción y acción músculos zona torácica</a:t>
            </a:r>
            <a:endParaRPr lang="es-CL" dirty="0"/>
          </a:p>
        </p:txBody>
      </p:sp>
      <p:graphicFrame>
        <p:nvGraphicFramePr>
          <p:cNvPr id="4" name="Tabla 3"/>
          <p:cNvGraphicFramePr>
            <a:graphicFrameLocks noGrp="1"/>
          </p:cNvGraphicFramePr>
          <p:nvPr>
            <p:extLst>
              <p:ext uri="{D42A27DB-BD31-4B8C-83A1-F6EECF244321}">
                <p14:modId xmlns:p14="http://schemas.microsoft.com/office/powerpoint/2010/main" val="3799676523"/>
              </p:ext>
            </p:extLst>
          </p:nvPr>
        </p:nvGraphicFramePr>
        <p:xfrm>
          <a:off x="474663" y="670098"/>
          <a:ext cx="5945188" cy="1893721"/>
        </p:xfrm>
        <a:graphic>
          <a:graphicData uri="http://schemas.openxmlformats.org/drawingml/2006/table">
            <a:tbl>
              <a:tblPr/>
              <a:tblGrid>
                <a:gridCol w="1486297">
                  <a:extLst>
                    <a:ext uri="{9D8B030D-6E8A-4147-A177-3AD203B41FA5}">
                      <a16:colId xmlns:a16="http://schemas.microsoft.com/office/drawing/2014/main" val="4200010980"/>
                    </a:ext>
                  </a:extLst>
                </a:gridCol>
                <a:gridCol w="1486297">
                  <a:extLst>
                    <a:ext uri="{9D8B030D-6E8A-4147-A177-3AD203B41FA5}">
                      <a16:colId xmlns:a16="http://schemas.microsoft.com/office/drawing/2014/main" val="3868957171"/>
                    </a:ext>
                  </a:extLst>
                </a:gridCol>
                <a:gridCol w="1486297">
                  <a:extLst>
                    <a:ext uri="{9D8B030D-6E8A-4147-A177-3AD203B41FA5}">
                      <a16:colId xmlns:a16="http://schemas.microsoft.com/office/drawing/2014/main" val="2341196101"/>
                    </a:ext>
                  </a:extLst>
                </a:gridCol>
                <a:gridCol w="1486297">
                  <a:extLst>
                    <a:ext uri="{9D8B030D-6E8A-4147-A177-3AD203B41FA5}">
                      <a16:colId xmlns:a16="http://schemas.microsoft.com/office/drawing/2014/main" val="3487433033"/>
                    </a:ext>
                  </a:extLst>
                </a:gridCol>
              </a:tblGrid>
              <a:tr h="291342">
                <a:tc>
                  <a:txBody>
                    <a:bodyPr/>
                    <a:lstStyle/>
                    <a:p>
                      <a:pPr fontAlgn="b"/>
                      <a:r>
                        <a:rPr lang="es-CL" sz="1300" b="1">
                          <a:effectLst/>
                        </a:rPr>
                        <a:t>Músculo</a:t>
                      </a:r>
                    </a:p>
                  </a:txBody>
                  <a:tcPr marL="87402" marR="87402" marT="43701" marB="43701" anchor="b">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
                      <a:r>
                        <a:rPr lang="es-CL" sz="1300" b="1" dirty="0">
                          <a:effectLst/>
                        </a:rPr>
                        <a:t>Origen</a:t>
                      </a:r>
                    </a:p>
                  </a:txBody>
                  <a:tcPr marL="87402" marR="87402" marT="43701" marB="43701" anchor="b">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
                      <a:r>
                        <a:rPr lang="es-CL" sz="1300" b="1">
                          <a:effectLst/>
                        </a:rPr>
                        <a:t>Inserción</a:t>
                      </a:r>
                    </a:p>
                  </a:txBody>
                  <a:tcPr marL="87402" marR="87402" marT="43701" marB="43701" anchor="b">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
                      <a:r>
                        <a:rPr lang="es-CL" sz="1300" b="1">
                          <a:effectLst/>
                        </a:rPr>
                        <a:t>Acción</a:t>
                      </a:r>
                    </a:p>
                  </a:txBody>
                  <a:tcPr marL="87402" marR="87402" marT="43701" marB="43701" anchor="b">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772053111"/>
                  </a:ext>
                </a:extLst>
              </a:tr>
              <a:tr h="903159">
                <a:tc>
                  <a:txBody>
                    <a:bodyPr/>
                    <a:lstStyle/>
                    <a:p>
                      <a:pPr fontAlgn="base"/>
                      <a:r>
                        <a:rPr lang="es-CL" sz="1300" dirty="0">
                          <a:effectLst/>
                        </a:rPr>
                        <a:t>Dorsal ancho</a:t>
                      </a:r>
                    </a:p>
                  </a:txBody>
                  <a:tcPr marL="87402" marR="87402" marT="43701" marB="4370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ES" sz="1300" dirty="0">
                          <a:effectLst/>
                        </a:rPr>
                        <a:t>Espina y costillas torácicas inferiores</a:t>
                      </a:r>
                    </a:p>
                  </a:txBody>
                  <a:tcPr marL="87402" marR="87402" marT="43701" marB="4370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CL" sz="1300" dirty="0">
                          <a:effectLst/>
                        </a:rPr>
                        <a:t>Húmero (crista </a:t>
                      </a:r>
                      <a:r>
                        <a:rPr lang="es-CL" sz="1300" dirty="0" err="1">
                          <a:effectLst/>
                        </a:rPr>
                        <a:t>deltoidea</a:t>
                      </a:r>
                      <a:r>
                        <a:rPr lang="es-CL" sz="1300" dirty="0">
                          <a:effectLst/>
                        </a:rPr>
                        <a:t>)</a:t>
                      </a:r>
                    </a:p>
                  </a:txBody>
                  <a:tcPr marL="87402" marR="87402" marT="43701" marB="4370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ES" sz="1300">
                          <a:effectLst/>
                        </a:rPr>
                        <a:t>Extensión, aducción y rotación interna del brazo</a:t>
                      </a:r>
                    </a:p>
                  </a:txBody>
                  <a:tcPr marL="87402" marR="87402" marT="43701" marB="4370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1221411620"/>
                  </a:ext>
                </a:extLst>
              </a:tr>
              <a:tr h="699220">
                <a:tc>
                  <a:txBody>
                    <a:bodyPr/>
                    <a:lstStyle/>
                    <a:p>
                      <a:pPr fontAlgn="base"/>
                      <a:r>
                        <a:rPr lang="es-CL" sz="1300" dirty="0">
                          <a:effectLst/>
                        </a:rPr>
                        <a:t>Elevador de la escápula</a:t>
                      </a:r>
                    </a:p>
                  </a:txBody>
                  <a:tcPr marL="87402" marR="87402" marT="43701" marB="4370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F7F7F8"/>
                    </a:solidFill>
                  </a:tcPr>
                </a:tc>
                <a:tc>
                  <a:txBody>
                    <a:bodyPr/>
                    <a:lstStyle/>
                    <a:p>
                      <a:pPr fontAlgn="base"/>
                      <a:r>
                        <a:rPr lang="es-CL" sz="1300">
                          <a:effectLst/>
                        </a:rPr>
                        <a:t>Vértebras cervicales y torácicas</a:t>
                      </a:r>
                    </a:p>
                  </a:txBody>
                  <a:tcPr marL="87402" marR="87402" marT="43701" marB="4370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F7F7F8"/>
                    </a:solidFill>
                  </a:tcPr>
                </a:tc>
                <a:tc>
                  <a:txBody>
                    <a:bodyPr/>
                    <a:lstStyle/>
                    <a:p>
                      <a:pPr fontAlgn="base"/>
                      <a:r>
                        <a:rPr lang="es-CL" sz="1300">
                          <a:effectLst/>
                        </a:rPr>
                        <a:t>Escápula (cara superior, borde medial)</a:t>
                      </a:r>
                    </a:p>
                  </a:txBody>
                  <a:tcPr marL="87402" marR="87402" marT="43701" marB="4370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F7F7F8"/>
                    </a:solidFill>
                  </a:tcPr>
                </a:tc>
                <a:tc>
                  <a:txBody>
                    <a:bodyPr/>
                    <a:lstStyle/>
                    <a:p>
                      <a:pPr fontAlgn="base"/>
                      <a:r>
                        <a:rPr lang="es-ES" sz="1300" dirty="0">
                          <a:effectLst/>
                        </a:rPr>
                        <a:t>Elevación y aducción de la </a:t>
                      </a:r>
                      <a:r>
                        <a:rPr lang="es-ES" sz="1300" dirty="0" smtClean="0">
                          <a:effectLst/>
                        </a:rPr>
                        <a:t>escápula</a:t>
                      </a:r>
                    </a:p>
                  </a:txBody>
                  <a:tcPr marL="87402" marR="87402" marT="43701" marB="4370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4196523436"/>
                  </a:ext>
                </a:extLst>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3434880392"/>
              </p:ext>
            </p:extLst>
          </p:nvPr>
        </p:nvGraphicFramePr>
        <p:xfrm>
          <a:off x="474661" y="2563819"/>
          <a:ext cx="5945188" cy="2441526"/>
        </p:xfrm>
        <a:graphic>
          <a:graphicData uri="http://schemas.openxmlformats.org/drawingml/2006/table">
            <a:tbl>
              <a:tblPr/>
              <a:tblGrid>
                <a:gridCol w="1486297">
                  <a:extLst>
                    <a:ext uri="{9D8B030D-6E8A-4147-A177-3AD203B41FA5}">
                      <a16:colId xmlns:a16="http://schemas.microsoft.com/office/drawing/2014/main" val="2097956758"/>
                    </a:ext>
                  </a:extLst>
                </a:gridCol>
                <a:gridCol w="1486297">
                  <a:extLst>
                    <a:ext uri="{9D8B030D-6E8A-4147-A177-3AD203B41FA5}">
                      <a16:colId xmlns:a16="http://schemas.microsoft.com/office/drawing/2014/main" val="68618734"/>
                    </a:ext>
                  </a:extLst>
                </a:gridCol>
                <a:gridCol w="1486297">
                  <a:extLst>
                    <a:ext uri="{9D8B030D-6E8A-4147-A177-3AD203B41FA5}">
                      <a16:colId xmlns:a16="http://schemas.microsoft.com/office/drawing/2014/main" val="867873222"/>
                    </a:ext>
                  </a:extLst>
                </a:gridCol>
                <a:gridCol w="1486297">
                  <a:extLst>
                    <a:ext uri="{9D8B030D-6E8A-4147-A177-3AD203B41FA5}">
                      <a16:colId xmlns:a16="http://schemas.microsoft.com/office/drawing/2014/main" val="2951810408"/>
                    </a:ext>
                  </a:extLst>
                </a:gridCol>
              </a:tblGrid>
              <a:tr h="615963">
                <a:tc>
                  <a:txBody>
                    <a:bodyPr/>
                    <a:lstStyle/>
                    <a:p>
                      <a:pPr fontAlgn="base"/>
                      <a:r>
                        <a:rPr lang="es-CL" sz="1300">
                          <a:effectLst/>
                        </a:rPr>
                        <a:t>Músculos intercostales externos</a:t>
                      </a:r>
                    </a:p>
                  </a:txBody>
                  <a:tcPr marL="87402" marR="87402" marT="43701" marB="4370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CL" sz="1300">
                          <a:effectLst/>
                        </a:rPr>
                        <a:t>Costillas (borde inferior)</a:t>
                      </a:r>
                    </a:p>
                  </a:txBody>
                  <a:tcPr marL="87402" marR="87402" marT="43701" marB="4370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CL" sz="1300" dirty="0">
                          <a:effectLst/>
                        </a:rPr>
                        <a:t>Costillas (borde superior)</a:t>
                      </a:r>
                    </a:p>
                  </a:txBody>
                  <a:tcPr marL="87402" marR="87402" marT="43701" marB="4370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ES" sz="1300" dirty="0">
                          <a:effectLst/>
                        </a:rPr>
                        <a:t>Elevación de las costillas y ayuda en la inspiración</a:t>
                      </a:r>
                    </a:p>
                  </a:txBody>
                  <a:tcPr marL="87402" marR="87402" marT="43701" marB="4370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1604371580"/>
                  </a:ext>
                </a:extLst>
              </a:tr>
              <a:tr h="615963">
                <a:tc>
                  <a:txBody>
                    <a:bodyPr/>
                    <a:lstStyle/>
                    <a:p>
                      <a:pPr fontAlgn="base"/>
                      <a:r>
                        <a:rPr lang="es-CL" sz="1300">
                          <a:effectLst/>
                        </a:rPr>
                        <a:t>Músculos intercostales internos</a:t>
                      </a:r>
                    </a:p>
                  </a:txBody>
                  <a:tcPr marL="87402" marR="87402" marT="43701" marB="4370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CL" sz="1300">
                          <a:effectLst/>
                        </a:rPr>
                        <a:t>Costillas (borde superior)</a:t>
                      </a:r>
                    </a:p>
                  </a:txBody>
                  <a:tcPr marL="87402" marR="87402" marT="43701" marB="4370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CL" sz="1300">
                          <a:effectLst/>
                        </a:rPr>
                        <a:t>Costillas (borde inferior)</a:t>
                      </a:r>
                    </a:p>
                  </a:txBody>
                  <a:tcPr marL="87402" marR="87402" marT="43701" marB="4370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ES" sz="1300">
                          <a:effectLst/>
                        </a:rPr>
                        <a:t>Descenso de las costillas y ayuda en la espiración</a:t>
                      </a:r>
                    </a:p>
                  </a:txBody>
                  <a:tcPr marL="87402" marR="87402" marT="43701" marB="4370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2266335367"/>
                  </a:ext>
                </a:extLst>
              </a:tr>
              <a:tr h="975275">
                <a:tc>
                  <a:txBody>
                    <a:bodyPr/>
                    <a:lstStyle/>
                    <a:p>
                      <a:pPr fontAlgn="base"/>
                      <a:r>
                        <a:rPr lang="es-CL" sz="1300">
                          <a:effectLst/>
                        </a:rPr>
                        <a:t>Músculos intertransversos</a:t>
                      </a:r>
                    </a:p>
                  </a:txBody>
                  <a:tcPr marL="87402" marR="87402" marT="43701" marB="4370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F7F7F8"/>
                    </a:solidFill>
                  </a:tcPr>
                </a:tc>
                <a:tc>
                  <a:txBody>
                    <a:bodyPr/>
                    <a:lstStyle/>
                    <a:p>
                      <a:pPr fontAlgn="base"/>
                      <a:r>
                        <a:rPr lang="es-CL" sz="1300">
                          <a:effectLst/>
                        </a:rPr>
                        <a:t>Apófisis transversas de las vértebras torácicas</a:t>
                      </a:r>
                    </a:p>
                  </a:txBody>
                  <a:tcPr marL="87402" marR="87402" marT="43701" marB="4370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F7F7F8"/>
                    </a:solidFill>
                  </a:tcPr>
                </a:tc>
                <a:tc>
                  <a:txBody>
                    <a:bodyPr/>
                    <a:lstStyle/>
                    <a:p>
                      <a:pPr fontAlgn="base"/>
                      <a:r>
                        <a:rPr lang="es-CL" sz="1300">
                          <a:effectLst/>
                        </a:rPr>
                        <a:t>Apófisis transversas de las vértebras torácicas adyacentes</a:t>
                      </a:r>
                    </a:p>
                  </a:txBody>
                  <a:tcPr marL="87402" marR="87402" marT="43701" marB="4370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F7F7F8"/>
                    </a:solidFill>
                  </a:tcPr>
                </a:tc>
                <a:tc>
                  <a:txBody>
                    <a:bodyPr/>
                    <a:lstStyle/>
                    <a:p>
                      <a:pPr fontAlgn="base"/>
                      <a:r>
                        <a:rPr lang="es-ES" sz="1300" dirty="0">
                          <a:effectLst/>
                        </a:rPr>
                        <a:t>Estabilización de la columna vertebral</a:t>
                      </a:r>
                    </a:p>
                  </a:txBody>
                  <a:tcPr marL="87402" marR="87402" marT="43701" marB="4370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667079151"/>
                  </a:ext>
                </a:extLst>
              </a:tr>
            </a:tbl>
          </a:graphicData>
        </a:graphic>
      </p:graphicFrame>
    </p:spTree>
    <p:extLst>
      <p:ext uri="{BB962C8B-B14F-4D97-AF65-F5344CB8AC3E}">
        <p14:creationId xmlns:p14="http://schemas.microsoft.com/office/powerpoint/2010/main" val="422779422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0" name="Google Shape;110;p5"/>
          <p:cNvSpPr txBox="1">
            <a:spLocks noGrp="1"/>
          </p:cNvSpPr>
          <p:nvPr>
            <p:ph type="title"/>
          </p:nvPr>
        </p:nvSpPr>
        <p:spPr>
          <a:xfrm>
            <a:off x="635989" y="1948901"/>
            <a:ext cx="5379049" cy="767256"/>
          </a:xfrm>
          <a:prstGeom prst="rect">
            <a:avLst/>
          </a:prstGeom>
          <a:noFill/>
          <a:ln>
            <a:noFill/>
          </a:ln>
        </p:spPr>
        <p:txBody>
          <a:bodyPr spcFirstLastPara="1" wrap="square" lIns="91425" tIns="45700" rIns="91425" bIns="45700" anchor="ctr" anchorCtr="0">
            <a:normAutofit/>
          </a:bodyPr>
          <a:lstStyle/>
          <a:p>
            <a:pPr lvl="0" algn="just">
              <a:buClr>
                <a:srgbClr val="375F68"/>
              </a:buClr>
              <a:buSzPts val="1200"/>
            </a:pPr>
            <a:endParaRPr lang="es-ES" sz="1200" dirty="0">
              <a:solidFill>
                <a:srgbClr val="375F68"/>
              </a:solidFill>
              <a:latin typeface="Avenir"/>
              <a:ea typeface="Avenir"/>
              <a:cs typeface="Avenir"/>
              <a:sym typeface="Avenir"/>
            </a:endParaRPr>
          </a:p>
        </p:txBody>
      </p:sp>
      <p:sp>
        <p:nvSpPr>
          <p:cNvPr id="2" name="Rectángulo 1"/>
          <p:cNvSpPr/>
          <p:nvPr/>
        </p:nvSpPr>
        <p:spPr>
          <a:xfrm>
            <a:off x="1934232" y="717932"/>
            <a:ext cx="3444875" cy="307777"/>
          </a:xfrm>
          <a:prstGeom prst="rect">
            <a:avLst/>
          </a:prstGeom>
        </p:spPr>
        <p:txBody>
          <a:bodyPr>
            <a:spAutoFit/>
          </a:bodyPr>
          <a:lstStyle/>
          <a:p>
            <a:endParaRPr lang="es-CL" dirty="0"/>
          </a:p>
        </p:txBody>
      </p:sp>
      <p:sp>
        <p:nvSpPr>
          <p:cNvPr id="6" name="Rectángulo 5"/>
          <p:cNvSpPr/>
          <p:nvPr/>
        </p:nvSpPr>
        <p:spPr>
          <a:xfrm>
            <a:off x="1724818" y="2976"/>
            <a:ext cx="3444875" cy="523220"/>
          </a:xfrm>
          <a:prstGeom prst="rect">
            <a:avLst/>
          </a:prstGeom>
        </p:spPr>
        <p:txBody>
          <a:bodyPr>
            <a:spAutoFit/>
          </a:bodyPr>
          <a:lstStyle/>
          <a:p>
            <a:r>
              <a:rPr lang="es-ES" b="1" dirty="0" smtClean="0"/>
              <a:t>Origen, inserción y acción músculos zona torácica</a:t>
            </a:r>
            <a:endParaRPr lang="es-CL" dirty="0"/>
          </a:p>
        </p:txBody>
      </p:sp>
      <p:graphicFrame>
        <p:nvGraphicFramePr>
          <p:cNvPr id="3" name="Tabla 2"/>
          <p:cNvGraphicFramePr>
            <a:graphicFrameLocks noGrp="1"/>
          </p:cNvGraphicFramePr>
          <p:nvPr>
            <p:extLst>
              <p:ext uri="{D42A27DB-BD31-4B8C-83A1-F6EECF244321}">
                <p14:modId xmlns:p14="http://schemas.microsoft.com/office/powerpoint/2010/main" val="1044397695"/>
              </p:ext>
            </p:extLst>
          </p:nvPr>
        </p:nvGraphicFramePr>
        <p:xfrm>
          <a:off x="598159" y="471493"/>
          <a:ext cx="6117020" cy="4702368"/>
        </p:xfrm>
        <a:graphic>
          <a:graphicData uri="http://schemas.openxmlformats.org/drawingml/2006/table">
            <a:tbl>
              <a:tblPr/>
              <a:tblGrid>
                <a:gridCol w="1529255">
                  <a:extLst>
                    <a:ext uri="{9D8B030D-6E8A-4147-A177-3AD203B41FA5}">
                      <a16:colId xmlns:a16="http://schemas.microsoft.com/office/drawing/2014/main" val="463008670"/>
                    </a:ext>
                  </a:extLst>
                </a:gridCol>
                <a:gridCol w="1529255">
                  <a:extLst>
                    <a:ext uri="{9D8B030D-6E8A-4147-A177-3AD203B41FA5}">
                      <a16:colId xmlns:a16="http://schemas.microsoft.com/office/drawing/2014/main" val="3773291601"/>
                    </a:ext>
                  </a:extLst>
                </a:gridCol>
                <a:gridCol w="1529255">
                  <a:extLst>
                    <a:ext uri="{9D8B030D-6E8A-4147-A177-3AD203B41FA5}">
                      <a16:colId xmlns:a16="http://schemas.microsoft.com/office/drawing/2014/main" val="103006645"/>
                    </a:ext>
                  </a:extLst>
                </a:gridCol>
                <a:gridCol w="1529255">
                  <a:extLst>
                    <a:ext uri="{9D8B030D-6E8A-4147-A177-3AD203B41FA5}">
                      <a16:colId xmlns:a16="http://schemas.microsoft.com/office/drawing/2014/main" val="3655805496"/>
                    </a:ext>
                  </a:extLst>
                </a:gridCol>
              </a:tblGrid>
              <a:tr h="1132967">
                <a:tc>
                  <a:txBody>
                    <a:bodyPr/>
                    <a:lstStyle/>
                    <a:p>
                      <a:pPr marR="0" algn="l" rtl="0" fontAlgn="base">
                        <a:lnSpc>
                          <a:spcPct val="100000"/>
                        </a:lnSpc>
                        <a:spcBef>
                          <a:spcPts val="0"/>
                        </a:spcBef>
                        <a:spcAft>
                          <a:spcPts val="0"/>
                        </a:spcAft>
                        <a:buClr>
                          <a:srgbClr val="000000"/>
                        </a:buClr>
                        <a:buFont typeface="Arial"/>
                      </a:pPr>
                      <a:r>
                        <a:rPr lang="es-CL" sz="1300" b="0" i="0" u="none" strike="noStrike" cap="none" dirty="0">
                          <a:solidFill>
                            <a:schemeClr val="tx1"/>
                          </a:solidFill>
                          <a:effectLst/>
                          <a:latin typeface="+mn-lt"/>
                          <a:ea typeface="+mn-ea"/>
                          <a:cs typeface="+mn-cs"/>
                          <a:sym typeface="Arial"/>
                        </a:rPr>
                        <a:t>Músculos subescapulares (subescapular mayor, subescapular menor)</a:t>
                      </a:r>
                    </a:p>
                  </a:txBody>
                  <a:tcPr marL="57288" marR="57288" marT="28644" marB="28644"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marR="0" algn="l" rtl="0" fontAlgn="base">
                        <a:lnSpc>
                          <a:spcPct val="100000"/>
                        </a:lnSpc>
                        <a:spcBef>
                          <a:spcPts val="0"/>
                        </a:spcBef>
                        <a:spcAft>
                          <a:spcPts val="0"/>
                        </a:spcAft>
                        <a:buClr>
                          <a:srgbClr val="000000"/>
                        </a:buClr>
                        <a:buFont typeface="Arial"/>
                      </a:pPr>
                      <a:r>
                        <a:rPr lang="es-CL" sz="1300" b="0" i="0" u="none" strike="noStrike" cap="none" dirty="0">
                          <a:solidFill>
                            <a:schemeClr val="tx1"/>
                          </a:solidFill>
                          <a:effectLst/>
                          <a:latin typeface="+mn-lt"/>
                          <a:ea typeface="+mn-ea"/>
                          <a:cs typeface="+mn-cs"/>
                          <a:sym typeface="Arial"/>
                        </a:rPr>
                        <a:t>Escápula (fosa subescapular)</a:t>
                      </a:r>
                    </a:p>
                  </a:txBody>
                  <a:tcPr marL="57288" marR="57288" marT="28644" marB="28644"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marR="0" algn="l" rtl="0" fontAlgn="base">
                        <a:lnSpc>
                          <a:spcPct val="100000"/>
                        </a:lnSpc>
                        <a:spcBef>
                          <a:spcPts val="0"/>
                        </a:spcBef>
                        <a:spcAft>
                          <a:spcPts val="0"/>
                        </a:spcAft>
                        <a:buClr>
                          <a:srgbClr val="000000"/>
                        </a:buClr>
                        <a:buFont typeface="Arial"/>
                      </a:pPr>
                      <a:r>
                        <a:rPr lang="es-CL" sz="1300" b="0" i="0" u="none" strike="noStrike" cap="none" dirty="0">
                          <a:solidFill>
                            <a:schemeClr val="tx1"/>
                          </a:solidFill>
                          <a:effectLst/>
                          <a:latin typeface="+mn-lt"/>
                          <a:ea typeface="+mn-ea"/>
                          <a:cs typeface="+mn-cs"/>
                          <a:sym typeface="Arial"/>
                        </a:rPr>
                        <a:t>Húmero (tubérculo menor)</a:t>
                      </a:r>
                    </a:p>
                  </a:txBody>
                  <a:tcPr marL="57288" marR="57288" marT="28644" marB="28644"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marR="0" algn="l" rtl="0" fontAlgn="base">
                        <a:lnSpc>
                          <a:spcPct val="100000"/>
                        </a:lnSpc>
                        <a:spcBef>
                          <a:spcPts val="0"/>
                        </a:spcBef>
                        <a:spcAft>
                          <a:spcPts val="0"/>
                        </a:spcAft>
                        <a:buClr>
                          <a:srgbClr val="000000"/>
                        </a:buClr>
                        <a:buFont typeface="Arial"/>
                      </a:pPr>
                      <a:r>
                        <a:rPr lang="es-CL" sz="1300" b="0" i="0" u="none" strike="noStrike" cap="none">
                          <a:solidFill>
                            <a:schemeClr val="tx1"/>
                          </a:solidFill>
                          <a:effectLst/>
                          <a:latin typeface="+mn-lt"/>
                          <a:ea typeface="+mn-ea"/>
                          <a:cs typeface="+mn-cs"/>
                          <a:sym typeface="Arial"/>
                        </a:rPr>
                        <a:t>Rotación interna del brazo</a:t>
                      </a:r>
                    </a:p>
                  </a:txBody>
                  <a:tcPr marL="57288" marR="57288" marT="28644" marB="28644"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1082872794"/>
                  </a:ext>
                </a:extLst>
              </a:tr>
              <a:tr h="592529">
                <a:tc>
                  <a:txBody>
                    <a:bodyPr/>
                    <a:lstStyle/>
                    <a:p>
                      <a:pPr marR="0" algn="l" rtl="0" fontAlgn="base">
                        <a:lnSpc>
                          <a:spcPct val="100000"/>
                        </a:lnSpc>
                        <a:spcBef>
                          <a:spcPts val="0"/>
                        </a:spcBef>
                        <a:spcAft>
                          <a:spcPts val="0"/>
                        </a:spcAft>
                        <a:buClr>
                          <a:srgbClr val="000000"/>
                        </a:buClr>
                        <a:buFont typeface="Arial"/>
                      </a:pPr>
                      <a:r>
                        <a:rPr lang="es-CL" sz="1300" b="0" i="0" u="none" strike="noStrike" cap="none">
                          <a:solidFill>
                            <a:schemeClr val="tx1"/>
                          </a:solidFill>
                          <a:effectLst/>
                          <a:latin typeface="+mn-lt"/>
                          <a:ea typeface="+mn-ea"/>
                          <a:cs typeface="+mn-cs"/>
                          <a:sym typeface="Arial"/>
                        </a:rPr>
                        <a:t>Pectoral mayor</a:t>
                      </a:r>
                    </a:p>
                  </a:txBody>
                  <a:tcPr marL="57288" marR="57288" marT="28644" marB="28644"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marR="0" algn="l" rtl="0" fontAlgn="base">
                        <a:lnSpc>
                          <a:spcPct val="100000"/>
                        </a:lnSpc>
                        <a:spcBef>
                          <a:spcPts val="0"/>
                        </a:spcBef>
                        <a:spcAft>
                          <a:spcPts val="0"/>
                        </a:spcAft>
                        <a:buClr>
                          <a:srgbClr val="000000"/>
                        </a:buClr>
                        <a:buFont typeface="Arial"/>
                      </a:pPr>
                      <a:r>
                        <a:rPr lang="es-CL" sz="1300" b="0" i="0" u="none" strike="noStrike" cap="none">
                          <a:solidFill>
                            <a:schemeClr val="tx1"/>
                          </a:solidFill>
                          <a:effectLst/>
                          <a:latin typeface="+mn-lt"/>
                          <a:ea typeface="+mn-ea"/>
                          <a:cs typeface="+mn-cs"/>
                          <a:sym typeface="Arial"/>
                        </a:rPr>
                        <a:t>Clavícula, esternón y costillas</a:t>
                      </a:r>
                    </a:p>
                  </a:txBody>
                  <a:tcPr marL="57288" marR="57288" marT="28644" marB="28644"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marR="0" algn="l" rtl="0" fontAlgn="base">
                        <a:lnSpc>
                          <a:spcPct val="100000"/>
                        </a:lnSpc>
                        <a:spcBef>
                          <a:spcPts val="0"/>
                        </a:spcBef>
                        <a:spcAft>
                          <a:spcPts val="0"/>
                        </a:spcAft>
                        <a:buClr>
                          <a:srgbClr val="000000"/>
                        </a:buClr>
                        <a:buFont typeface="Arial"/>
                      </a:pPr>
                      <a:r>
                        <a:rPr lang="es-CL" sz="1300" b="0" i="0" u="none" strike="noStrike" cap="none" dirty="0">
                          <a:solidFill>
                            <a:schemeClr val="tx1"/>
                          </a:solidFill>
                          <a:effectLst/>
                          <a:latin typeface="+mn-lt"/>
                          <a:ea typeface="+mn-ea"/>
                          <a:cs typeface="+mn-cs"/>
                          <a:sym typeface="Arial"/>
                        </a:rPr>
                        <a:t>Húmero </a:t>
                      </a:r>
                      <a:r>
                        <a:rPr lang="es-CL" sz="1300" b="0" i="0" u="none" strike="noStrike" cap="none" dirty="0" smtClean="0">
                          <a:solidFill>
                            <a:schemeClr val="tx1"/>
                          </a:solidFill>
                          <a:effectLst/>
                          <a:latin typeface="+mn-lt"/>
                          <a:ea typeface="+mn-ea"/>
                          <a:cs typeface="+mn-cs"/>
                          <a:sym typeface="Arial"/>
                        </a:rPr>
                        <a:t>(tuberosidad </a:t>
                      </a:r>
                      <a:r>
                        <a:rPr lang="es-CL" sz="1300" b="0" i="0" u="none" strike="noStrike" cap="none" dirty="0" err="1">
                          <a:solidFill>
                            <a:schemeClr val="tx1"/>
                          </a:solidFill>
                          <a:effectLst/>
                          <a:latin typeface="+mn-lt"/>
                          <a:ea typeface="+mn-ea"/>
                          <a:cs typeface="+mn-cs"/>
                          <a:sym typeface="Arial"/>
                        </a:rPr>
                        <a:t>deltoidea</a:t>
                      </a:r>
                      <a:r>
                        <a:rPr lang="es-CL" sz="1300" b="0" i="0" u="none" strike="noStrike" cap="none" dirty="0">
                          <a:solidFill>
                            <a:schemeClr val="tx1"/>
                          </a:solidFill>
                          <a:effectLst/>
                          <a:latin typeface="+mn-lt"/>
                          <a:ea typeface="+mn-ea"/>
                          <a:cs typeface="+mn-cs"/>
                          <a:sym typeface="Arial"/>
                        </a:rPr>
                        <a:t>)</a:t>
                      </a:r>
                    </a:p>
                  </a:txBody>
                  <a:tcPr marL="57288" marR="57288" marT="28644" marB="28644"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marR="0" algn="l" rtl="0" fontAlgn="base">
                        <a:lnSpc>
                          <a:spcPct val="100000"/>
                        </a:lnSpc>
                        <a:spcBef>
                          <a:spcPts val="0"/>
                        </a:spcBef>
                        <a:spcAft>
                          <a:spcPts val="0"/>
                        </a:spcAft>
                        <a:buClr>
                          <a:srgbClr val="000000"/>
                        </a:buClr>
                        <a:buFont typeface="Arial"/>
                      </a:pPr>
                      <a:r>
                        <a:rPr lang="es-ES" sz="1300" b="0" i="0" u="none" strike="noStrike" cap="none" dirty="0">
                          <a:solidFill>
                            <a:schemeClr val="tx1"/>
                          </a:solidFill>
                          <a:effectLst/>
                          <a:latin typeface="+mn-lt"/>
                          <a:ea typeface="+mn-ea"/>
                          <a:cs typeface="+mn-cs"/>
                          <a:sym typeface="Arial"/>
                        </a:rPr>
                        <a:t>Aducción, flexión y rotación interna del brazo</a:t>
                      </a:r>
                    </a:p>
                  </a:txBody>
                  <a:tcPr marL="57288" marR="57288" marT="28644" marB="28644"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1631988208"/>
                  </a:ext>
                </a:extLst>
              </a:tr>
              <a:tr h="592529">
                <a:tc>
                  <a:txBody>
                    <a:bodyPr/>
                    <a:lstStyle/>
                    <a:p>
                      <a:pPr marR="0" algn="l" rtl="0" fontAlgn="base">
                        <a:lnSpc>
                          <a:spcPct val="100000"/>
                        </a:lnSpc>
                        <a:spcBef>
                          <a:spcPts val="0"/>
                        </a:spcBef>
                        <a:spcAft>
                          <a:spcPts val="0"/>
                        </a:spcAft>
                        <a:buClr>
                          <a:srgbClr val="000000"/>
                        </a:buClr>
                        <a:buFont typeface="Arial"/>
                      </a:pPr>
                      <a:r>
                        <a:rPr lang="es-CL" sz="1300" b="0" i="0" u="none" strike="noStrike" cap="none">
                          <a:solidFill>
                            <a:schemeClr val="tx1"/>
                          </a:solidFill>
                          <a:effectLst/>
                          <a:latin typeface="+mn-lt"/>
                          <a:ea typeface="+mn-ea"/>
                          <a:cs typeface="+mn-cs"/>
                          <a:sym typeface="Arial"/>
                        </a:rPr>
                        <a:t>Pectoral menor</a:t>
                      </a:r>
                    </a:p>
                  </a:txBody>
                  <a:tcPr marL="57288" marR="57288" marT="28644" marB="28644"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marR="0" algn="l" rtl="0" fontAlgn="base">
                        <a:lnSpc>
                          <a:spcPct val="100000"/>
                        </a:lnSpc>
                        <a:spcBef>
                          <a:spcPts val="0"/>
                        </a:spcBef>
                        <a:spcAft>
                          <a:spcPts val="0"/>
                        </a:spcAft>
                        <a:buClr>
                          <a:srgbClr val="000000"/>
                        </a:buClr>
                        <a:buFont typeface="Arial"/>
                      </a:pPr>
                      <a:r>
                        <a:rPr lang="es-CL" sz="1300" b="0" i="0" u="none" strike="noStrike" cap="none">
                          <a:solidFill>
                            <a:schemeClr val="tx1"/>
                          </a:solidFill>
                          <a:effectLst/>
                          <a:latin typeface="+mn-lt"/>
                          <a:ea typeface="+mn-ea"/>
                          <a:cs typeface="+mn-cs"/>
                          <a:sym typeface="Arial"/>
                        </a:rPr>
                        <a:t>Costillas (3ª a 5ª)</a:t>
                      </a:r>
                    </a:p>
                  </a:txBody>
                  <a:tcPr marL="57288" marR="57288" marT="28644" marB="28644"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marR="0" algn="l" rtl="0" fontAlgn="base">
                        <a:lnSpc>
                          <a:spcPct val="100000"/>
                        </a:lnSpc>
                        <a:spcBef>
                          <a:spcPts val="0"/>
                        </a:spcBef>
                        <a:spcAft>
                          <a:spcPts val="0"/>
                        </a:spcAft>
                        <a:buClr>
                          <a:srgbClr val="000000"/>
                        </a:buClr>
                        <a:buFont typeface="Arial"/>
                      </a:pPr>
                      <a:r>
                        <a:rPr lang="es-ES" sz="1300" b="0" i="0" u="none" strike="noStrike" cap="none">
                          <a:solidFill>
                            <a:schemeClr val="tx1"/>
                          </a:solidFill>
                          <a:effectLst/>
                          <a:latin typeface="+mn-lt"/>
                          <a:ea typeface="+mn-ea"/>
                          <a:cs typeface="+mn-cs"/>
                          <a:sym typeface="Arial"/>
                        </a:rPr>
                        <a:t>Apófisis coracoides de la escápula</a:t>
                      </a:r>
                    </a:p>
                  </a:txBody>
                  <a:tcPr marL="57288" marR="57288" marT="28644" marB="28644"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marR="0" algn="l" rtl="0" fontAlgn="base">
                        <a:lnSpc>
                          <a:spcPct val="100000"/>
                        </a:lnSpc>
                        <a:spcBef>
                          <a:spcPts val="0"/>
                        </a:spcBef>
                        <a:spcAft>
                          <a:spcPts val="0"/>
                        </a:spcAft>
                        <a:buClr>
                          <a:srgbClr val="000000"/>
                        </a:buClr>
                        <a:buFont typeface="Arial"/>
                      </a:pPr>
                      <a:r>
                        <a:rPr lang="es-ES" sz="1300" b="0" i="0" u="none" strike="noStrike" cap="none" dirty="0">
                          <a:solidFill>
                            <a:schemeClr val="tx1"/>
                          </a:solidFill>
                          <a:effectLst/>
                          <a:latin typeface="+mn-lt"/>
                          <a:ea typeface="+mn-ea"/>
                          <a:cs typeface="+mn-cs"/>
                          <a:sym typeface="Arial"/>
                        </a:rPr>
                        <a:t>Depresión y rotación interna de la escápula</a:t>
                      </a:r>
                    </a:p>
                  </a:txBody>
                  <a:tcPr marL="57288" marR="57288" marT="28644" marB="28644"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1250404104"/>
                  </a:ext>
                </a:extLst>
              </a:tr>
              <a:tr h="772675">
                <a:tc>
                  <a:txBody>
                    <a:bodyPr/>
                    <a:lstStyle/>
                    <a:p>
                      <a:pPr marR="0" algn="l" rtl="0" fontAlgn="base">
                        <a:lnSpc>
                          <a:spcPct val="100000"/>
                        </a:lnSpc>
                        <a:spcBef>
                          <a:spcPts val="0"/>
                        </a:spcBef>
                        <a:spcAft>
                          <a:spcPts val="0"/>
                        </a:spcAft>
                        <a:buClr>
                          <a:srgbClr val="000000"/>
                        </a:buClr>
                        <a:buFont typeface="Arial"/>
                      </a:pPr>
                      <a:r>
                        <a:rPr lang="es-CL" sz="1300" b="0" i="0" u="none" strike="noStrike" cap="none">
                          <a:solidFill>
                            <a:schemeClr val="tx1"/>
                          </a:solidFill>
                          <a:effectLst/>
                          <a:latin typeface="+mn-lt"/>
                          <a:ea typeface="+mn-ea"/>
                          <a:cs typeface="+mn-cs"/>
                          <a:sym typeface="Arial"/>
                        </a:rPr>
                        <a:t>Romboide mayor</a:t>
                      </a:r>
                    </a:p>
                  </a:txBody>
                  <a:tcPr marL="57288" marR="57288" marT="28644" marB="28644"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marR="0" algn="l" rtl="0" fontAlgn="base">
                        <a:lnSpc>
                          <a:spcPct val="100000"/>
                        </a:lnSpc>
                        <a:spcBef>
                          <a:spcPts val="0"/>
                        </a:spcBef>
                        <a:spcAft>
                          <a:spcPts val="0"/>
                        </a:spcAft>
                        <a:buClr>
                          <a:srgbClr val="000000"/>
                        </a:buClr>
                        <a:buFont typeface="Arial"/>
                      </a:pPr>
                      <a:r>
                        <a:rPr lang="pt-BR" sz="1300" b="0" i="0" u="none" strike="noStrike" cap="none">
                          <a:solidFill>
                            <a:schemeClr val="tx1"/>
                          </a:solidFill>
                          <a:effectLst/>
                          <a:latin typeface="+mn-lt"/>
                          <a:ea typeface="+mn-ea"/>
                          <a:cs typeface="+mn-cs"/>
                          <a:sym typeface="Arial"/>
                        </a:rPr>
                        <a:t>Vértebras torácicas (2ª a 5ª)</a:t>
                      </a:r>
                    </a:p>
                  </a:txBody>
                  <a:tcPr marL="57288" marR="57288" marT="28644" marB="28644"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marR="0" algn="l" rtl="0" fontAlgn="base">
                        <a:lnSpc>
                          <a:spcPct val="100000"/>
                        </a:lnSpc>
                        <a:spcBef>
                          <a:spcPts val="0"/>
                        </a:spcBef>
                        <a:spcAft>
                          <a:spcPts val="0"/>
                        </a:spcAft>
                        <a:buClr>
                          <a:srgbClr val="000000"/>
                        </a:buClr>
                        <a:buFont typeface="Arial"/>
                      </a:pPr>
                      <a:r>
                        <a:rPr lang="es-CL" sz="1300" b="0" i="0" u="none" strike="noStrike" cap="none">
                          <a:solidFill>
                            <a:schemeClr val="tx1"/>
                          </a:solidFill>
                          <a:effectLst/>
                          <a:latin typeface="+mn-lt"/>
                          <a:ea typeface="+mn-ea"/>
                          <a:cs typeface="+mn-cs"/>
                          <a:sym typeface="Arial"/>
                        </a:rPr>
                        <a:t>Escápula (borde medial)</a:t>
                      </a:r>
                    </a:p>
                  </a:txBody>
                  <a:tcPr marL="57288" marR="57288" marT="28644" marB="28644"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marR="0" algn="l" rtl="0" fontAlgn="base">
                        <a:lnSpc>
                          <a:spcPct val="100000"/>
                        </a:lnSpc>
                        <a:spcBef>
                          <a:spcPts val="0"/>
                        </a:spcBef>
                        <a:spcAft>
                          <a:spcPts val="0"/>
                        </a:spcAft>
                        <a:buClr>
                          <a:srgbClr val="000000"/>
                        </a:buClr>
                        <a:buFont typeface="Arial"/>
                      </a:pPr>
                      <a:r>
                        <a:rPr lang="es-ES" sz="1300" b="0" i="0" u="none" strike="noStrike" cap="none" dirty="0">
                          <a:solidFill>
                            <a:schemeClr val="tx1"/>
                          </a:solidFill>
                          <a:effectLst/>
                          <a:latin typeface="+mn-lt"/>
                          <a:ea typeface="+mn-ea"/>
                          <a:cs typeface="+mn-cs"/>
                          <a:sym typeface="Arial"/>
                        </a:rPr>
                        <a:t>Retracción, elevación y rotación de la escápula</a:t>
                      </a:r>
                    </a:p>
                  </a:txBody>
                  <a:tcPr marL="57288" marR="57288" marT="28644" marB="28644"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1602659079"/>
                  </a:ext>
                </a:extLst>
              </a:tr>
              <a:tr h="592529">
                <a:tc>
                  <a:txBody>
                    <a:bodyPr/>
                    <a:lstStyle/>
                    <a:p>
                      <a:pPr marR="0" algn="l" rtl="0" fontAlgn="base">
                        <a:lnSpc>
                          <a:spcPct val="100000"/>
                        </a:lnSpc>
                        <a:spcBef>
                          <a:spcPts val="0"/>
                        </a:spcBef>
                        <a:spcAft>
                          <a:spcPts val="0"/>
                        </a:spcAft>
                        <a:buClr>
                          <a:srgbClr val="000000"/>
                        </a:buClr>
                        <a:buFont typeface="Arial"/>
                      </a:pPr>
                      <a:r>
                        <a:rPr lang="es-CL" sz="1300" b="0" i="0" u="none" strike="noStrike" cap="none">
                          <a:solidFill>
                            <a:schemeClr val="tx1"/>
                          </a:solidFill>
                          <a:effectLst/>
                          <a:latin typeface="+mn-lt"/>
                          <a:ea typeface="+mn-ea"/>
                          <a:cs typeface="+mn-cs"/>
                          <a:sym typeface="Arial"/>
                        </a:rPr>
                        <a:t>Romboide menor</a:t>
                      </a:r>
                    </a:p>
                  </a:txBody>
                  <a:tcPr marL="57288" marR="57288" marT="28644" marB="28644"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marR="0" algn="l" rtl="0" fontAlgn="base">
                        <a:lnSpc>
                          <a:spcPct val="100000"/>
                        </a:lnSpc>
                        <a:spcBef>
                          <a:spcPts val="0"/>
                        </a:spcBef>
                        <a:spcAft>
                          <a:spcPts val="0"/>
                        </a:spcAft>
                        <a:buClr>
                          <a:srgbClr val="000000"/>
                        </a:buClr>
                        <a:buFont typeface="Arial"/>
                      </a:pPr>
                      <a:r>
                        <a:rPr lang="pt-BR" sz="1300" b="0" i="0" u="none" strike="noStrike" cap="none">
                          <a:solidFill>
                            <a:schemeClr val="tx1"/>
                          </a:solidFill>
                          <a:effectLst/>
                          <a:latin typeface="+mn-lt"/>
                          <a:ea typeface="+mn-ea"/>
                          <a:cs typeface="+mn-cs"/>
                          <a:sym typeface="Arial"/>
                        </a:rPr>
                        <a:t>Vértebras torácicas (7ª a 12ª)</a:t>
                      </a:r>
                    </a:p>
                  </a:txBody>
                  <a:tcPr marL="57288" marR="57288" marT="28644" marB="28644"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marR="0" algn="l" rtl="0" fontAlgn="base">
                        <a:lnSpc>
                          <a:spcPct val="100000"/>
                        </a:lnSpc>
                        <a:spcBef>
                          <a:spcPts val="0"/>
                        </a:spcBef>
                        <a:spcAft>
                          <a:spcPts val="0"/>
                        </a:spcAft>
                        <a:buClr>
                          <a:srgbClr val="000000"/>
                        </a:buClr>
                        <a:buFont typeface="Arial"/>
                      </a:pPr>
                      <a:r>
                        <a:rPr lang="es-CL" sz="1300" b="0" i="0" u="none" strike="noStrike" cap="none">
                          <a:solidFill>
                            <a:schemeClr val="tx1"/>
                          </a:solidFill>
                          <a:effectLst/>
                          <a:latin typeface="+mn-lt"/>
                          <a:ea typeface="+mn-ea"/>
                          <a:cs typeface="+mn-cs"/>
                          <a:sym typeface="Arial"/>
                        </a:rPr>
                        <a:t>Escápula (borde medial)</a:t>
                      </a:r>
                    </a:p>
                  </a:txBody>
                  <a:tcPr marL="57288" marR="57288" marT="28644" marB="28644"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marR="0" algn="l" rtl="0" fontAlgn="base">
                        <a:lnSpc>
                          <a:spcPct val="100000"/>
                        </a:lnSpc>
                        <a:spcBef>
                          <a:spcPts val="0"/>
                        </a:spcBef>
                        <a:spcAft>
                          <a:spcPts val="0"/>
                        </a:spcAft>
                        <a:buClr>
                          <a:srgbClr val="000000"/>
                        </a:buClr>
                        <a:buFont typeface="Arial"/>
                      </a:pPr>
                      <a:r>
                        <a:rPr lang="es-ES" sz="1300" b="0" i="0" u="none" strike="noStrike" cap="none" dirty="0">
                          <a:solidFill>
                            <a:schemeClr val="tx1"/>
                          </a:solidFill>
                          <a:effectLst/>
                          <a:latin typeface="+mn-lt"/>
                          <a:ea typeface="+mn-ea"/>
                          <a:cs typeface="+mn-cs"/>
                          <a:sym typeface="Arial"/>
                        </a:rPr>
                        <a:t>Retracción y elevación de la escápula</a:t>
                      </a:r>
                    </a:p>
                  </a:txBody>
                  <a:tcPr marL="57288" marR="57288" marT="28644" marB="28644"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2631564937"/>
                  </a:ext>
                </a:extLst>
              </a:tr>
              <a:tr h="592529">
                <a:tc>
                  <a:txBody>
                    <a:bodyPr/>
                    <a:lstStyle/>
                    <a:p>
                      <a:pPr marR="0" algn="l" rtl="0" fontAlgn="base">
                        <a:lnSpc>
                          <a:spcPct val="100000"/>
                        </a:lnSpc>
                        <a:spcBef>
                          <a:spcPts val="0"/>
                        </a:spcBef>
                        <a:spcAft>
                          <a:spcPts val="0"/>
                        </a:spcAft>
                        <a:buClr>
                          <a:srgbClr val="000000"/>
                        </a:buClr>
                        <a:buFont typeface="Arial"/>
                      </a:pPr>
                      <a:r>
                        <a:rPr lang="es-CL" sz="1300" b="0" i="0" u="none" strike="noStrike" cap="none">
                          <a:solidFill>
                            <a:schemeClr val="tx1"/>
                          </a:solidFill>
                          <a:effectLst/>
                          <a:latin typeface="+mn-lt"/>
                          <a:ea typeface="+mn-ea"/>
                          <a:cs typeface="+mn-cs"/>
                          <a:sym typeface="Arial"/>
                        </a:rPr>
                        <a:t>Serrato anterior</a:t>
                      </a:r>
                    </a:p>
                  </a:txBody>
                  <a:tcPr marL="57288" marR="57288" marT="28644" marB="28644"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F7F7F8"/>
                    </a:solidFill>
                  </a:tcPr>
                </a:tc>
                <a:tc>
                  <a:txBody>
                    <a:bodyPr/>
                    <a:lstStyle/>
                    <a:p>
                      <a:pPr marR="0" algn="l" rtl="0" fontAlgn="base">
                        <a:lnSpc>
                          <a:spcPct val="100000"/>
                        </a:lnSpc>
                        <a:spcBef>
                          <a:spcPts val="0"/>
                        </a:spcBef>
                        <a:spcAft>
                          <a:spcPts val="0"/>
                        </a:spcAft>
                        <a:buClr>
                          <a:srgbClr val="000000"/>
                        </a:buClr>
                        <a:buFont typeface="Arial"/>
                      </a:pPr>
                      <a:r>
                        <a:rPr lang="es-CL" sz="1300" b="0" i="0" u="none" strike="noStrike" cap="none">
                          <a:solidFill>
                            <a:schemeClr val="tx1"/>
                          </a:solidFill>
                          <a:effectLst/>
                          <a:latin typeface="+mn-lt"/>
                          <a:ea typeface="+mn-ea"/>
                          <a:cs typeface="+mn-cs"/>
                          <a:sym typeface="Arial"/>
                        </a:rPr>
                        <a:t>Costillas (1ª a 8ª)</a:t>
                      </a:r>
                    </a:p>
                  </a:txBody>
                  <a:tcPr marL="57288" marR="57288" marT="28644" marB="28644"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F7F7F8"/>
                    </a:solidFill>
                  </a:tcPr>
                </a:tc>
                <a:tc>
                  <a:txBody>
                    <a:bodyPr/>
                    <a:lstStyle/>
                    <a:p>
                      <a:pPr marR="0" algn="l" rtl="0" fontAlgn="base">
                        <a:lnSpc>
                          <a:spcPct val="100000"/>
                        </a:lnSpc>
                        <a:spcBef>
                          <a:spcPts val="0"/>
                        </a:spcBef>
                        <a:spcAft>
                          <a:spcPts val="0"/>
                        </a:spcAft>
                        <a:buClr>
                          <a:srgbClr val="000000"/>
                        </a:buClr>
                        <a:buFont typeface="Arial"/>
                      </a:pPr>
                      <a:r>
                        <a:rPr lang="es-CL" sz="1300" b="0" i="0" u="none" strike="noStrike" cap="none" dirty="0">
                          <a:solidFill>
                            <a:schemeClr val="tx1"/>
                          </a:solidFill>
                          <a:effectLst/>
                          <a:latin typeface="+mn-lt"/>
                          <a:ea typeface="+mn-ea"/>
                          <a:cs typeface="+mn-cs"/>
                          <a:sym typeface="Arial"/>
                        </a:rPr>
                        <a:t>Escápula (borde medial)</a:t>
                      </a:r>
                    </a:p>
                  </a:txBody>
                  <a:tcPr marL="57288" marR="57288" marT="28644" marB="28644"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F7F7F8"/>
                    </a:solidFill>
                  </a:tcPr>
                </a:tc>
                <a:tc>
                  <a:txBody>
                    <a:bodyPr/>
                    <a:lstStyle/>
                    <a:p>
                      <a:pPr marR="0" algn="l" rtl="0" fontAlgn="base">
                        <a:lnSpc>
                          <a:spcPct val="100000"/>
                        </a:lnSpc>
                        <a:spcBef>
                          <a:spcPts val="0"/>
                        </a:spcBef>
                        <a:spcAft>
                          <a:spcPts val="0"/>
                        </a:spcAft>
                        <a:buClr>
                          <a:srgbClr val="000000"/>
                        </a:buClr>
                        <a:buFont typeface="Arial"/>
                      </a:pPr>
                      <a:r>
                        <a:rPr lang="es-ES" sz="1300" b="0" i="0" u="none" strike="noStrike" cap="none" dirty="0" err="1">
                          <a:solidFill>
                            <a:schemeClr val="tx1"/>
                          </a:solidFill>
                          <a:effectLst/>
                          <a:latin typeface="+mn-lt"/>
                          <a:ea typeface="+mn-ea"/>
                          <a:cs typeface="+mn-cs"/>
                          <a:sym typeface="Arial"/>
                        </a:rPr>
                        <a:t>Protracción</a:t>
                      </a:r>
                      <a:r>
                        <a:rPr lang="es-ES" sz="1300" b="0" i="0" u="none" strike="noStrike" cap="none" dirty="0">
                          <a:solidFill>
                            <a:schemeClr val="tx1"/>
                          </a:solidFill>
                          <a:effectLst/>
                          <a:latin typeface="+mn-lt"/>
                          <a:ea typeface="+mn-ea"/>
                          <a:cs typeface="+mn-cs"/>
                          <a:sym typeface="Arial"/>
                        </a:rPr>
                        <a:t> y rotación superior de la escápula</a:t>
                      </a:r>
                    </a:p>
                  </a:txBody>
                  <a:tcPr marL="57288" marR="57288" marT="28644" marB="28644"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334816550"/>
                  </a:ext>
                </a:extLst>
              </a:tr>
            </a:tbl>
          </a:graphicData>
        </a:graphic>
      </p:graphicFrame>
    </p:spTree>
    <p:extLst>
      <p:ext uri="{BB962C8B-B14F-4D97-AF65-F5344CB8AC3E}">
        <p14:creationId xmlns:p14="http://schemas.microsoft.com/office/powerpoint/2010/main" val="319844977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2" name="Rectángulo 1"/>
          <p:cNvSpPr/>
          <p:nvPr/>
        </p:nvSpPr>
        <p:spPr>
          <a:xfrm>
            <a:off x="1934232" y="717932"/>
            <a:ext cx="3444875" cy="307777"/>
          </a:xfrm>
          <a:prstGeom prst="rect">
            <a:avLst/>
          </a:prstGeom>
        </p:spPr>
        <p:txBody>
          <a:bodyPr>
            <a:spAutoFit/>
          </a:bodyPr>
          <a:lstStyle/>
          <a:p>
            <a:endParaRPr lang="es-CL" dirty="0"/>
          </a:p>
        </p:txBody>
      </p:sp>
      <p:sp>
        <p:nvSpPr>
          <p:cNvPr id="6" name="Rectángulo 5"/>
          <p:cNvSpPr/>
          <p:nvPr/>
        </p:nvSpPr>
        <p:spPr>
          <a:xfrm>
            <a:off x="1724818" y="98844"/>
            <a:ext cx="3444875" cy="1815882"/>
          </a:xfrm>
          <a:prstGeom prst="rect">
            <a:avLst/>
          </a:prstGeom>
        </p:spPr>
        <p:txBody>
          <a:bodyPr>
            <a:spAutoFit/>
          </a:bodyPr>
          <a:lstStyle/>
          <a:p>
            <a:r>
              <a:rPr lang="es-ES" b="1" dirty="0"/>
              <a:t>Los músculos abdominales se encuentran en capas, unos sobre otros</a:t>
            </a:r>
            <a:endParaRPr lang="es-ES" dirty="0"/>
          </a:p>
          <a:p>
            <a:r>
              <a:rPr lang="es-ES" dirty="0"/>
              <a:t/>
            </a:r>
            <a:br>
              <a:rPr lang="es-ES" dirty="0"/>
            </a:br>
            <a:r>
              <a:rPr lang="es-ES" dirty="0"/>
              <a:t/>
            </a:r>
            <a:br>
              <a:rPr lang="es-ES" dirty="0"/>
            </a:br>
            <a:r>
              <a:rPr lang="es-CL" dirty="0"/>
              <a:t/>
            </a:r>
            <a:br>
              <a:rPr lang="es-CL" dirty="0"/>
            </a:br>
            <a:r>
              <a:rPr lang="es-ES" dirty="0"/>
              <a:t/>
            </a:r>
            <a:br>
              <a:rPr lang="es-ES" dirty="0"/>
            </a:br>
            <a:endParaRPr lang="es-CL" dirty="0"/>
          </a:p>
        </p:txBody>
      </p:sp>
      <p:pic>
        <p:nvPicPr>
          <p:cNvPr id="45058" name="Picture 2" descr="https://lh4.googleusercontent.com/T8qodcptoyKxhiHG3F0RuqpxKirU0M6s58IEgR6-9b9bLZYe6tTqoS6D25dP5GJ0NRL9cUYsC9T6u1CnO10KQAN_sL4ir9tj76WB6Pu66edTcYTBh8HgNm1LBMdE2Pt6Hv9QgrxwsVIGDY2joqR3RJWO2Xx8ThM=n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755" y="1025709"/>
            <a:ext cx="5715000" cy="32670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7485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0" name="Google Shape;110;p5"/>
          <p:cNvSpPr txBox="1">
            <a:spLocks noGrp="1"/>
          </p:cNvSpPr>
          <p:nvPr>
            <p:ph type="title"/>
          </p:nvPr>
        </p:nvSpPr>
        <p:spPr>
          <a:xfrm>
            <a:off x="635989" y="1773240"/>
            <a:ext cx="5379049" cy="2470148"/>
          </a:xfrm>
          <a:prstGeom prst="rect">
            <a:avLst/>
          </a:prstGeom>
          <a:noFill/>
          <a:ln>
            <a:noFill/>
          </a:ln>
        </p:spPr>
        <p:txBody>
          <a:bodyPr spcFirstLastPara="1" wrap="square" lIns="91425" tIns="45700" rIns="91425" bIns="45700" anchor="ctr" anchorCtr="0">
            <a:normAutofit/>
          </a:bodyPr>
          <a:lstStyle/>
          <a:p>
            <a:pPr lvl="0">
              <a:buClr>
                <a:srgbClr val="375F68"/>
              </a:buClr>
              <a:buSzPts val="1200"/>
            </a:pPr>
            <a:r>
              <a:rPr lang="es-ES" sz="1200" dirty="0">
                <a:solidFill>
                  <a:srgbClr val="375F68"/>
                </a:solidFill>
                <a:latin typeface="Avenir"/>
                <a:ea typeface="Avenir"/>
                <a:cs typeface="Avenir"/>
                <a:sym typeface="Avenir"/>
              </a:rPr>
              <a:t>Funciones:</a:t>
            </a:r>
            <a:br>
              <a:rPr lang="es-ES" sz="1200" dirty="0">
                <a:solidFill>
                  <a:srgbClr val="375F68"/>
                </a:solidFill>
                <a:latin typeface="Avenir"/>
                <a:ea typeface="Avenir"/>
                <a:cs typeface="Avenir"/>
                <a:sym typeface="Avenir"/>
              </a:rPr>
            </a:br>
            <a:r>
              <a:rPr lang="es-ES" sz="1200" dirty="0">
                <a:solidFill>
                  <a:srgbClr val="375F68"/>
                </a:solidFill>
                <a:latin typeface="Avenir"/>
                <a:ea typeface="Avenir"/>
                <a:cs typeface="Avenir"/>
                <a:sym typeface="Avenir"/>
              </a:rPr>
              <a:t> Mantención de la Postura</a:t>
            </a:r>
            <a:br>
              <a:rPr lang="es-ES" sz="1200" dirty="0">
                <a:solidFill>
                  <a:srgbClr val="375F68"/>
                </a:solidFill>
                <a:latin typeface="Avenir"/>
                <a:ea typeface="Avenir"/>
                <a:cs typeface="Avenir"/>
                <a:sym typeface="Avenir"/>
              </a:rPr>
            </a:br>
            <a:r>
              <a:rPr lang="es-ES" sz="1200" dirty="0">
                <a:solidFill>
                  <a:srgbClr val="375F68"/>
                </a:solidFill>
                <a:latin typeface="Avenir"/>
                <a:ea typeface="Avenir"/>
                <a:cs typeface="Avenir"/>
                <a:sym typeface="Avenir"/>
              </a:rPr>
              <a:t> Estructura de Sostén</a:t>
            </a:r>
            <a:br>
              <a:rPr lang="es-ES" sz="1200" dirty="0">
                <a:solidFill>
                  <a:srgbClr val="375F68"/>
                </a:solidFill>
                <a:latin typeface="Avenir"/>
                <a:ea typeface="Avenir"/>
                <a:cs typeface="Avenir"/>
                <a:sym typeface="Avenir"/>
              </a:rPr>
            </a:br>
            <a:r>
              <a:rPr lang="es-ES" sz="1200" dirty="0">
                <a:solidFill>
                  <a:srgbClr val="375F68"/>
                </a:solidFill>
                <a:latin typeface="Avenir"/>
                <a:ea typeface="Avenir"/>
                <a:cs typeface="Avenir"/>
                <a:sym typeface="Avenir"/>
              </a:rPr>
              <a:t> Amortiguación</a:t>
            </a:r>
            <a:br>
              <a:rPr lang="es-ES" sz="1200" dirty="0">
                <a:solidFill>
                  <a:srgbClr val="375F68"/>
                </a:solidFill>
                <a:latin typeface="Avenir"/>
                <a:ea typeface="Avenir"/>
                <a:cs typeface="Avenir"/>
                <a:sym typeface="Avenir"/>
              </a:rPr>
            </a:br>
            <a:r>
              <a:rPr lang="es-ES" sz="1200" dirty="0">
                <a:solidFill>
                  <a:srgbClr val="375F68"/>
                </a:solidFill>
                <a:latin typeface="Avenir"/>
                <a:ea typeface="Avenir"/>
                <a:cs typeface="Avenir"/>
                <a:sym typeface="Avenir"/>
              </a:rPr>
              <a:t> Locomoción</a:t>
            </a:r>
            <a:br>
              <a:rPr lang="es-ES" sz="1200" dirty="0">
                <a:solidFill>
                  <a:srgbClr val="375F68"/>
                </a:solidFill>
                <a:latin typeface="Avenir"/>
                <a:ea typeface="Avenir"/>
                <a:cs typeface="Avenir"/>
                <a:sym typeface="Avenir"/>
              </a:rPr>
            </a:br>
            <a:r>
              <a:rPr lang="es-ES" sz="1200" dirty="0">
                <a:solidFill>
                  <a:srgbClr val="375F68"/>
                </a:solidFill>
                <a:latin typeface="Avenir"/>
                <a:ea typeface="Avenir"/>
                <a:cs typeface="Avenir"/>
                <a:sym typeface="Avenir"/>
              </a:rPr>
              <a:t> Movilidad</a:t>
            </a:r>
            <a:br>
              <a:rPr lang="es-ES" sz="1200" dirty="0">
                <a:solidFill>
                  <a:srgbClr val="375F68"/>
                </a:solidFill>
                <a:latin typeface="Avenir"/>
                <a:ea typeface="Avenir"/>
                <a:cs typeface="Avenir"/>
                <a:sym typeface="Avenir"/>
              </a:rPr>
            </a:br>
            <a:r>
              <a:rPr lang="es-ES" sz="1200" dirty="0">
                <a:solidFill>
                  <a:srgbClr val="375F68"/>
                </a:solidFill>
                <a:latin typeface="Avenir"/>
                <a:ea typeface="Avenir"/>
                <a:cs typeface="Avenir"/>
                <a:sym typeface="Avenir"/>
              </a:rPr>
              <a:t> Protección Médula y Raíces Nerviosas</a:t>
            </a:r>
          </a:p>
        </p:txBody>
      </p:sp>
      <p:sp>
        <p:nvSpPr>
          <p:cNvPr id="2" name="Rectángulo 1"/>
          <p:cNvSpPr/>
          <p:nvPr/>
        </p:nvSpPr>
        <p:spPr>
          <a:xfrm>
            <a:off x="1934232" y="717932"/>
            <a:ext cx="3444875" cy="523220"/>
          </a:xfrm>
          <a:prstGeom prst="rect">
            <a:avLst/>
          </a:prstGeom>
        </p:spPr>
        <p:txBody>
          <a:bodyPr>
            <a:spAutoFit/>
          </a:bodyPr>
          <a:lstStyle/>
          <a:p>
            <a:r>
              <a:rPr lang="es-ES" dirty="0">
                <a:solidFill>
                  <a:srgbClr val="374151"/>
                </a:solidFill>
                <a:latin typeface="Söhne"/>
              </a:rPr>
              <a:t>Anatomía del tronco y la columna vertebral</a:t>
            </a:r>
            <a:endParaRPr lang="es-CL" dirty="0"/>
          </a:p>
        </p:txBody>
      </p:sp>
      <p:pic>
        <p:nvPicPr>
          <p:cNvPr id="1028" name="Picture 4" descr="https://lh4.googleusercontent.com/mH2IPE3m0jmqH1sNNSSkmH82kcWEO9cuNO_iUqfXf5dloD2_XshpGbA6HzeBNKpBylZ_-HX2m0IpIPTYWQI40NzzBXbDR6VQln6InqfF7ic-4QhAGuc5a02iM3QTch_UEwCpCyAUUWkW2Dn510HpO_xaY9LtLFA=n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5327" y="1071920"/>
            <a:ext cx="2203517" cy="15164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2" name="Picture 8" descr="https://lh3.googleusercontent.com/r3enV3USmQGdSOEE0MyhJfrCF0N_aPEm1LHjM9Kn78wnB6fuJLcsWmMTjouPzY__PFOz6T_-Y-TBF0a1NTQ4C0TIBbn2redBUDJvjsorIYRbpzbYMYYAM2a_ztLCq5zB4S6uMxnQG2zGLqcnu-WWhyqliRGDNNg=n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8681" y="2942406"/>
            <a:ext cx="1927405" cy="14455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2" name="Rectángulo 1"/>
          <p:cNvSpPr/>
          <p:nvPr/>
        </p:nvSpPr>
        <p:spPr>
          <a:xfrm>
            <a:off x="1934232" y="717932"/>
            <a:ext cx="3444875" cy="307777"/>
          </a:xfrm>
          <a:prstGeom prst="rect">
            <a:avLst/>
          </a:prstGeom>
        </p:spPr>
        <p:txBody>
          <a:bodyPr>
            <a:spAutoFit/>
          </a:bodyPr>
          <a:lstStyle/>
          <a:p>
            <a:endParaRPr lang="es-CL" dirty="0"/>
          </a:p>
        </p:txBody>
      </p:sp>
      <p:sp>
        <p:nvSpPr>
          <p:cNvPr id="6" name="Rectángulo 5"/>
          <p:cNvSpPr/>
          <p:nvPr/>
        </p:nvSpPr>
        <p:spPr>
          <a:xfrm>
            <a:off x="1724818" y="98844"/>
            <a:ext cx="3444875" cy="1600438"/>
          </a:xfrm>
          <a:prstGeom prst="rect">
            <a:avLst/>
          </a:prstGeom>
        </p:spPr>
        <p:txBody>
          <a:bodyPr>
            <a:spAutoFit/>
          </a:bodyPr>
          <a:lstStyle/>
          <a:p>
            <a:r>
              <a:rPr lang="es-ES" b="1" dirty="0"/>
              <a:t>El oblicuo externo es superficial y se extiende desde la pared torácica a la cresta iliaca</a:t>
            </a:r>
            <a:r>
              <a:rPr lang="es-ES" dirty="0"/>
              <a:t/>
            </a:r>
            <a:br>
              <a:rPr lang="es-ES" dirty="0"/>
            </a:br>
            <a:r>
              <a:rPr lang="es-ES" dirty="0"/>
              <a:t/>
            </a:r>
            <a:br>
              <a:rPr lang="es-ES" dirty="0"/>
            </a:br>
            <a:r>
              <a:rPr lang="es-CL" dirty="0"/>
              <a:t/>
            </a:r>
            <a:br>
              <a:rPr lang="es-CL" dirty="0"/>
            </a:br>
            <a:r>
              <a:rPr lang="es-ES" dirty="0"/>
              <a:t/>
            </a:r>
            <a:br>
              <a:rPr lang="es-ES" dirty="0"/>
            </a:br>
            <a:endParaRPr lang="es-CL" dirty="0"/>
          </a:p>
        </p:txBody>
      </p:sp>
      <p:pic>
        <p:nvPicPr>
          <p:cNvPr id="46082" name="Picture 2" descr="https://lh4.googleusercontent.com/gu6GMWxxI1m581Z2IyNq-cu8N4q0_NBzPDW_B3ICfA6t9zFDQU1OTWJbfCJRKwU5Advmr94Zf4DusQ6zHxdnRQyJfCBE2wWUTqMFTPKzJLQVGJVPb1sXqXzs9A2hzES-9BEeOQxO5oCcR7NMeXeJzC8ImFf6GaE=n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780" y="853775"/>
            <a:ext cx="4728151" cy="34147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98072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2" name="Rectángulo 1"/>
          <p:cNvSpPr/>
          <p:nvPr/>
        </p:nvSpPr>
        <p:spPr>
          <a:xfrm>
            <a:off x="1934232" y="717932"/>
            <a:ext cx="3444875" cy="307777"/>
          </a:xfrm>
          <a:prstGeom prst="rect">
            <a:avLst/>
          </a:prstGeom>
        </p:spPr>
        <p:txBody>
          <a:bodyPr>
            <a:spAutoFit/>
          </a:bodyPr>
          <a:lstStyle/>
          <a:p>
            <a:endParaRPr lang="es-CL" dirty="0"/>
          </a:p>
        </p:txBody>
      </p:sp>
      <p:sp>
        <p:nvSpPr>
          <p:cNvPr id="6" name="Rectángulo 5"/>
          <p:cNvSpPr/>
          <p:nvPr/>
        </p:nvSpPr>
        <p:spPr>
          <a:xfrm>
            <a:off x="1724818" y="98844"/>
            <a:ext cx="3444875" cy="1600438"/>
          </a:xfrm>
          <a:prstGeom prst="rect">
            <a:avLst/>
          </a:prstGeom>
        </p:spPr>
        <p:txBody>
          <a:bodyPr>
            <a:spAutoFit/>
          </a:bodyPr>
          <a:lstStyle/>
          <a:p>
            <a:r>
              <a:rPr lang="es-ES" b="1" dirty="0"/>
              <a:t>El oblicuo interno se extiende desde la </a:t>
            </a:r>
            <a:r>
              <a:rPr lang="es-ES" b="1" dirty="0" smtClean="0"/>
              <a:t>región </a:t>
            </a:r>
            <a:r>
              <a:rPr lang="es-ES" b="1" dirty="0"/>
              <a:t>lumbar a las </a:t>
            </a:r>
            <a:r>
              <a:rPr lang="es-ES" b="1" dirty="0" smtClean="0"/>
              <a:t>ultimas </a:t>
            </a:r>
            <a:r>
              <a:rPr lang="es-ES" b="1" dirty="0"/>
              <a:t>costillas, pubis y </a:t>
            </a:r>
            <a:r>
              <a:rPr lang="es-ES" b="1" dirty="0" smtClean="0"/>
              <a:t>línea </a:t>
            </a:r>
            <a:r>
              <a:rPr lang="es-ES" b="1" dirty="0"/>
              <a:t>alba </a:t>
            </a:r>
            <a:r>
              <a:rPr lang="es-ES" dirty="0"/>
              <a:t/>
            </a:r>
            <a:br>
              <a:rPr lang="es-ES" dirty="0"/>
            </a:br>
            <a:r>
              <a:rPr lang="es-ES" dirty="0"/>
              <a:t/>
            </a:r>
            <a:br>
              <a:rPr lang="es-ES" dirty="0"/>
            </a:br>
            <a:r>
              <a:rPr lang="es-CL" dirty="0"/>
              <a:t/>
            </a:r>
            <a:br>
              <a:rPr lang="es-CL" dirty="0"/>
            </a:br>
            <a:r>
              <a:rPr lang="es-ES" dirty="0"/>
              <a:t/>
            </a:r>
            <a:br>
              <a:rPr lang="es-ES" dirty="0"/>
            </a:br>
            <a:endParaRPr lang="es-CL" dirty="0"/>
          </a:p>
        </p:txBody>
      </p:sp>
      <p:pic>
        <p:nvPicPr>
          <p:cNvPr id="1026" name="Picture 2" descr="https://lh4.googleusercontent.com/jhEwVeJLu-iHVbshkPGzaYu3ToZH8WzSFQOjCivILMWcsJMVHpOm3npBZ2JFwWWr8fV_U2EddF9r4EWMGBsVXOno57SsG-2Eq7DTbs8nB7dwlnAviBOFNOwUu0xJJYOvSaDKbak9_zK2lkyYBP-UHC7_sNLgVdI=n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4724" y="1025709"/>
            <a:ext cx="4374383" cy="34070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52129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2" name="Rectángulo 1"/>
          <p:cNvSpPr/>
          <p:nvPr/>
        </p:nvSpPr>
        <p:spPr>
          <a:xfrm>
            <a:off x="1934232" y="717932"/>
            <a:ext cx="3444875" cy="307777"/>
          </a:xfrm>
          <a:prstGeom prst="rect">
            <a:avLst/>
          </a:prstGeom>
        </p:spPr>
        <p:txBody>
          <a:bodyPr>
            <a:spAutoFit/>
          </a:bodyPr>
          <a:lstStyle/>
          <a:p>
            <a:endParaRPr lang="es-CL" dirty="0"/>
          </a:p>
        </p:txBody>
      </p:sp>
      <p:sp>
        <p:nvSpPr>
          <p:cNvPr id="6" name="Rectángulo 5"/>
          <p:cNvSpPr/>
          <p:nvPr/>
        </p:nvSpPr>
        <p:spPr>
          <a:xfrm>
            <a:off x="1724818" y="98844"/>
            <a:ext cx="3444875" cy="2031325"/>
          </a:xfrm>
          <a:prstGeom prst="rect">
            <a:avLst/>
          </a:prstGeom>
        </p:spPr>
        <p:txBody>
          <a:bodyPr>
            <a:spAutoFit/>
          </a:bodyPr>
          <a:lstStyle/>
          <a:p>
            <a:r>
              <a:rPr lang="es-ES" b="1" dirty="0"/>
              <a:t>El transverso del abdomen es como un </a:t>
            </a:r>
            <a:r>
              <a:rPr lang="es-ES" b="1" dirty="0" err="1"/>
              <a:t>semicinturón</a:t>
            </a:r>
            <a:r>
              <a:rPr lang="es-ES" b="1" dirty="0"/>
              <a:t> que a cada lado va desde las </a:t>
            </a:r>
            <a:r>
              <a:rPr lang="es-ES" b="1" dirty="0" smtClean="0"/>
              <a:t>vertebras </a:t>
            </a:r>
            <a:r>
              <a:rPr lang="es-ES" b="1" dirty="0"/>
              <a:t>a la </a:t>
            </a:r>
            <a:r>
              <a:rPr lang="es-ES" b="1" dirty="0" smtClean="0"/>
              <a:t>línea </a:t>
            </a:r>
            <a:r>
              <a:rPr lang="es-ES" b="1" dirty="0"/>
              <a:t>alba. </a:t>
            </a:r>
            <a:endParaRPr lang="es-ES" dirty="0"/>
          </a:p>
          <a:p>
            <a:r>
              <a:rPr lang="es-ES" dirty="0"/>
              <a:t/>
            </a:r>
            <a:br>
              <a:rPr lang="es-ES" dirty="0"/>
            </a:br>
            <a:r>
              <a:rPr lang="es-ES" dirty="0"/>
              <a:t/>
            </a:r>
            <a:br>
              <a:rPr lang="es-ES" dirty="0"/>
            </a:br>
            <a:r>
              <a:rPr lang="es-ES" dirty="0"/>
              <a:t/>
            </a:r>
            <a:br>
              <a:rPr lang="es-ES" dirty="0"/>
            </a:br>
            <a:r>
              <a:rPr lang="es-CL" dirty="0"/>
              <a:t/>
            </a:r>
            <a:br>
              <a:rPr lang="es-CL" dirty="0"/>
            </a:br>
            <a:r>
              <a:rPr lang="es-ES" dirty="0"/>
              <a:t/>
            </a:r>
            <a:br>
              <a:rPr lang="es-ES" dirty="0"/>
            </a:br>
            <a:endParaRPr lang="es-CL" dirty="0"/>
          </a:p>
        </p:txBody>
      </p:sp>
      <p:pic>
        <p:nvPicPr>
          <p:cNvPr id="2050" name="Picture 2" descr="https://lh6.googleusercontent.com/FvdgbokbpWFMKhSYfxYQq4eY1q6aTJ4R3OlTNOtMh3EEC7KdVRzOvPUYQVGZ5RrG8VjITU7vS8s_vw9mXHMkxTA4tPXsjYlt0uWSp6eI4RqIwqZ7G_2Xs6kOsim3tQ2yiavJ4SwhSi5UjsDNOxkryvh4awWLNa0=n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7453" y="1025709"/>
            <a:ext cx="3827845" cy="35803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7650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2" name="Rectángulo 1"/>
          <p:cNvSpPr/>
          <p:nvPr/>
        </p:nvSpPr>
        <p:spPr>
          <a:xfrm>
            <a:off x="1934232" y="717932"/>
            <a:ext cx="3444875" cy="307777"/>
          </a:xfrm>
          <a:prstGeom prst="rect">
            <a:avLst/>
          </a:prstGeom>
        </p:spPr>
        <p:txBody>
          <a:bodyPr>
            <a:spAutoFit/>
          </a:bodyPr>
          <a:lstStyle/>
          <a:p>
            <a:endParaRPr lang="es-CL" dirty="0"/>
          </a:p>
        </p:txBody>
      </p:sp>
      <p:sp>
        <p:nvSpPr>
          <p:cNvPr id="6" name="Rectángulo 5"/>
          <p:cNvSpPr/>
          <p:nvPr/>
        </p:nvSpPr>
        <p:spPr>
          <a:xfrm>
            <a:off x="1724818" y="98844"/>
            <a:ext cx="3444875" cy="2246769"/>
          </a:xfrm>
          <a:prstGeom prst="rect">
            <a:avLst/>
          </a:prstGeom>
        </p:spPr>
        <p:txBody>
          <a:bodyPr>
            <a:spAutoFit/>
          </a:bodyPr>
          <a:lstStyle/>
          <a:p>
            <a:r>
              <a:rPr lang="es-ES" b="1" dirty="0"/>
              <a:t>El recto anterior del abdomen es un músculo en forma de cinta que va desde el pubis a las costillas medias </a:t>
            </a:r>
            <a:endParaRPr lang="es-ES" dirty="0"/>
          </a:p>
          <a:p>
            <a:r>
              <a:rPr lang="es-ES" dirty="0"/>
              <a:t/>
            </a:r>
            <a:br>
              <a:rPr lang="es-ES" dirty="0"/>
            </a:br>
            <a:r>
              <a:rPr lang="es-ES" dirty="0"/>
              <a:t/>
            </a:r>
            <a:br>
              <a:rPr lang="es-ES" dirty="0"/>
            </a:br>
            <a:r>
              <a:rPr lang="es-ES" dirty="0"/>
              <a:t/>
            </a:r>
            <a:br>
              <a:rPr lang="es-ES" dirty="0"/>
            </a:br>
            <a:r>
              <a:rPr lang="es-ES" dirty="0"/>
              <a:t/>
            </a:r>
            <a:br>
              <a:rPr lang="es-ES" dirty="0"/>
            </a:br>
            <a:r>
              <a:rPr lang="es-CL" dirty="0"/>
              <a:t/>
            </a:r>
            <a:br>
              <a:rPr lang="es-CL" dirty="0"/>
            </a:br>
            <a:r>
              <a:rPr lang="es-ES" dirty="0"/>
              <a:t/>
            </a:r>
            <a:br>
              <a:rPr lang="es-ES" dirty="0"/>
            </a:br>
            <a:endParaRPr lang="es-CL" dirty="0"/>
          </a:p>
        </p:txBody>
      </p:sp>
      <p:pic>
        <p:nvPicPr>
          <p:cNvPr id="3074" name="Picture 2" descr="https://lh5.googleusercontent.com/_ilxi5ymX9xv-S5YJJbL_p6dyqkLy0H9pRBLqS-PaAO8eIH8Y404gidA0KtJS0_XY-t_gJpNi6prH0S_nhdcY8UUHIm1RchP9KIZhLhtnOeYWveZ7fnzPUGbFagqSurQqohWRqqD-FpKyvHqrteTpwY3G49DQZE=n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5404" y="1072201"/>
            <a:ext cx="3628149" cy="31320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103667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0" name="Google Shape;110;p5"/>
          <p:cNvSpPr txBox="1">
            <a:spLocks noGrp="1"/>
          </p:cNvSpPr>
          <p:nvPr>
            <p:ph type="title"/>
          </p:nvPr>
        </p:nvSpPr>
        <p:spPr>
          <a:xfrm>
            <a:off x="635989" y="1948901"/>
            <a:ext cx="5379049" cy="767256"/>
          </a:xfrm>
          <a:prstGeom prst="rect">
            <a:avLst/>
          </a:prstGeom>
          <a:noFill/>
          <a:ln>
            <a:noFill/>
          </a:ln>
        </p:spPr>
        <p:txBody>
          <a:bodyPr spcFirstLastPara="1" wrap="square" lIns="91425" tIns="45700" rIns="91425" bIns="45700" anchor="ctr" anchorCtr="0">
            <a:normAutofit/>
          </a:bodyPr>
          <a:lstStyle/>
          <a:p>
            <a:pPr lvl="0" algn="just">
              <a:buClr>
                <a:srgbClr val="375F68"/>
              </a:buClr>
              <a:buSzPts val="1200"/>
            </a:pPr>
            <a:endParaRPr lang="es-ES" sz="1200" dirty="0">
              <a:solidFill>
                <a:srgbClr val="375F68"/>
              </a:solidFill>
              <a:latin typeface="Avenir"/>
              <a:ea typeface="Avenir"/>
              <a:cs typeface="Avenir"/>
              <a:sym typeface="Avenir"/>
            </a:endParaRPr>
          </a:p>
        </p:txBody>
      </p:sp>
      <p:sp>
        <p:nvSpPr>
          <p:cNvPr id="2" name="Rectángulo 1"/>
          <p:cNvSpPr/>
          <p:nvPr/>
        </p:nvSpPr>
        <p:spPr>
          <a:xfrm>
            <a:off x="1934232" y="717932"/>
            <a:ext cx="3444875" cy="307777"/>
          </a:xfrm>
          <a:prstGeom prst="rect">
            <a:avLst/>
          </a:prstGeom>
        </p:spPr>
        <p:txBody>
          <a:bodyPr>
            <a:spAutoFit/>
          </a:bodyPr>
          <a:lstStyle/>
          <a:p>
            <a:endParaRPr lang="es-CL" dirty="0"/>
          </a:p>
        </p:txBody>
      </p:sp>
      <p:sp>
        <p:nvSpPr>
          <p:cNvPr id="6" name="Rectángulo 5"/>
          <p:cNvSpPr/>
          <p:nvPr/>
        </p:nvSpPr>
        <p:spPr>
          <a:xfrm>
            <a:off x="1724818" y="2976"/>
            <a:ext cx="3444875" cy="523220"/>
          </a:xfrm>
          <a:prstGeom prst="rect">
            <a:avLst/>
          </a:prstGeom>
        </p:spPr>
        <p:txBody>
          <a:bodyPr>
            <a:spAutoFit/>
          </a:bodyPr>
          <a:lstStyle/>
          <a:p>
            <a:r>
              <a:rPr lang="es-ES" b="1" dirty="0" smtClean="0"/>
              <a:t>Origen, inserción y acción músculos zona abdominal</a:t>
            </a:r>
            <a:endParaRPr lang="es-CL" dirty="0"/>
          </a:p>
        </p:txBody>
      </p:sp>
      <p:graphicFrame>
        <p:nvGraphicFramePr>
          <p:cNvPr id="4" name="Tabla 3"/>
          <p:cNvGraphicFramePr>
            <a:graphicFrameLocks noGrp="1"/>
          </p:cNvGraphicFramePr>
          <p:nvPr>
            <p:extLst>
              <p:ext uri="{D42A27DB-BD31-4B8C-83A1-F6EECF244321}">
                <p14:modId xmlns:p14="http://schemas.microsoft.com/office/powerpoint/2010/main" val="2036573650"/>
              </p:ext>
            </p:extLst>
          </p:nvPr>
        </p:nvGraphicFramePr>
        <p:xfrm>
          <a:off x="749929" y="708100"/>
          <a:ext cx="5813480" cy="3972231"/>
        </p:xfrm>
        <a:graphic>
          <a:graphicData uri="http://schemas.openxmlformats.org/drawingml/2006/table">
            <a:tbl>
              <a:tblPr/>
              <a:tblGrid>
                <a:gridCol w="1453370">
                  <a:extLst>
                    <a:ext uri="{9D8B030D-6E8A-4147-A177-3AD203B41FA5}">
                      <a16:colId xmlns:a16="http://schemas.microsoft.com/office/drawing/2014/main" val="706688539"/>
                    </a:ext>
                  </a:extLst>
                </a:gridCol>
                <a:gridCol w="1453370">
                  <a:extLst>
                    <a:ext uri="{9D8B030D-6E8A-4147-A177-3AD203B41FA5}">
                      <a16:colId xmlns:a16="http://schemas.microsoft.com/office/drawing/2014/main" val="3864052398"/>
                    </a:ext>
                  </a:extLst>
                </a:gridCol>
                <a:gridCol w="1453370">
                  <a:extLst>
                    <a:ext uri="{9D8B030D-6E8A-4147-A177-3AD203B41FA5}">
                      <a16:colId xmlns:a16="http://schemas.microsoft.com/office/drawing/2014/main" val="4184221328"/>
                    </a:ext>
                  </a:extLst>
                </a:gridCol>
                <a:gridCol w="1453370">
                  <a:extLst>
                    <a:ext uri="{9D8B030D-6E8A-4147-A177-3AD203B41FA5}">
                      <a16:colId xmlns:a16="http://schemas.microsoft.com/office/drawing/2014/main" val="2114596353"/>
                    </a:ext>
                  </a:extLst>
                </a:gridCol>
              </a:tblGrid>
              <a:tr h="245199">
                <a:tc>
                  <a:txBody>
                    <a:bodyPr/>
                    <a:lstStyle/>
                    <a:p>
                      <a:pPr fontAlgn="b"/>
                      <a:r>
                        <a:rPr lang="es-CL" sz="900" b="1">
                          <a:effectLst/>
                        </a:rPr>
                        <a:t>Músculo</a:t>
                      </a:r>
                    </a:p>
                  </a:txBody>
                  <a:tcPr marL="60825" marR="60825" marT="30412" marB="30412" anchor="b">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
                      <a:r>
                        <a:rPr lang="es-CL" sz="900" b="1">
                          <a:effectLst/>
                        </a:rPr>
                        <a:t>Origen</a:t>
                      </a:r>
                    </a:p>
                  </a:txBody>
                  <a:tcPr marL="60825" marR="60825" marT="30412" marB="30412" anchor="b">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
                      <a:r>
                        <a:rPr lang="es-CL" sz="900" b="1">
                          <a:effectLst/>
                        </a:rPr>
                        <a:t>Inserción</a:t>
                      </a:r>
                    </a:p>
                  </a:txBody>
                  <a:tcPr marL="60825" marR="60825" marT="30412" marB="30412" anchor="b">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
                      <a:r>
                        <a:rPr lang="es-CL" sz="900" b="1">
                          <a:effectLst/>
                        </a:rPr>
                        <a:t>Acción</a:t>
                      </a:r>
                    </a:p>
                  </a:txBody>
                  <a:tcPr marL="60825" marR="60825" marT="30412" marB="30412" anchor="b">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648693356"/>
                  </a:ext>
                </a:extLst>
              </a:tr>
              <a:tr h="931758">
                <a:tc>
                  <a:txBody>
                    <a:bodyPr/>
                    <a:lstStyle/>
                    <a:p>
                      <a:pPr fontAlgn="base"/>
                      <a:r>
                        <a:rPr lang="es-CL" sz="900">
                          <a:effectLst/>
                        </a:rPr>
                        <a:t>Recto abdominal</a:t>
                      </a:r>
                    </a:p>
                  </a:txBody>
                  <a:tcPr marL="60825" marR="60825" marT="30412" marB="3041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CL" sz="900">
                          <a:effectLst/>
                        </a:rPr>
                        <a:t>Pubis</a:t>
                      </a:r>
                    </a:p>
                  </a:txBody>
                  <a:tcPr marL="60825" marR="60825" marT="30412" marB="3041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ES" sz="900">
                          <a:effectLst/>
                        </a:rPr>
                        <a:t>Cartílago costal (5-7) y proceso xifoides</a:t>
                      </a:r>
                    </a:p>
                  </a:txBody>
                  <a:tcPr marL="60825" marR="60825" marT="30412" marB="3041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ES" sz="900" dirty="0">
                          <a:effectLst/>
                        </a:rPr>
                        <a:t>Flexión del tronco, compresión de la cavidad abdominal</a:t>
                      </a:r>
                    </a:p>
                  </a:txBody>
                  <a:tcPr marL="60825" marR="60825" marT="30412" marB="3041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3455042895"/>
                  </a:ext>
                </a:extLst>
              </a:tr>
              <a:tr h="931758">
                <a:tc>
                  <a:txBody>
                    <a:bodyPr/>
                    <a:lstStyle/>
                    <a:p>
                      <a:pPr fontAlgn="base"/>
                      <a:r>
                        <a:rPr lang="es-CL" sz="900">
                          <a:effectLst/>
                        </a:rPr>
                        <a:t>Oblicuo externo</a:t>
                      </a:r>
                    </a:p>
                  </a:txBody>
                  <a:tcPr marL="60825" marR="60825" marT="30412" marB="3041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CL" sz="900">
                          <a:effectLst/>
                        </a:rPr>
                        <a:t>Costillas inferiores (5-12)</a:t>
                      </a:r>
                    </a:p>
                  </a:txBody>
                  <a:tcPr marL="60825" marR="60825" marT="30412" marB="3041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CL" sz="900">
                          <a:effectLst/>
                        </a:rPr>
                        <a:t>Cresta ilíaca, línea alba</a:t>
                      </a:r>
                    </a:p>
                  </a:txBody>
                  <a:tcPr marL="60825" marR="60825" marT="30412" marB="3041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ES" sz="900">
                          <a:effectLst/>
                        </a:rPr>
                        <a:t>Flexión lateral del tronco, rotación del tronco hacia el lado opuesto</a:t>
                      </a:r>
                    </a:p>
                  </a:txBody>
                  <a:tcPr marL="60825" marR="60825" marT="30412" marB="3041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311696068"/>
                  </a:ext>
                </a:extLst>
              </a:tr>
              <a:tr h="931758">
                <a:tc>
                  <a:txBody>
                    <a:bodyPr/>
                    <a:lstStyle/>
                    <a:p>
                      <a:pPr fontAlgn="base"/>
                      <a:r>
                        <a:rPr lang="es-CL" sz="900">
                          <a:effectLst/>
                        </a:rPr>
                        <a:t>Oblicuo interno</a:t>
                      </a:r>
                    </a:p>
                  </a:txBody>
                  <a:tcPr marL="60825" marR="60825" marT="30412" marB="3041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CL" sz="900">
                          <a:effectLst/>
                        </a:rPr>
                        <a:t>Cresta ilíaca, fascia toracolumbar</a:t>
                      </a:r>
                    </a:p>
                  </a:txBody>
                  <a:tcPr marL="60825" marR="60825" marT="30412" marB="3041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ES" sz="900">
                          <a:effectLst/>
                        </a:rPr>
                        <a:t>Costillas inferiores (10-12), línea alba</a:t>
                      </a:r>
                    </a:p>
                  </a:txBody>
                  <a:tcPr marL="60825" marR="60825" marT="30412" marB="3041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ES" sz="900">
                          <a:effectLst/>
                        </a:rPr>
                        <a:t>Flexión lateral del tronco, rotación del tronco hacia el mismo lado</a:t>
                      </a:r>
                    </a:p>
                  </a:txBody>
                  <a:tcPr marL="60825" marR="60825" marT="30412" marB="3041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130532396"/>
                  </a:ext>
                </a:extLst>
              </a:tr>
              <a:tr h="931758">
                <a:tc>
                  <a:txBody>
                    <a:bodyPr/>
                    <a:lstStyle/>
                    <a:p>
                      <a:pPr fontAlgn="base"/>
                      <a:r>
                        <a:rPr lang="es-CL" sz="900">
                          <a:effectLst/>
                        </a:rPr>
                        <a:t>Transverso abdominal</a:t>
                      </a:r>
                    </a:p>
                  </a:txBody>
                  <a:tcPr marL="60825" marR="60825" marT="30412" marB="3041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F7F7F8"/>
                    </a:solidFill>
                  </a:tcPr>
                </a:tc>
                <a:tc>
                  <a:txBody>
                    <a:bodyPr/>
                    <a:lstStyle/>
                    <a:p>
                      <a:pPr fontAlgn="base"/>
                      <a:r>
                        <a:rPr lang="es-ES" sz="900">
                          <a:effectLst/>
                        </a:rPr>
                        <a:t>Cresta ilíaca, cartílagos costales inferiores, línea alba</a:t>
                      </a:r>
                    </a:p>
                  </a:txBody>
                  <a:tcPr marL="60825" marR="60825" marT="30412" marB="3041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F7F7F8"/>
                    </a:solidFill>
                  </a:tcPr>
                </a:tc>
                <a:tc>
                  <a:txBody>
                    <a:bodyPr/>
                    <a:lstStyle/>
                    <a:p>
                      <a:pPr fontAlgn="base"/>
                      <a:r>
                        <a:rPr lang="es-CL" sz="900">
                          <a:effectLst/>
                        </a:rPr>
                        <a:t>Pubis</a:t>
                      </a:r>
                    </a:p>
                  </a:txBody>
                  <a:tcPr marL="60825" marR="60825" marT="30412" marB="3041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F7F7F8"/>
                    </a:solidFill>
                  </a:tcPr>
                </a:tc>
                <a:tc>
                  <a:txBody>
                    <a:bodyPr/>
                    <a:lstStyle/>
                    <a:p>
                      <a:pPr fontAlgn="base"/>
                      <a:r>
                        <a:rPr lang="es-ES" sz="900" dirty="0">
                          <a:effectLst/>
                        </a:rPr>
                        <a:t>Compresión de la cavidad </a:t>
                      </a:r>
                      <a:r>
                        <a:rPr lang="es-ES" sz="900" dirty="0" smtClean="0">
                          <a:effectLst/>
                        </a:rPr>
                        <a:t>abdominal</a:t>
                      </a:r>
                      <a:endParaRPr lang="es-ES" sz="900" dirty="0">
                        <a:effectLst/>
                      </a:endParaRPr>
                    </a:p>
                  </a:txBody>
                  <a:tcPr marL="60825" marR="60825" marT="30412" marB="3041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3102554750"/>
                  </a:ext>
                </a:extLst>
              </a:tr>
            </a:tbl>
          </a:graphicData>
        </a:graphic>
      </p:graphicFrame>
    </p:spTree>
    <p:extLst>
      <p:ext uri="{BB962C8B-B14F-4D97-AF65-F5344CB8AC3E}">
        <p14:creationId xmlns:p14="http://schemas.microsoft.com/office/powerpoint/2010/main" val="56087114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0" name="Google Shape;110;p5"/>
          <p:cNvSpPr txBox="1">
            <a:spLocks noGrp="1"/>
          </p:cNvSpPr>
          <p:nvPr>
            <p:ph type="title"/>
          </p:nvPr>
        </p:nvSpPr>
        <p:spPr>
          <a:xfrm>
            <a:off x="635989" y="1948900"/>
            <a:ext cx="5379049" cy="1876865"/>
          </a:xfrm>
          <a:prstGeom prst="rect">
            <a:avLst/>
          </a:prstGeom>
          <a:noFill/>
          <a:ln>
            <a:noFill/>
          </a:ln>
        </p:spPr>
        <p:txBody>
          <a:bodyPr spcFirstLastPara="1" wrap="square" lIns="91425" tIns="45700" rIns="91425" bIns="45700" anchor="ctr" anchorCtr="0">
            <a:normAutofit/>
          </a:bodyPr>
          <a:lstStyle/>
          <a:p>
            <a:pPr lvl="0" algn="just">
              <a:buClr>
                <a:srgbClr val="375F68"/>
              </a:buClr>
              <a:buSzPts val="1200"/>
            </a:pPr>
            <a:r>
              <a:rPr lang="es-ES" sz="1200" dirty="0" smtClean="0">
                <a:solidFill>
                  <a:srgbClr val="375F68"/>
                </a:solidFill>
                <a:latin typeface="Avenir"/>
                <a:ea typeface="Avenir"/>
                <a:cs typeface="Avenir"/>
                <a:sym typeface="Avenir"/>
              </a:rPr>
              <a:t>En grupos deberán analizar 5 ejercicios clásicos de Pilates e identificar:</a:t>
            </a:r>
            <a:br>
              <a:rPr lang="es-ES" sz="1200" dirty="0" smtClean="0">
                <a:solidFill>
                  <a:srgbClr val="375F68"/>
                </a:solidFill>
                <a:latin typeface="Avenir"/>
                <a:ea typeface="Avenir"/>
                <a:cs typeface="Avenir"/>
                <a:sym typeface="Avenir"/>
              </a:rPr>
            </a:br>
            <a:r>
              <a:rPr lang="es-ES" sz="1200" dirty="0" smtClean="0">
                <a:solidFill>
                  <a:srgbClr val="375F68"/>
                </a:solidFill>
                <a:latin typeface="Avenir"/>
                <a:ea typeface="Avenir"/>
                <a:cs typeface="Avenir"/>
                <a:sym typeface="Avenir"/>
              </a:rPr>
              <a:t>- Músculos de la comuna vertebral y abdomen involucrados en este.</a:t>
            </a:r>
            <a:br>
              <a:rPr lang="es-ES" sz="1200" dirty="0" smtClean="0">
                <a:solidFill>
                  <a:srgbClr val="375F68"/>
                </a:solidFill>
                <a:latin typeface="Avenir"/>
                <a:ea typeface="Avenir"/>
                <a:cs typeface="Avenir"/>
                <a:sym typeface="Avenir"/>
              </a:rPr>
            </a:br>
            <a:r>
              <a:rPr lang="es-ES" sz="1200" dirty="0" smtClean="0">
                <a:solidFill>
                  <a:srgbClr val="375F68"/>
                </a:solidFill>
                <a:latin typeface="Avenir"/>
                <a:ea typeface="Avenir"/>
                <a:cs typeface="Avenir"/>
                <a:sym typeface="Avenir"/>
              </a:rPr>
              <a:t>- Articulaciones y funcionamientos involucrados en esta acción</a:t>
            </a:r>
            <a:br>
              <a:rPr lang="es-ES" sz="1200" dirty="0" smtClean="0">
                <a:solidFill>
                  <a:srgbClr val="375F68"/>
                </a:solidFill>
                <a:latin typeface="Avenir"/>
                <a:ea typeface="Avenir"/>
                <a:cs typeface="Avenir"/>
                <a:sym typeface="Avenir"/>
              </a:rPr>
            </a:br>
            <a:r>
              <a:rPr lang="es-ES" sz="1200" dirty="0">
                <a:solidFill>
                  <a:srgbClr val="375F68"/>
                </a:solidFill>
                <a:latin typeface="Avenir"/>
                <a:ea typeface="Avenir"/>
                <a:cs typeface="Avenir"/>
                <a:sym typeface="Avenir"/>
              </a:rPr>
              <a:t/>
            </a:r>
            <a:br>
              <a:rPr lang="es-ES" sz="1200" dirty="0">
                <a:solidFill>
                  <a:srgbClr val="375F68"/>
                </a:solidFill>
                <a:latin typeface="Avenir"/>
                <a:ea typeface="Avenir"/>
                <a:cs typeface="Avenir"/>
                <a:sym typeface="Avenir"/>
              </a:rPr>
            </a:br>
            <a:r>
              <a:rPr lang="es-ES" sz="1200" dirty="0" smtClean="0">
                <a:solidFill>
                  <a:srgbClr val="375F68"/>
                </a:solidFill>
                <a:latin typeface="Avenir"/>
                <a:ea typeface="Avenir"/>
                <a:cs typeface="Avenir"/>
                <a:sym typeface="Avenir"/>
              </a:rPr>
              <a:t/>
            </a:r>
            <a:br>
              <a:rPr lang="es-ES" sz="1200" dirty="0" smtClean="0">
                <a:solidFill>
                  <a:srgbClr val="375F68"/>
                </a:solidFill>
                <a:latin typeface="Avenir"/>
                <a:ea typeface="Avenir"/>
                <a:cs typeface="Avenir"/>
                <a:sym typeface="Avenir"/>
              </a:rPr>
            </a:br>
            <a:r>
              <a:rPr lang="es-ES" sz="1200" dirty="0" smtClean="0">
                <a:solidFill>
                  <a:srgbClr val="375F68"/>
                </a:solidFill>
                <a:latin typeface="Avenir"/>
                <a:ea typeface="Avenir"/>
                <a:cs typeface="Avenir"/>
                <a:sym typeface="Avenir"/>
              </a:rPr>
              <a:t>Tendrán 20 min para desarrollar la actividad</a:t>
            </a:r>
            <a:br>
              <a:rPr lang="es-ES" sz="1200" dirty="0" smtClean="0">
                <a:solidFill>
                  <a:srgbClr val="375F68"/>
                </a:solidFill>
                <a:latin typeface="Avenir"/>
                <a:ea typeface="Avenir"/>
                <a:cs typeface="Avenir"/>
                <a:sym typeface="Avenir"/>
              </a:rPr>
            </a:br>
            <a:r>
              <a:rPr lang="es-ES" sz="1200" dirty="0" smtClean="0">
                <a:solidFill>
                  <a:srgbClr val="375F68"/>
                </a:solidFill>
                <a:latin typeface="Avenir"/>
                <a:ea typeface="Avenir"/>
                <a:cs typeface="Avenir"/>
                <a:sym typeface="Avenir"/>
              </a:rPr>
              <a:t>Deben entregar el análisis en un tabla, donde se indique el ejercicio, la musculatura y las articulaciones con sus funciones</a:t>
            </a:r>
            <a:endParaRPr lang="es-ES" sz="1200" dirty="0">
              <a:solidFill>
                <a:srgbClr val="375F68"/>
              </a:solidFill>
              <a:latin typeface="Avenir"/>
              <a:ea typeface="Avenir"/>
              <a:cs typeface="Avenir"/>
              <a:sym typeface="Avenir"/>
            </a:endParaRPr>
          </a:p>
        </p:txBody>
      </p:sp>
      <p:sp>
        <p:nvSpPr>
          <p:cNvPr id="2" name="Rectángulo 1"/>
          <p:cNvSpPr/>
          <p:nvPr/>
        </p:nvSpPr>
        <p:spPr>
          <a:xfrm>
            <a:off x="1934232" y="717932"/>
            <a:ext cx="3444875" cy="307777"/>
          </a:xfrm>
          <a:prstGeom prst="rect">
            <a:avLst/>
          </a:prstGeom>
        </p:spPr>
        <p:txBody>
          <a:bodyPr>
            <a:spAutoFit/>
          </a:bodyPr>
          <a:lstStyle/>
          <a:p>
            <a:endParaRPr lang="es-CL" dirty="0"/>
          </a:p>
        </p:txBody>
      </p:sp>
      <p:sp>
        <p:nvSpPr>
          <p:cNvPr id="6" name="Rectángulo 5"/>
          <p:cNvSpPr/>
          <p:nvPr/>
        </p:nvSpPr>
        <p:spPr>
          <a:xfrm>
            <a:off x="1724818" y="254171"/>
            <a:ext cx="3444875" cy="307777"/>
          </a:xfrm>
          <a:prstGeom prst="rect">
            <a:avLst/>
          </a:prstGeom>
        </p:spPr>
        <p:txBody>
          <a:bodyPr>
            <a:spAutoFit/>
          </a:bodyPr>
          <a:lstStyle/>
          <a:p>
            <a:r>
              <a:rPr lang="es-ES" b="1" dirty="0" smtClean="0"/>
              <a:t>Actividad de aprendizaje</a:t>
            </a:r>
            <a:endParaRPr lang="es-CL" dirty="0"/>
          </a:p>
        </p:txBody>
      </p:sp>
    </p:spTree>
    <p:extLst>
      <p:ext uri="{BB962C8B-B14F-4D97-AF65-F5344CB8AC3E}">
        <p14:creationId xmlns:p14="http://schemas.microsoft.com/office/powerpoint/2010/main" val="156700937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0" name="Google Shape;110;p5"/>
          <p:cNvSpPr txBox="1">
            <a:spLocks noGrp="1"/>
          </p:cNvSpPr>
          <p:nvPr>
            <p:ph type="title"/>
          </p:nvPr>
        </p:nvSpPr>
        <p:spPr>
          <a:xfrm>
            <a:off x="802592" y="1025709"/>
            <a:ext cx="1844452" cy="3514760"/>
          </a:xfrm>
          <a:prstGeom prst="rect">
            <a:avLst/>
          </a:prstGeom>
          <a:noFill/>
          <a:ln>
            <a:noFill/>
          </a:ln>
        </p:spPr>
        <p:txBody>
          <a:bodyPr spcFirstLastPara="1" wrap="square" lIns="91425" tIns="45700" rIns="91425" bIns="45700" anchor="ctr" anchorCtr="0">
            <a:normAutofit fontScale="90000"/>
          </a:bodyPr>
          <a:lstStyle/>
          <a:p>
            <a:pPr lvl="0" algn="just">
              <a:buClr>
                <a:srgbClr val="375F68"/>
              </a:buClr>
              <a:buSzPts val="1200"/>
            </a:pPr>
            <a:r>
              <a:rPr lang="es-ES" sz="1200" dirty="0" smtClean="0">
                <a:solidFill>
                  <a:srgbClr val="375F68"/>
                </a:solidFill>
                <a:latin typeface="Avenir"/>
                <a:ea typeface="Avenir"/>
                <a:cs typeface="Avenir"/>
                <a:sym typeface="Avenir"/>
              </a:rPr>
              <a:t>Listado de ejercicios</a:t>
            </a:r>
            <a:br>
              <a:rPr lang="es-ES" sz="1200" dirty="0" smtClean="0">
                <a:solidFill>
                  <a:srgbClr val="375F68"/>
                </a:solidFill>
                <a:latin typeface="Avenir"/>
                <a:ea typeface="Avenir"/>
                <a:cs typeface="Avenir"/>
                <a:sym typeface="Avenir"/>
              </a:rPr>
            </a:br>
            <a:r>
              <a:rPr lang="es-ES" sz="1200" dirty="0" smtClean="0">
                <a:solidFill>
                  <a:srgbClr val="375F68"/>
                </a:solidFill>
                <a:latin typeface="Avenir"/>
                <a:ea typeface="Avenir"/>
                <a:cs typeface="Avenir"/>
                <a:sym typeface="Avenir"/>
              </a:rPr>
              <a:t/>
            </a:r>
            <a:br>
              <a:rPr lang="es-ES" sz="1200" dirty="0" smtClean="0">
                <a:solidFill>
                  <a:srgbClr val="375F68"/>
                </a:solidFill>
                <a:latin typeface="Avenir"/>
                <a:ea typeface="Avenir"/>
                <a:cs typeface="Avenir"/>
                <a:sym typeface="Avenir"/>
              </a:rPr>
            </a:br>
            <a:r>
              <a:rPr lang="es-ES" sz="1200" dirty="0" smtClean="0">
                <a:solidFill>
                  <a:srgbClr val="375F68"/>
                </a:solidFill>
                <a:latin typeface="Avenir"/>
                <a:ea typeface="Avenir"/>
                <a:cs typeface="Avenir"/>
                <a:sym typeface="Avenir"/>
              </a:rPr>
              <a:t>1) </a:t>
            </a:r>
            <a:r>
              <a:rPr lang="en-US" sz="1200" dirty="0">
                <a:solidFill>
                  <a:srgbClr val="375F68"/>
                </a:solidFill>
                <a:latin typeface="Avenir"/>
                <a:ea typeface="Avenir"/>
                <a:cs typeface="Avenir"/>
                <a:sym typeface="Avenir"/>
              </a:rPr>
              <a:t>The Hundred</a:t>
            </a:r>
            <a:br>
              <a:rPr lang="en-US" sz="1200" dirty="0">
                <a:solidFill>
                  <a:srgbClr val="375F68"/>
                </a:solidFill>
                <a:latin typeface="Avenir"/>
                <a:ea typeface="Avenir"/>
                <a:cs typeface="Avenir"/>
                <a:sym typeface="Avenir"/>
              </a:rPr>
            </a:br>
            <a:r>
              <a:rPr lang="en-US" sz="1200" dirty="0" smtClean="0">
                <a:solidFill>
                  <a:srgbClr val="375F68"/>
                </a:solidFill>
                <a:latin typeface="Avenir"/>
                <a:ea typeface="Avenir"/>
                <a:cs typeface="Avenir"/>
                <a:sym typeface="Avenir"/>
              </a:rPr>
              <a:t>2) Rolling </a:t>
            </a:r>
            <a:r>
              <a:rPr lang="en-US" sz="1200" dirty="0">
                <a:solidFill>
                  <a:srgbClr val="375F68"/>
                </a:solidFill>
                <a:latin typeface="Avenir"/>
                <a:ea typeface="Avenir"/>
                <a:cs typeface="Avenir"/>
                <a:sym typeface="Avenir"/>
              </a:rPr>
              <a:t>Like a Ball</a:t>
            </a:r>
            <a:br>
              <a:rPr lang="en-US" sz="1200" dirty="0">
                <a:solidFill>
                  <a:srgbClr val="375F68"/>
                </a:solidFill>
                <a:latin typeface="Avenir"/>
                <a:ea typeface="Avenir"/>
                <a:cs typeface="Avenir"/>
                <a:sym typeface="Avenir"/>
              </a:rPr>
            </a:br>
            <a:r>
              <a:rPr lang="en-US" sz="1200" dirty="0" smtClean="0">
                <a:solidFill>
                  <a:srgbClr val="375F68"/>
                </a:solidFill>
                <a:latin typeface="Avenir"/>
                <a:ea typeface="Avenir"/>
                <a:cs typeface="Avenir"/>
                <a:sym typeface="Avenir"/>
              </a:rPr>
              <a:t>3) Single </a:t>
            </a:r>
            <a:r>
              <a:rPr lang="en-US" sz="1200" dirty="0">
                <a:solidFill>
                  <a:srgbClr val="375F68"/>
                </a:solidFill>
                <a:latin typeface="Avenir"/>
                <a:ea typeface="Avenir"/>
                <a:cs typeface="Avenir"/>
                <a:sym typeface="Avenir"/>
              </a:rPr>
              <a:t>Leg Circles</a:t>
            </a:r>
            <a:br>
              <a:rPr lang="en-US" sz="1200" dirty="0">
                <a:solidFill>
                  <a:srgbClr val="375F68"/>
                </a:solidFill>
                <a:latin typeface="Avenir"/>
                <a:ea typeface="Avenir"/>
                <a:cs typeface="Avenir"/>
                <a:sym typeface="Avenir"/>
              </a:rPr>
            </a:br>
            <a:r>
              <a:rPr lang="en-US" sz="1200" dirty="0" smtClean="0">
                <a:solidFill>
                  <a:srgbClr val="375F68"/>
                </a:solidFill>
                <a:latin typeface="Avenir"/>
                <a:ea typeface="Avenir"/>
                <a:cs typeface="Avenir"/>
                <a:sym typeface="Avenir"/>
              </a:rPr>
              <a:t>4) Rolling </a:t>
            </a:r>
            <a:r>
              <a:rPr lang="en-US" sz="1200" dirty="0">
                <a:solidFill>
                  <a:srgbClr val="375F68"/>
                </a:solidFill>
                <a:latin typeface="Avenir"/>
                <a:ea typeface="Avenir"/>
                <a:cs typeface="Avenir"/>
                <a:sym typeface="Avenir"/>
              </a:rPr>
              <a:t>Like a Candle</a:t>
            </a:r>
            <a:br>
              <a:rPr lang="en-US" sz="1200" dirty="0">
                <a:solidFill>
                  <a:srgbClr val="375F68"/>
                </a:solidFill>
                <a:latin typeface="Avenir"/>
                <a:ea typeface="Avenir"/>
                <a:cs typeface="Avenir"/>
                <a:sym typeface="Avenir"/>
              </a:rPr>
            </a:br>
            <a:r>
              <a:rPr lang="en-US" sz="1200" dirty="0" smtClean="0">
                <a:solidFill>
                  <a:srgbClr val="375F68"/>
                </a:solidFill>
                <a:latin typeface="Avenir"/>
                <a:ea typeface="Avenir"/>
                <a:cs typeface="Avenir"/>
                <a:sym typeface="Avenir"/>
              </a:rPr>
              <a:t>5) Single </a:t>
            </a:r>
            <a:r>
              <a:rPr lang="en-US" sz="1200" dirty="0">
                <a:solidFill>
                  <a:srgbClr val="375F68"/>
                </a:solidFill>
                <a:latin typeface="Avenir"/>
                <a:ea typeface="Avenir"/>
                <a:cs typeface="Avenir"/>
                <a:sym typeface="Avenir"/>
              </a:rPr>
              <a:t>Leg Stretch</a:t>
            </a:r>
            <a:br>
              <a:rPr lang="en-US" sz="1200" dirty="0">
                <a:solidFill>
                  <a:srgbClr val="375F68"/>
                </a:solidFill>
                <a:latin typeface="Avenir"/>
                <a:ea typeface="Avenir"/>
                <a:cs typeface="Avenir"/>
                <a:sym typeface="Avenir"/>
              </a:rPr>
            </a:br>
            <a:r>
              <a:rPr lang="en-US" sz="1200" dirty="0" smtClean="0">
                <a:solidFill>
                  <a:srgbClr val="375F68"/>
                </a:solidFill>
                <a:latin typeface="Avenir"/>
                <a:ea typeface="Avenir"/>
                <a:cs typeface="Avenir"/>
                <a:sym typeface="Avenir"/>
              </a:rPr>
              <a:t>6) Double </a:t>
            </a:r>
            <a:r>
              <a:rPr lang="en-US" sz="1200" dirty="0">
                <a:solidFill>
                  <a:srgbClr val="375F68"/>
                </a:solidFill>
                <a:latin typeface="Avenir"/>
                <a:ea typeface="Avenir"/>
                <a:cs typeface="Avenir"/>
                <a:sym typeface="Avenir"/>
              </a:rPr>
              <a:t>Leg Stretch</a:t>
            </a:r>
            <a:br>
              <a:rPr lang="en-US" sz="1200" dirty="0">
                <a:solidFill>
                  <a:srgbClr val="375F68"/>
                </a:solidFill>
                <a:latin typeface="Avenir"/>
                <a:ea typeface="Avenir"/>
                <a:cs typeface="Avenir"/>
                <a:sym typeface="Avenir"/>
              </a:rPr>
            </a:br>
            <a:r>
              <a:rPr lang="en-US" sz="1200" dirty="0" smtClean="0">
                <a:solidFill>
                  <a:srgbClr val="375F68"/>
                </a:solidFill>
                <a:latin typeface="Avenir"/>
                <a:ea typeface="Avenir"/>
                <a:cs typeface="Avenir"/>
                <a:sym typeface="Avenir"/>
              </a:rPr>
              <a:t>7) Spine </a:t>
            </a:r>
            <a:r>
              <a:rPr lang="en-US" sz="1200" dirty="0">
                <a:solidFill>
                  <a:srgbClr val="375F68"/>
                </a:solidFill>
                <a:latin typeface="Avenir"/>
                <a:ea typeface="Avenir"/>
                <a:cs typeface="Avenir"/>
                <a:sym typeface="Avenir"/>
              </a:rPr>
              <a:t>Stretch Forward</a:t>
            </a:r>
            <a:br>
              <a:rPr lang="en-US" sz="1200" dirty="0">
                <a:solidFill>
                  <a:srgbClr val="375F68"/>
                </a:solidFill>
                <a:latin typeface="Avenir"/>
                <a:ea typeface="Avenir"/>
                <a:cs typeface="Avenir"/>
                <a:sym typeface="Avenir"/>
              </a:rPr>
            </a:br>
            <a:r>
              <a:rPr lang="en-US" sz="1200" dirty="0" smtClean="0">
                <a:solidFill>
                  <a:srgbClr val="375F68"/>
                </a:solidFill>
                <a:latin typeface="Avenir"/>
                <a:ea typeface="Avenir"/>
                <a:cs typeface="Avenir"/>
                <a:sym typeface="Avenir"/>
              </a:rPr>
              <a:t>8) Open </a:t>
            </a:r>
            <a:r>
              <a:rPr lang="en-US" sz="1200" dirty="0">
                <a:solidFill>
                  <a:srgbClr val="375F68"/>
                </a:solidFill>
                <a:latin typeface="Avenir"/>
                <a:ea typeface="Avenir"/>
                <a:cs typeface="Avenir"/>
                <a:sym typeface="Avenir"/>
              </a:rPr>
              <a:t>Leg </a:t>
            </a:r>
            <a:r>
              <a:rPr lang="en-US" sz="1200" dirty="0" smtClean="0">
                <a:solidFill>
                  <a:srgbClr val="375F68"/>
                </a:solidFill>
                <a:latin typeface="Avenir"/>
                <a:ea typeface="Avenir"/>
                <a:cs typeface="Avenir"/>
                <a:sym typeface="Avenir"/>
              </a:rPr>
              <a:t>Rocker</a:t>
            </a:r>
            <a:br>
              <a:rPr lang="en-US" sz="1200" dirty="0" smtClean="0">
                <a:solidFill>
                  <a:srgbClr val="375F68"/>
                </a:solidFill>
                <a:latin typeface="Avenir"/>
                <a:ea typeface="Avenir"/>
                <a:cs typeface="Avenir"/>
                <a:sym typeface="Avenir"/>
              </a:rPr>
            </a:br>
            <a:r>
              <a:rPr lang="en-US" sz="1200" dirty="0" smtClean="0">
                <a:solidFill>
                  <a:srgbClr val="375F68"/>
                </a:solidFill>
                <a:latin typeface="Avenir"/>
                <a:ea typeface="Avenir"/>
                <a:cs typeface="Avenir"/>
                <a:sym typeface="Avenir"/>
              </a:rPr>
              <a:t>9) Corkscrew</a:t>
            </a:r>
            <a:r>
              <a:rPr lang="en-US" sz="1200" dirty="0">
                <a:solidFill>
                  <a:srgbClr val="375F68"/>
                </a:solidFill>
                <a:latin typeface="Avenir"/>
                <a:ea typeface="Avenir"/>
                <a:cs typeface="Avenir"/>
                <a:sym typeface="Avenir"/>
              </a:rPr>
              <a:t/>
            </a:r>
            <a:br>
              <a:rPr lang="en-US" sz="1200" dirty="0">
                <a:solidFill>
                  <a:srgbClr val="375F68"/>
                </a:solidFill>
                <a:latin typeface="Avenir"/>
                <a:ea typeface="Avenir"/>
                <a:cs typeface="Avenir"/>
                <a:sym typeface="Avenir"/>
              </a:rPr>
            </a:br>
            <a:r>
              <a:rPr lang="en-US" sz="1200" dirty="0" smtClean="0">
                <a:solidFill>
                  <a:srgbClr val="375F68"/>
                </a:solidFill>
                <a:latin typeface="Avenir"/>
                <a:ea typeface="Avenir"/>
                <a:cs typeface="Avenir"/>
                <a:sym typeface="Avenir"/>
              </a:rPr>
              <a:t>10) Saw</a:t>
            </a:r>
            <a:r>
              <a:rPr lang="en-US" sz="1200" dirty="0">
                <a:solidFill>
                  <a:srgbClr val="375F68"/>
                </a:solidFill>
                <a:latin typeface="Avenir"/>
                <a:ea typeface="Avenir"/>
                <a:cs typeface="Avenir"/>
                <a:sym typeface="Avenir"/>
              </a:rPr>
              <a:t/>
            </a:r>
            <a:br>
              <a:rPr lang="en-US" sz="1200" dirty="0">
                <a:solidFill>
                  <a:srgbClr val="375F68"/>
                </a:solidFill>
                <a:latin typeface="Avenir"/>
                <a:ea typeface="Avenir"/>
                <a:cs typeface="Avenir"/>
                <a:sym typeface="Avenir"/>
              </a:rPr>
            </a:br>
            <a:r>
              <a:rPr lang="en-US" sz="1200" dirty="0" smtClean="0">
                <a:solidFill>
                  <a:srgbClr val="375F68"/>
                </a:solidFill>
                <a:latin typeface="Avenir"/>
                <a:ea typeface="Avenir"/>
                <a:cs typeface="Avenir"/>
                <a:sym typeface="Avenir"/>
              </a:rPr>
              <a:t>11) Swan </a:t>
            </a:r>
            <a:r>
              <a:rPr lang="en-US" sz="1200" dirty="0">
                <a:solidFill>
                  <a:srgbClr val="375F68"/>
                </a:solidFill>
                <a:latin typeface="Avenir"/>
                <a:ea typeface="Avenir"/>
                <a:cs typeface="Avenir"/>
                <a:sym typeface="Avenir"/>
              </a:rPr>
              <a:t>Dive</a:t>
            </a:r>
            <a:br>
              <a:rPr lang="en-US" sz="1200" dirty="0">
                <a:solidFill>
                  <a:srgbClr val="375F68"/>
                </a:solidFill>
                <a:latin typeface="Avenir"/>
                <a:ea typeface="Avenir"/>
                <a:cs typeface="Avenir"/>
                <a:sym typeface="Avenir"/>
              </a:rPr>
            </a:br>
            <a:r>
              <a:rPr lang="en-US" sz="1200" dirty="0" smtClean="0">
                <a:solidFill>
                  <a:srgbClr val="375F68"/>
                </a:solidFill>
                <a:latin typeface="Avenir"/>
                <a:ea typeface="Avenir"/>
                <a:cs typeface="Avenir"/>
                <a:sym typeface="Avenir"/>
              </a:rPr>
              <a:t>12) Single </a:t>
            </a:r>
            <a:r>
              <a:rPr lang="en-US" sz="1200" dirty="0">
                <a:solidFill>
                  <a:srgbClr val="375F68"/>
                </a:solidFill>
                <a:latin typeface="Avenir"/>
                <a:ea typeface="Avenir"/>
                <a:cs typeface="Avenir"/>
                <a:sym typeface="Avenir"/>
              </a:rPr>
              <a:t>Leg Kick</a:t>
            </a:r>
            <a:br>
              <a:rPr lang="en-US" sz="1200" dirty="0">
                <a:solidFill>
                  <a:srgbClr val="375F68"/>
                </a:solidFill>
                <a:latin typeface="Avenir"/>
                <a:ea typeface="Avenir"/>
                <a:cs typeface="Avenir"/>
                <a:sym typeface="Avenir"/>
              </a:rPr>
            </a:br>
            <a:r>
              <a:rPr lang="en-US" sz="1200" dirty="0" smtClean="0">
                <a:solidFill>
                  <a:srgbClr val="375F68"/>
                </a:solidFill>
                <a:latin typeface="Avenir"/>
                <a:ea typeface="Avenir"/>
                <a:cs typeface="Avenir"/>
                <a:sym typeface="Avenir"/>
              </a:rPr>
              <a:t>13) Double </a:t>
            </a:r>
            <a:r>
              <a:rPr lang="en-US" sz="1200" dirty="0">
                <a:solidFill>
                  <a:srgbClr val="375F68"/>
                </a:solidFill>
                <a:latin typeface="Avenir"/>
                <a:ea typeface="Avenir"/>
                <a:cs typeface="Avenir"/>
                <a:sym typeface="Avenir"/>
              </a:rPr>
              <a:t>Leg Kick</a:t>
            </a:r>
            <a:br>
              <a:rPr lang="en-US" sz="1200" dirty="0">
                <a:solidFill>
                  <a:srgbClr val="375F68"/>
                </a:solidFill>
                <a:latin typeface="Avenir"/>
                <a:ea typeface="Avenir"/>
                <a:cs typeface="Avenir"/>
                <a:sym typeface="Avenir"/>
              </a:rPr>
            </a:br>
            <a:r>
              <a:rPr lang="en-US" sz="1200" dirty="0" smtClean="0">
                <a:solidFill>
                  <a:srgbClr val="375F68"/>
                </a:solidFill>
                <a:latin typeface="Avenir"/>
                <a:ea typeface="Avenir"/>
                <a:cs typeface="Avenir"/>
                <a:sym typeface="Avenir"/>
              </a:rPr>
              <a:t>14) Neck </a:t>
            </a:r>
            <a:r>
              <a:rPr lang="en-US" sz="1200" dirty="0">
                <a:solidFill>
                  <a:srgbClr val="375F68"/>
                </a:solidFill>
                <a:latin typeface="Avenir"/>
                <a:ea typeface="Avenir"/>
                <a:cs typeface="Avenir"/>
                <a:sym typeface="Avenir"/>
              </a:rPr>
              <a:t>Pull</a:t>
            </a:r>
            <a:br>
              <a:rPr lang="en-US" sz="1200" dirty="0">
                <a:solidFill>
                  <a:srgbClr val="375F68"/>
                </a:solidFill>
                <a:latin typeface="Avenir"/>
                <a:ea typeface="Avenir"/>
                <a:cs typeface="Avenir"/>
                <a:sym typeface="Avenir"/>
              </a:rPr>
            </a:br>
            <a:r>
              <a:rPr lang="en-US" sz="1200" dirty="0" smtClean="0">
                <a:solidFill>
                  <a:srgbClr val="375F68"/>
                </a:solidFill>
                <a:latin typeface="Avenir"/>
                <a:ea typeface="Avenir"/>
                <a:cs typeface="Avenir"/>
                <a:sym typeface="Avenir"/>
              </a:rPr>
              <a:t>15) Scissors</a:t>
            </a:r>
            <a:r>
              <a:rPr lang="en-US" sz="1200" dirty="0">
                <a:solidFill>
                  <a:srgbClr val="375F68"/>
                </a:solidFill>
                <a:latin typeface="Avenir"/>
                <a:ea typeface="Avenir"/>
                <a:cs typeface="Avenir"/>
                <a:sym typeface="Avenir"/>
              </a:rPr>
              <a:t/>
            </a:r>
            <a:br>
              <a:rPr lang="en-US" sz="1200" dirty="0">
                <a:solidFill>
                  <a:srgbClr val="375F68"/>
                </a:solidFill>
                <a:latin typeface="Avenir"/>
                <a:ea typeface="Avenir"/>
                <a:cs typeface="Avenir"/>
                <a:sym typeface="Avenir"/>
              </a:rPr>
            </a:br>
            <a:r>
              <a:rPr lang="en-US" sz="1200" dirty="0" smtClean="0">
                <a:solidFill>
                  <a:srgbClr val="375F68"/>
                </a:solidFill>
                <a:latin typeface="Avenir"/>
                <a:ea typeface="Avenir"/>
                <a:cs typeface="Avenir"/>
                <a:sym typeface="Avenir"/>
              </a:rPr>
              <a:t>16) Bicycle</a:t>
            </a:r>
            <a:r>
              <a:rPr lang="en-US" sz="1200" dirty="0">
                <a:solidFill>
                  <a:srgbClr val="375F68"/>
                </a:solidFill>
                <a:latin typeface="Avenir"/>
                <a:ea typeface="Avenir"/>
                <a:cs typeface="Avenir"/>
                <a:sym typeface="Avenir"/>
              </a:rPr>
              <a:t/>
            </a:r>
            <a:br>
              <a:rPr lang="en-US" sz="1200" dirty="0">
                <a:solidFill>
                  <a:srgbClr val="375F68"/>
                </a:solidFill>
                <a:latin typeface="Avenir"/>
                <a:ea typeface="Avenir"/>
                <a:cs typeface="Avenir"/>
                <a:sym typeface="Avenir"/>
              </a:rPr>
            </a:br>
            <a:r>
              <a:rPr lang="en-US" sz="1200" dirty="0" smtClean="0">
                <a:solidFill>
                  <a:srgbClr val="375F68"/>
                </a:solidFill>
                <a:latin typeface="Avenir"/>
                <a:ea typeface="Avenir"/>
                <a:cs typeface="Avenir"/>
                <a:sym typeface="Avenir"/>
              </a:rPr>
              <a:t>17) Shoulder </a:t>
            </a:r>
            <a:r>
              <a:rPr lang="en-US" sz="1200" dirty="0">
                <a:solidFill>
                  <a:srgbClr val="375F68"/>
                </a:solidFill>
                <a:latin typeface="Avenir"/>
                <a:ea typeface="Avenir"/>
                <a:cs typeface="Avenir"/>
                <a:sym typeface="Avenir"/>
              </a:rPr>
              <a:t>Bridge</a:t>
            </a:r>
            <a:br>
              <a:rPr lang="en-US" sz="1200" dirty="0">
                <a:solidFill>
                  <a:srgbClr val="375F68"/>
                </a:solidFill>
                <a:latin typeface="Avenir"/>
                <a:ea typeface="Avenir"/>
                <a:cs typeface="Avenir"/>
                <a:sym typeface="Avenir"/>
              </a:rPr>
            </a:br>
            <a:r>
              <a:rPr lang="en-US" sz="1200" dirty="0" smtClean="0">
                <a:solidFill>
                  <a:srgbClr val="375F68"/>
                </a:solidFill>
                <a:latin typeface="Avenir"/>
                <a:ea typeface="Avenir"/>
                <a:cs typeface="Avenir"/>
                <a:sym typeface="Avenir"/>
              </a:rPr>
              <a:t>18) Spine </a:t>
            </a:r>
            <a:r>
              <a:rPr lang="en-US" sz="1200" dirty="0">
                <a:solidFill>
                  <a:srgbClr val="375F68"/>
                </a:solidFill>
                <a:latin typeface="Avenir"/>
                <a:ea typeface="Avenir"/>
                <a:cs typeface="Avenir"/>
                <a:sym typeface="Avenir"/>
              </a:rPr>
              <a:t>Twist</a:t>
            </a:r>
            <a:br>
              <a:rPr lang="en-US" sz="1200" dirty="0">
                <a:solidFill>
                  <a:srgbClr val="375F68"/>
                </a:solidFill>
                <a:latin typeface="Avenir"/>
                <a:ea typeface="Avenir"/>
                <a:cs typeface="Avenir"/>
                <a:sym typeface="Avenir"/>
              </a:rPr>
            </a:br>
            <a:r>
              <a:rPr lang="en-US" sz="1200" dirty="0" smtClean="0">
                <a:solidFill>
                  <a:srgbClr val="375F68"/>
                </a:solidFill>
                <a:latin typeface="Avenir"/>
                <a:ea typeface="Avenir"/>
                <a:cs typeface="Avenir"/>
                <a:sym typeface="Avenir"/>
              </a:rPr>
              <a:t>19) Jackknife</a:t>
            </a:r>
            <a:r>
              <a:rPr lang="en-US" sz="1200" dirty="0">
                <a:solidFill>
                  <a:srgbClr val="375F68"/>
                </a:solidFill>
                <a:latin typeface="Avenir"/>
                <a:ea typeface="Avenir"/>
                <a:cs typeface="Avenir"/>
                <a:sym typeface="Avenir"/>
              </a:rPr>
              <a:t/>
            </a:r>
            <a:br>
              <a:rPr lang="en-US" sz="1200" dirty="0">
                <a:solidFill>
                  <a:srgbClr val="375F68"/>
                </a:solidFill>
                <a:latin typeface="Avenir"/>
                <a:ea typeface="Avenir"/>
                <a:cs typeface="Avenir"/>
                <a:sym typeface="Avenir"/>
              </a:rPr>
            </a:br>
            <a:r>
              <a:rPr lang="en-US" sz="1200" dirty="0" smtClean="0">
                <a:solidFill>
                  <a:srgbClr val="375F68"/>
                </a:solidFill>
                <a:latin typeface="Avenir"/>
                <a:ea typeface="Avenir"/>
                <a:cs typeface="Avenir"/>
                <a:sym typeface="Avenir"/>
              </a:rPr>
              <a:t>20) Teaser</a:t>
            </a:r>
            <a:endParaRPr lang="es-ES" sz="1200" dirty="0">
              <a:solidFill>
                <a:srgbClr val="375F68"/>
              </a:solidFill>
              <a:latin typeface="Avenir"/>
              <a:ea typeface="Avenir"/>
              <a:cs typeface="Avenir"/>
              <a:sym typeface="Avenir"/>
            </a:endParaRPr>
          </a:p>
        </p:txBody>
      </p:sp>
      <p:sp>
        <p:nvSpPr>
          <p:cNvPr id="2" name="Rectángulo 1"/>
          <p:cNvSpPr/>
          <p:nvPr/>
        </p:nvSpPr>
        <p:spPr>
          <a:xfrm>
            <a:off x="1934232" y="717932"/>
            <a:ext cx="3444875" cy="307777"/>
          </a:xfrm>
          <a:prstGeom prst="rect">
            <a:avLst/>
          </a:prstGeom>
        </p:spPr>
        <p:txBody>
          <a:bodyPr>
            <a:spAutoFit/>
          </a:bodyPr>
          <a:lstStyle/>
          <a:p>
            <a:endParaRPr lang="es-CL" dirty="0"/>
          </a:p>
        </p:txBody>
      </p:sp>
      <p:sp>
        <p:nvSpPr>
          <p:cNvPr id="6" name="Rectángulo 5"/>
          <p:cNvSpPr/>
          <p:nvPr/>
        </p:nvSpPr>
        <p:spPr>
          <a:xfrm>
            <a:off x="1724818" y="254171"/>
            <a:ext cx="3444875" cy="307777"/>
          </a:xfrm>
          <a:prstGeom prst="rect">
            <a:avLst/>
          </a:prstGeom>
        </p:spPr>
        <p:txBody>
          <a:bodyPr>
            <a:spAutoFit/>
          </a:bodyPr>
          <a:lstStyle/>
          <a:p>
            <a:r>
              <a:rPr lang="es-ES" b="1" dirty="0" smtClean="0"/>
              <a:t>Actividad de aprendizaje</a:t>
            </a:r>
            <a:endParaRPr lang="es-CL" dirty="0"/>
          </a:p>
        </p:txBody>
      </p:sp>
    </p:spTree>
    <p:extLst>
      <p:ext uri="{BB962C8B-B14F-4D97-AF65-F5344CB8AC3E}">
        <p14:creationId xmlns:p14="http://schemas.microsoft.com/office/powerpoint/2010/main" val="356138899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9" descr="Interfaz de usuario gráfica&#10;&#10;Descripción generada automáticamente con confianza media"/>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34" name="Google Shape;134;p9"/>
          <p:cNvSpPr txBox="1"/>
          <p:nvPr/>
        </p:nvSpPr>
        <p:spPr>
          <a:xfrm>
            <a:off x="635989" y="2128838"/>
            <a:ext cx="5379049" cy="2114550"/>
          </a:xfrm>
          <a:prstGeom prst="rect">
            <a:avLst/>
          </a:prstGeom>
          <a:noFill/>
          <a:ln>
            <a:noFill/>
          </a:ln>
        </p:spPr>
        <p:txBody>
          <a:bodyPr spcFirstLastPara="1" wrap="square" lIns="91425" tIns="45700" rIns="91425" bIns="45700" anchor="t" anchorCtr="0">
            <a:normAutofit/>
          </a:bodyPr>
          <a:lstStyle/>
          <a:p>
            <a:pPr lvl="0">
              <a:lnSpc>
                <a:spcPct val="90000"/>
              </a:lnSpc>
              <a:buClr>
                <a:srgbClr val="375F68"/>
              </a:buClr>
              <a:buSzPts val="1200"/>
            </a:pPr>
            <a:r>
              <a:rPr lang="es-CL" sz="1200" dirty="0" err="1" smtClean="0">
                <a:solidFill>
                  <a:srgbClr val="375F68"/>
                </a:solidFill>
                <a:latin typeface="Avenir"/>
                <a:ea typeface="Avenir"/>
                <a:cs typeface="Avenir"/>
                <a:sym typeface="Avenir"/>
              </a:rPr>
              <a:t>Dalley</a:t>
            </a:r>
            <a:r>
              <a:rPr lang="es-CL" sz="1200" dirty="0">
                <a:solidFill>
                  <a:srgbClr val="375F68"/>
                </a:solidFill>
                <a:latin typeface="Avenir"/>
                <a:ea typeface="Avenir"/>
                <a:cs typeface="Avenir"/>
                <a:sym typeface="Avenir"/>
              </a:rPr>
              <a:t>, A. F., II, &amp; Agur, A. (2022). Moore. </a:t>
            </a:r>
            <a:r>
              <a:rPr lang="es-CL" sz="1200" dirty="0" err="1">
                <a:solidFill>
                  <a:srgbClr val="375F68"/>
                </a:solidFill>
                <a:latin typeface="Avenir"/>
                <a:ea typeface="Avenir"/>
                <a:cs typeface="Avenir"/>
                <a:sym typeface="Avenir"/>
              </a:rPr>
              <a:t>Anatomia</a:t>
            </a:r>
            <a:r>
              <a:rPr lang="es-CL" sz="1200" dirty="0">
                <a:solidFill>
                  <a:srgbClr val="375F68"/>
                </a:solidFill>
                <a:latin typeface="Avenir"/>
                <a:ea typeface="Avenir"/>
                <a:cs typeface="Avenir"/>
                <a:sym typeface="Avenir"/>
              </a:rPr>
              <a:t> con </a:t>
            </a:r>
            <a:r>
              <a:rPr lang="es-CL" sz="1200" dirty="0" err="1">
                <a:solidFill>
                  <a:srgbClr val="375F68"/>
                </a:solidFill>
                <a:latin typeface="Avenir"/>
                <a:ea typeface="Avenir"/>
                <a:cs typeface="Avenir"/>
                <a:sym typeface="Avenir"/>
              </a:rPr>
              <a:t>orientacion</a:t>
            </a:r>
            <a:r>
              <a:rPr lang="es-CL" sz="1200" dirty="0">
                <a:solidFill>
                  <a:srgbClr val="375F68"/>
                </a:solidFill>
                <a:latin typeface="Avenir"/>
                <a:ea typeface="Avenir"/>
                <a:cs typeface="Avenir"/>
                <a:sym typeface="Avenir"/>
              </a:rPr>
              <a:t> </a:t>
            </a:r>
            <a:r>
              <a:rPr lang="es-CL" sz="1200" dirty="0" err="1">
                <a:solidFill>
                  <a:srgbClr val="375F68"/>
                </a:solidFill>
                <a:latin typeface="Avenir"/>
                <a:ea typeface="Avenir"/>
                <a:cs typeface="Avenir"/>
                <a:sym typeface="Avenir"/>
              </a:rPr>
              <a:t>clinica</a:t>
            </a:r>
            <a:r>
              <a:rPr lang="es-CL" sz="1200" dirty="0">
                <a:solidFill>
                  <a:srgbClr val="375F68"/>
                </a:solidFill>
                <a:latin typeface="Avenir"/>
                <a:ea typeface="Avenir"/>
                <a:cs typeface="Avenir"/>
                <a:sym typeface="Avenir"/>
              </a:rPr>
              <a:t> (9a ed.). </a:t>
            </a:r>
            <a:r>
              <a:rPr lang="es-CL" sz="1200" dirty="0" err="1">
                <a:solidFill>
                  <a:srgbClr val="375F68"/>
                </a:solidFill>
                <a:latin typeface="Avenir"/>
                <a:ea typeface="Avenir"/>
                <a:cs typeface="Avenir"/>
                <a:sym typeface="Avenir"/>
              </a:rPr>
              <a:t>Ovid</a:t>
            </a:r>
            <a:r>
              <a:rPr lang="es-CL" sz="1200" dirty="0">
                <a:solidFill>
                  <a:srgbClr val="375F68"/>
                </a:solidFill>
                <a:latin typeface="Avenir"/>
                <a:ea typeface="Avenir"/>
                <a:cs typeface="Avenir"/>
                <a:sym typeface="Avenir"/>
              </a:rPr>
              <a:t> Technologies.</a:t>
            </a:r>
          </a:p>
          <a:p>
            <a:pPr lvl="0">
              <a:lnSpc>
                <a:spcPct val="90000"/>
              </a:lnSpc>
              <a:buClr>
                <a:srgbClr val="375F68"/>
              </a:buClr>
              <a:buSzPts val="1200"/>
            </a:pPr>
            <a:endParaRPr lang="es-CL" sz="1200" dirty="0">
              <a:solidFill>
                <a:srgbClr val="375F68"/>
              </a:solidFill>
              <a:latin typeface="Avenir"/>
              <a:ea typeface="Avenir"/>
              <a:cs typeface="Avenir"/>
              <a:sym typeface="Avenir"/>
            </a:endParaRPr>
          </a:p>
          <a:p>
            <a:pPr lvl="0">
              <a:lnSpc>
                <a:spcPct val="90000"/>
              </a:lnSpc>
              <a:buClr>
                <a:srgbClr val="375F68"/>
              </a:buClr>
              <a:buSzPts val="1200"/>
            </a:pPr>
            <a:r>
              <a:rPr lang="es-CL" sz="1200" dirty="0">
                <a:solidFill>
                  <a:srgbClr val="375F68"/>
                </a:solidFill>
                <a:latin typeface="Avenir"/>
                <a:ea typeface="Avenir"/>
                <a:cs typeface="Avenir"/>
                <a:sym typeface="Avenir"/>
              </a:rPr>
              <a:t>Drake, R. L. (2014). Gray. </a:t>
            </a:r>
            <a:r>
              <a:rPr lang="es-CL" sz="1200" dirty="0" err="1">
                <a:solidFill>
                  <a:srgbClr val="375F68"/>
                </a:solidFill>
                <a:latin typeface="Avenir"/>
                <a:ea typeface="Avenir"/>
                <a:cs typeface="Avenir"/>
                <a:sym typeface="Avenir"/>
              </a:rPr>
              <a:t>Anatomia</a:t>
            </a:r>
            <a:r>
              <a:rPr lang="es-CL" sz="1200" dirty="0">
                <a:solidFill>
                  <a:srgbClr val="375F68"/>
                </a:solidFill>
                <a:latin typeface="Avenir"/>
                <a:ea typeface="Avenir"/>
                <a:cs typeface="Avenir"/>
                <a:sym typeface="Avenir"/>
              </a:rPr>
              <a:t> Para Estudiantes (2a ed.). </a:t>
            </a:r>
            <a:r>
              <a:rPr lang="es-CL" sz="1200" dirty="0" err="1">
                <a:solidFill>
                  <a:srgbClr val="375F68"/>
                </a:solidFill>
                <a:latin typeface="Avenir"/>
                <a:ea typeface="Avenir"/>
                <a:cs typeface="Avenir"/>
                <a:sym typeface="Avenir"/>
              </a:rPr>
              <a:t>Elsevier</a:t>
            </a:r>
            <a:r>
              <a:rPr lang="es-CL" sz="1200" dirty="0">
                <a:solidFill>
                  <a:srgbClr val="375F68"/>
                </a:solidFill>
                <a:latin typeface="Avenir"/>
                <a:ea typeface="Avenir"/>
                <a:cs typeface="Avenir"/>
                <a:sym typeface="Avenir"/>
              </a:rPr>
              <a:t>.</a:t>
            </a:r>
          </a:p>
          <a:p>
            <a:pPr lvl="0">
              <a:lnSpc>
                <a:spcPct val="90000"/>
              </a:lnSpc>
              <a:buClr>
                <a:srgbClr val="375F68"/>
              </a:buClr>
              <a:buSzPts val="1200"/>
            </a:pPr>
            <a:endParaRPr lang="es-CL" sz="1200" dirty="0">
              <a:solidFill>
                <a:srgbClr val="375F68"/>
              </a:solidFill>
              <a:latin typeface="Avenir"/>
              <a:ea typeface="Avenir"/>
              <a:cs typeface="Avenir"/>
              <a:sym typeface="Avenir"/>
            </a:endParaRPr>
          </a:p>
          <a:p>
            <a:pPr lvl="0">
              <a:lnSpc>
                <a:spcPct val="90000"/>
              </a:lnSpc>
              <a:buClr>
                <a:srgbClr val="375F68"/>
              </a:buClr>
              <a:buSzPts val="1200"/>
            </a:pPr>
            <a:r>
              <a:rPr lang="es-CL" sz="1200" dirty="0" err="1">
                <a:solidFill>
                  <a:srgbClr val="375F68"/>
                </a:solidFill>
                <a:latin typeface="Avenir"/>
                <a:ea typeface="Avenir"/>
                <a:cs typeface="Avenir"/>
                <a:sym typeface="Avenir"/>
              </a:rPr>
              <a:t>Netter</a:t>
            </a:r>
            <a:r>
              <a:rPr lang="es-CL" sz="1200" dirty="0">
                <a:solidFill>
                  <a:srgbClr val="375F68"/>
                </a:solidFill>
                <a:latin typeface="Avenir"/>
                <a:ea typeface="Avenir"/>
                <a:cs typeface="Avenir"/>
                <a:sym typeface="Avenir"/>
              </a:rPr>
              <a:t>, F. H. (2023). </a:t>
            </a:r>
            <a:r>
              <a:rPr lang="es-CL" sz="1200" dirty="0" err="1">
                <a:solidFill>
                  <a:srgbClr val="375F68"/>
                </a:solidFill>
                <a:latin typeface="Avenir"/>
                <a:ea typeface="Avenir"/>
                <a:cs typeface="Avenir"/>
                <a:sym typeface="Avenir"/>
              </a:rPr>
              <a:t>Netter</a:t>
            </a:r>
            <a:r>
              <a:rPr lang="es-CL" sz="1200" dirty="0">
                <a:solidFill>
                  <a:srgbClr val="375F68"/>
                </a:solidFill>
                <a:latin typeface="Avenir"/>
                <a:ea typeface="Avenir"/>
                <a:cs typeface="Avenir"/>
                <a:sym typeface="Avenir"/>
              </a:rPr>
              <a:t>. Atlas de </a:t>
            </a:r>
            <a:r>
              <a:rPr lang="es-CL" sz="1200" dirty="0" err="1">
                <a:solidFill>
                  <a:srgbClr val="375F68"/>
                </a:solidFill>
                <a:latin typeface="Avenir"/>
                <a:ea typeface="Avenir"/>
                <a:cs typeface="Avenir"/>
                <a:sym typeface="Avenir"/>
              </a:rPr>
              <a:t>Anatomia</a:t>
            </a:r>
            <a:r>
              <a:rPr lang="es-CL" sz="1200" dirty="0">
                <a:solidFill>
                  <a:srgbClr val="375F68"/>
                </a:solidFill>
                <a:latin typeface="Avenir"/>
                <a:ea typeface="Avenir"/>
                <a:cs typeface="Avenir"/>
                <a:sym typeface="Avenir"/>
              </a:rPr>
              <a:t> Humana. Abordaje Regional (8a ed.). </a:t>
            </a:r>
            <a:r>
              <a:rPr lang="es-CL" sz="1200" dirty="0" err="1">
                <a:solidFill>
                  <a:srgbClr val="375F68"/>
                </a:solidFill>
                <a:latin typeface="Avenir"/>
                <a:ea typeface="Avenir"/>
                <a:cs typeface="Avenir"/>
                <a:sym typeface="Avenir"/>
              </a:rPr>
              <a:t>Elsevier</a:t>
            </a:r>
            <a:r>
              <a:rPr lang="es-CL" sz="1200" dirty="0">
                <a:solidFill>
                  <a:srgbClr val="375F68"/>
                </a:solidFill>
                <a:latin typeface="Avenir"/>
                <a:ea typeface="Avenir"/>
                <a:cs typeface="Avenir"/>
                <a:sym typeface="Avenir"/>
              </a:rPr>
              <a:t>.</a:t>
            </a:r>
            <a:endParaRPr sz="1200" b="0" i="0" u="none" strike="noStrike" cap="none" dirty="0">
              <a:solidFill>
                <a:srgbClr val="375F68"/>
              </a:solidFill>
              <a:latin typeface="Avenir"/>
              <a:ea typeface="Avenir"/>
              <a:cs typeface="Avenir"/>
              <a:sym typeface="Aveni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0" name="Google Shape;110;p5"/>
          <p:cNvSpPr txBox="1">
            <a:spLocks noGrp="1"/>
          </p:cNvSpPr>
          <p:nvPr>
            <p:ph type="title"/>
          </p:nvPr>
        </p:nvSpPr>
        <p:spPr>
          <a:xfrm>
            <a:off x="238019" y="1478951"/>
            <a:ext cx="5379049" cy="2470148"/>
          </a:xfrm>
          <a:prstGeom prst="rect">
            <a:avLst/>
          </a:prstGeom>
          <a:noFill/>
          <a:ln>
            <a:noFill/>
          </a:ln>
        </p:spPr>
        <p:txBody>
          <a:bodyPr spcFirstLastPara="1" wrap="square" lIns="91425" tIns="45700" rIns="91425" bIns="45700" anchor="ctr" anchorCtr="0">
            <a:normAutofit/>
          </a:bodyPr>
          <a:lstStyle/>
          <a:p>
            <a:pPr lvl="0">
              <a:buClr>
                <a:srgbClr val="375F68"/>
              </a:buClr>
              <a:buSzPts val="1200"/>
            </a:pPr>
            <a:r>
              <a:rPr lang="es-ES" sz="1200" dirty="0" smtClean="0">
                <a:solidFill>
                  <a:srgbClr val="375F68"/>
                </a:solidFill>
                <a:latin typeface="Avenir"/>
                <a:ea typeface="Avenir"/>
                <a:cs typeface="Avenir"/>
                <a:sym typeface="Avenir"/>
              </a:rPr>
              <a:t>- Curvaturas y absorción de fuerzas axiales</a:t>
            </a:r>
            <a:endParaRPr lang="es-ES" sz="1200" dirty="0">
              <a:solidFill>
                <a:srgbClr val="375F68"/>
              </a:solidFill>
              <a:latin typeface="Avenir"/>
              <a:ea typeface="Avenir"/>
              <a:cs typeface="Avenir"/>
              <a:sym typeface="Avenir"/>
            </a:endParaRPr>
          </a:p>
        </p:txBody>
      </p:sp>
      <p:sp>
        <p:nvSpPr>
          <p:cNvPr id="2" name="Rectángulo 1"/>
          <p:cNvSpPr/>
          <p:nvPr/>
        </p:nvSpPr>
        <p:spPr>
          <a:xfrm>
            <a:off x="1934232" y="717932"/>
            <a:ext cx="3444875" cy="523220"/>
          </a:xfrm>
          <a:prstGeom prst="rect">
            <a:avLst/>
          </a:prstGeom>
        </p:spPr>
        <p:txBody>
          <a:bodyPr>
            <a:spAutoFit/>
          </a:bodyPr>
          <a:lstStyle/>
          <a:p>
            <a:r>
              <a:rPr lang="es-ES" dirty="0">
                <a:solidFill>
                  <a:srgbClr val="374151"/>
                </a:solidFill>
                <a:latin typeface="Söhne"/>
              </a:rPr>
              <a:t>Anatomía del tronco y la columna vertebral</a:t>
            </a:r>
            <a:endParaRPr lang="es-CL" dirty="0"/>
          </a:p>
        </p:txBody>
      </p:sp>
      <p:pic>
        <p:nvPicPr>
          <p:cNvPr id="2050" name="Picture 2" descr="https://lh5.googleusercontent.com/6rlmtd7eJYpv5gQplWvrZLxzkGEF9RZb23NM0f2npKvJZQu5SZ2OZnT3JqrV-slp12OuKCJWhOx061zegeSVTspr87c6-e3qBBNFAFWd_kyRT-61DSfVIrwfRaJiMvI9cW-DxYlSXKG-IAnwXGuuhjOY02k-fg8=n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6669" y="1056675"/>
            <a:ext cx="2124075" cy="33147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19909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0" name="Google Shape;110;p5"/>
          <p:cNvSpPr txBox="1">
            <a:spLocks noGrp="1"/>
          </p:cNvSpPr>
          <p:nvPr>
            <p:ph type="title"/>
          </p:nvPr>
        </p:nvSpPr>
        <p:spPr>
          <a:xfrm>
            <a:off x="238019" y="1478951"/>
            <a:ext cx="5379049" cy="2470148"/>
          </a:xfrm>
          <a:prstGeom prst="rect">
            <a:avLst/>
          </a:prstGeom>
          <a:noFill/>
          <a:ln>
            <a:noFill/>
          </a:ln>
        </p:spPr>
        <p:txBody>
          <a:bodyPr spcFirstLastPara="1" wrap="square" lIns="91425" tIns="45700" rIns="91425" bIns="45700" anchor="ctr" anchorCtr="0">
            <a:normAutofit/>
          </a:bodyPr>
          <a:lstStyle/>
          <a:p>
            <a:pPr lvl="0">
              <a:buClr>
                <a:srgbClr val="375F68"/>
              </a:buClr>
              <a:buSzPts val="1200"/>
            </a:pPr>
            <a:endParaRPr lang="es-ES" sz="1200" dirty="0">
              <a:solidFill>
                <a:srgbClr val="375F68"/>
              </a:solidFill>
              <a:latin typeface="Avenir"/>
              <a:ea typeface="Avenir"/>
              <a:cs typeface="Avenir"/>
              <a:sym typeface="Avenir"/>
            </a:endParaRPr>
          </a:p>
        </p:txBody>
      </p:sp>
      <p:sp>
        <p:nvSpPr>
          <p:cNvPr id="2" name="Rectángulo 1"/>
          <p:cNvSpPr/>
          <p:nvPr/>
        </p:nvSpPr>
        <p:spPr>
          <a:xfrm>
            <a:off x="1934232" y="717932"/>
            <a:ext cx="3444875" cy="738664"/>
          </a:xfrm>
          <a:prstGeom prst="rect">
            <a:avLst/>
          </a:prstGeom>
        </p:spPr>
        <p:txBody>
          <a:bodyPr>
            <a:spAutoFit/>
          </a:bodyPr>
          <a:lstStyle/>
          <a:p>
            <a:r>
              <a:rPr lang="es-ES" dirty="0">
                <a:solidFill>
                  <a:srgbClr val="374151"/>
                </a:solidFill>
                <a:latin typeface="Söhne"/>
              </a:rPr>
              <a:t>Alteraciones en las curvaturas de la columna vertebral alteran las funciones de esta</a:t>
            </a:r>
          </a:p>
        </p:txBody>
      </p:sp>
      <p:pic>
        <p:nvPicPr>
          <p:cNvPr id="3075" name="Picture 3" descr="https://lh5.googleusercontent.com/WSEg_gLVSlYSmgEP62XjyImVyZZve9c9RTnD21ML-Uk7vOa8B1WW8DaqwVircnEoQtxHe_ozn8QJ6BPI5mPe6ATacdqaf25guNanRd5q4uuQDFMThlGhU9uTvJPD0QdFaiCZrcKULRxN6vohHOXT16_uM5OebkM=n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758" y="1456596"/>
            <a:ext cx="2203413" cy="17627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76" name="Picture 4" descr="https://lh4.googleusercontent.com/Rfn2CGhWVShV10pwYuufAcLIc3PIR4BiXQRTA7Bgo85ZJuUCJdJbdUjwrLowM8LnopvTat_7HHHIrRBYYX1AzTiMRY0qfkYrLGIoXlTEN3BR0CmCQd-NGULGkVCIxrlpkYQ2pg2FY8LixqTbLxaav-J7KybBuKk=n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6740" y="3231691"/>
            <a:ext cx="2241605" cy="17932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74" name="Picture 2" descr="https://lh3.googleusercontent.com/wQjGGl6HVglUWlyC414ozbqM0kf2Xhv80qqK0mYV8GJfQsoedYGuKhozE93dX_pX8BFAFb036TpYE0NLWqnISeytFx4dWnra9Z_Covg80a_B3tJViTsW7VzFT8tjQL9UuqJXp0GWKQili03P_zMPZvJOgRzy0f4=n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6669" y="1446573"/>
            <a:ext cx="2984999" cy="22317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85409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0" name="Google Shape;110;p5"/>
          <p:cNvSpPr txBox="1">
            <a:spLocks noGrp="1"/>
          </p:cNvSpPr>
          <p:nvPr>
            <p:ph type="title"/>
          </p:nvPr>
        </p:nvSpPr>
        <p:spPr>
          <a:xfrm>
            <a:off x="238019" y="1478951"/>
            <a:ext cx="5379049" cy="2470148"/>
          </a:xfrm>
          <a:prstGeom prst="rect">
            <a:avLst/>
          </a:prstGeom>
          <a:noFill/>
          <a:ln>
            <a:noFill/>
          </a:ln>
        </p:spPr>
        <p:txBody>
          <a:bodyPr spcFirstLastPara="1" wrap="square" lIns="91425" tIns="45700" rIns="91425" bIns="45700" anchor="ctr" anchorCtr="0">
            <a:normAutofit/>
          </a:bodyPr>
          <a:lstStyle/>
          <a:p>
            <a:pPr lvl="0">
              <a:buClr>
                <a:srgbClr val="375F68"/>
              </a:buClr>
              <a:buSzPts val="1200"/>
            </a:pPr>
            <a:endParaRPr lang="es-ES" sz="1200" dirty="0">
              <a:solidFill>
                <a:srgbClr val="375F68"/>
              </a:solidFill>
              <a:latin typeface="Avenir"/>
              <a:ea typeface="Avenir"/>
              <a:cs typeface="Avenir"/>
              <a:sym typeface="Avenir"/>
            </a:endParaRPr>
          </a:p>
        </p:txBody>
      </p:sp>
      <p:sp>
        <p:nvSpPr>
          <p:cNvPr id="2" name="Rectángulo 1"/>
          <p:cNvSpPr/>
          <p:nvPr/>
        </p:nvSpPr>
        <p:spPr>
          <a:xfrm>
            <a:off x="1934232" y="717932"/>
            <a:ext cx="3444875" cy="738664"/>
          </a:xfrm>
          <a:prstGeom prst="rect">
            <a:avLst/>
          </a:prstGeom>
        </p:spPr>
        <p:txBody>
          <a:bodyPr>
            <a:spAutoFit/>
          </a:bodyPr>
          <a:lstStyle/>
          <a:p>
            <a:r>
              <a:rPr lang="es-ES" dirty="0">
                <a:solidFill>
                  <a:srgbClr val="374151"/>
                </a:solidFill>
                <a:latin typeface="Söhne"/>
              </a:rPr>
              <a:t>Alteraciones en las curvaturas de la columna vertebral alteran las funciones de esta</a:t>
            </a:r>
          </a:p>
        </p:txBody>
      </p:sp>
      <p:pic>
        <p:nvPicPr>
          <p:cNvPr id="3075" name="Picture 3" descr="https://lh5.googleusercontent.com/WSEg_gLVSlYSmgEP62XjyImVyZZve9c9RTnD21ML-Uk7vOa8B1WW8DaqwVircnEoQtxHe_ozn8QJ6BPI5mPe6ATacdqaf25guNanRd5q4uuQDFMThlGhU9uTvJPD0QdFaiCZrcKULRxN6vohHOXT16_uM5OebkM=n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758" y="1456596"/>
            <a:ext cx="2203413" cy="17627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76" name="Picture 4" descr="https://lh4.googleusercontent.com/Rfn2CGhWVShV10pwYuufAcLIc3PIR4BiXQRTA7Bgo85ZJuUCJdJbdUjwrLowM8LnopvTat_7HHHIrRBYYX1AzTiMRY0qfkYrLGIoXlTEN3BR0CmCQd-NGULGkVCIxrlpkYQ2pg2FY8LixqTbLxaav-J7KybBuKk=n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6740" y="3231691"/>
            <a:ext cx="2241605" cy="17932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74" name="Picture 2" descr="https://lh3.googleusercontent.com/wQjGGl6HVglUWlyC414ozbqM0kf2Xhv80qqK0mYV8GJfQsoedYGuKhozE93dX_pX8BFAFb036TpYE0NLWqnISeytFx4dWnra9Z_Covg80a_B3tJViTsW7VzFT8tjQL9UuqJXp0GWKQili03P_zMPZvJOgRzy0f4=n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6669" y="1446573"/>
            <a:ext cx="2984999" cy="22317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4043373"/>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Tema de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1222</TotalTime>
  <Words>1903</Words>
  <Application>Microsoft Office PowerPoint</Application>
  <PresentationFormat>Personalizado</PresentationFormat>
  <Paragraphs>496</Paragraphs>
  <Slides>67</Slides>
  <Notes>67</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67</vt:i4>
      </vt:variant>
    </vt:vector>
  </HeadingPairs>
  <TitlesOfParts>
    <vt:vector size="75" baseType="lpstr">
      <vt:lpstr>Arial</vt:lpstr>
      <vt:lpstr>Avenir</vt:lpstr>
      <vt:lpstr>Calibri</vt:lpstr>
      <vt:lpstr>Noto Sans Symbols</vt:lpstr>
      <vt:lpstr>Söhne</vt:lpstr>
      <vt:lpstr>Times New Roman</vt:lpstr>
      <vt:lpstr>Verdana</vt:lpstr>
      <vt:lpstr>Tema de Office</vt:lpstr>
      <vt:lpstr>Presentación de PowerPoint</vt:lpstr>
      <vt:lpstr>Anatomofisiología del movimiento Parte 1 Columna y tronco</vt:lpstr>
      <vt:lpstr>Reconocer osteología, artrología y miología de tronco y extremidades superiores e inferiores  Distinguir los distintos componentes anatómicos durante la ejecución de un ejercicio clásico</vt:lpstr>
      <vt:lpstr>La columna vertebral es una estructura fundamental en el cuerpo humano que permite la movilidad y la estabilidad del tronco. Está formada por una serie de huesos superpuestos llamados vértebras, que van desde el cuello hasta la parte final de la columna lumbar. Cada vértebra tiene una función específica en la columna vertebral, y están separadas por el disco vertebral, que es una estructura fundamental en la anatomía de la columna y permite la flexibilidad y la amortiguación de los movimientos. La anatomía funcional de la columna cervical y lumbar es importante para comprender la movilidad y la estabilidad de la columna vertebral en estas regiones. Además, la médula espinal se encuentra protegida por las meninges duramadre, aracnoides y piamadre, y el líquido cefalorraquídeo, grasa epidural y venas.</vt:lpstr>
      <vt:lpstr>Presentación de PowerPoint</vt:lpstr>
      <vt:lpstr>Funciones:  Mantención de la Postura  Estructura de Sostén  Amortiguación  Locomoción  Movilidad  Protección Médula y Raíces Nerviosas</vt:lpstr>
      <vt:lpstr>- Curvaturas y absorción de fuerzas axiales</vt:lpstr>
      <vt:lpstr>Presentación de PowerPoint</vt:lpstr>
      <vt:lpstr>Presentación de PowerPoint</vt:lpstr>
      <vt:lpstr>- Total 33  ( 24 móviles) - 7 Cervicales - 12 Torácicas - 5 Lumbares - 5 sacras - 3 a 4 coccígeas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Los músculos asociados a la columna vertebral son numerosos y cumplen diversas funciones biológicas. Para fines pedagógicos, estos se dividirán en distintos planos a medida que los vamos descubriendo como si fuese una disección anatómica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En grupos deberán analizar 5 ejercicios clásicos de Pilates e identificar: - Músculos de la comuna vertebral y abdomen involucrados en este. - Articulaciones y funcionamientos involucrados en esta acción   Tendrán 20 min para desarrollar la actividad Deben entregar el análisis en un tabla, donde se indique el ejercicio, la musculatura y las articulaciones con sus funciones</vt:lpstr>
      <vt:lpstr>Listado de ejercicios  1) The Hundred 2) Rolling Like a Ball 3) Single Leg Circles 4) Rolling Like a Candle 5) Single Leg Stretch 6) Double Leg Stretch 7) Spine Stretch Forward 8) Open Leg Rocker 9) Corkscrew 10) Saw 11) Swan Dive 12) Single Leg Kick 13) Double Leg Kick 14) Neck Pull 15) Scissors 16) Bicycle 17) Shoulder Bridge 18) Spine Twist 19) Jackknife 20) Teaser</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Raimundo  Moreno Ayala</dc:creator>
  <cp:lastModifiedBy>Rodrigo Negrete Peña</cp:lastModifiedBy>
  <cp:revision>19</cp:revision>
  <dcterms:created xsi:type="dcterms:W3CDTF">2023-02-01T18:33:23Z</dcterms:created>
  <dcterms:modified xsi:type="dcterms:W3CDTF">2023-05-02T14:42:08Z</dcterms:modified>
</cp:coreProperties>
</file>