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sldIdLst>
    <p:sldId id="256" r:id="rId2"/>
    <p:sldId id="257" r:id="rId3"/>
    <p:sldId id="258" r:id="rId4"/>
    <p:sldId id="259" r:id="rId5"/>
    <p:sldId id="285" r:id="rId6"/>
    <p:sldId id="260" r:id="rId7"/>
    <p:sldId id="266" r:id="rId8"/>
    <p:sldId id="267" r:id="rId9"/>
    <p:sldId id="268" r:id="rId10"/>
    <p:sldId id="270" r:id="rId11"/>
    <p:sldId id="269" r:id="rId12"/>
    <p:sldId id="271" r:id="rId13"/>
    <p:sldId id="261" r:id="rId14"/>
    <p:sldId id="273" r:id="rId15"/>
    <p:sldId id="296" r:id="rId16"/>
    <p:sldId id="286" r:id="rId17"/>
    <p:sldId id="287" r:id="rId18"/>
    <p:sldId id="288" r:id="rId19"/>
    <p:sldId id="289" r:id="rId20"/>
    <p:sldId id="290" r:id="rId21"/>
    <p:sldId id="291" r:id="rId22"/>
    <p:sldId id="292" r:id="rId23"/>
    <p:sldId id="293" r:id="rId24"/>
    <p:sldId id="294" r:id="rId25"/>
    <p:sldId id="329" r:id="rId26"/>
    <p:sldId id="330" r:id="rId27"/>
    <p:sldId id="323" r:id="rId28"/>
    <p:sldId id="322" r:id="rId29"/>
    <p:sldId id="297" r:id="rId30"/>
    <p:sldId id="299" r:id="rId31"/>
    <p:sldId id="298" r:id="rId32"/>
    <p:sldId id="302" r:id="rId33"/>
    <p:sldId id="301" r:id="rId34"/>
    <p:sldId id="303" r:id="rId35"/>
    <p:sldId id="316" r:id="rId36"/>
    <p:sldId id="317" r:id="rId37"/>
    <p:sldId id="318" r:id="rId38"/>
    <p:sldId id="304" r:id="rId39"/>
    <p:sldId id="305" r:id="rId40"/>
    <p:sldId id="321" r:id="rId41"/>
    <p:sldId id="327" r:id="rId42"/>
    <p:sldId id="328" r:id="rId43"/>
    <p:sldId id="333" r:id="rId44"/>
    <p:sldId id="331" r:id="rId45"/>
    <p:sldId id="332" r:id="rId46"/>
    <p:sldId id="264" r:id="rId47"/>
  </p:sldIdLst>
  <p:sldSz cx="6894513" cy="51768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jOnUh9qq3J/mNwbAVUIyj0NoKo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142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214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655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6030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8387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7: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585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2147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1263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0890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188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3343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533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4782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7888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2686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1500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8978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7255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7: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6455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1391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9022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5780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8490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3755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1267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7334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461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23252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5698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0162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81470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51166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64380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3485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142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61359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107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053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4733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6175" y="685800"/>
            <a:ext cx="4565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0418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517089" y="847228"/>
            <a:ext cx="5860336" cy="180230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24"/>
              <a:buFont typeface="Calibri"/>
              <a:buNone/>
              <a:defRPr sz="452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861814" y="2719039"/>
            <a:ext cx="5170885" cy="124987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4"/>
              </a:spcBef>
              <a:spcAft>
                <a:spcPts val="0"/>
              </a:spcAft>
              <a:buClr>
                <a:schemeClr val="dk1"/>
              </a:buClr>
              <a:buSzPts val="1810"/>
              <a:buNone/>
              <a:defRPr sz="1810"/>
            </a:lvl1pPr>
            <a:lvl2pPr lvl="1" algn="ctr">
              <a:lnSpc>
                <a:spcPct val="90000"/>
              </a:lnSpc>
              <a:spcBef>
                <a:spcPts val="377"/>
              </a:spcBef>
              <a:spcAft>
                <a:spcPts val="0"/>
              </a:spcAft>
              <a:buClr>
                <a:schemeClr val="dk1"/>
              </a:buClr>
              <a:buSzPts val="1508"/>
              <a:buNone/>
              <a:defRPr sz="1508"/>
            </a:lvl2pPr>
            <a:lvl3pPr lvl="2" algn="ctr">
              <a:lnSpc>
                <a:spcPct val="90000"/>
              </a:lnSpc>
              <a:spcBef>
                <a:spcPts val="377"/>
              </a:spcBef>
              <a:spcAft>
                <a:spcPts val="0"/>
              </a:spcAft>
              <a:buClr>
                <a:schemeClr val="dk1"/>
              </a:buClr>
              <a:buSzPts val="1357"/>
              <a:buNone/>
              <a:defRPr sz="1357"/>
            </a:lvl3pPr>
            <a:lvl4pPr lvl="3" algn="ctr">
              <a:lnSpc>
                <a:spcPct val="90000"/>
              </a:lnSpc>
              <a:spcBef>
                <a:spcPts val="377"/>
              </a:spcBef>
              <a:spcAft>
                <a:spcPts val="0"/>
              </a:spcAft>
              <a:buClr>
                <a:schemeClr val="dk1"/>
              </a:buClr>
              <a:buSzPts val="1206"/>
              <a:buNone/>
              <a:defRPr sz="1206"/>
            </a:lvl4pPr>
            <a:lvl5pPr lvl="4" algn="ctr">
              <a:lnSpc>
                <a:spcPct val="90000"/>
              </a:lnSpc>
              <a:spcBef>
                <a:spcPts val="377"/>
              </a:spcBef>
              <a:spcAft>
                <a:spcPts val="0"/>
              </a:spcAft>
              <a:buClr>
                <a:schemeClr val="dk1"/>
              </a:buClr>
              <a:buSzPts val="1206"/>
              <a:buNone/>
              <a:defRPr sz="1206"/>
            </a:lvl5pPr>
            <a:lvl6pPr lvl="5" algn="ctr">
              <a:lnSpc>
                <a:spcPct val="90000"/>
              </a:lnSpc>
              <a:spcBef>
                <a:spcPts val="377"/>
              </a:spcBef>
              <a:spcAft>
                <a:spcPts val="0"/>
              </a:spcAft>
              <a:buClr>
                <a:schemeClr val="dk1"/>
              </a:buClr>
              <a:buSzPts val="1206"/>
              <a:buNone/>
              <a:defRPr sz="1206"/>
            </a:lvl6pPr>
            <a:lvl7pPr lvl="6" algn="ctr">
              <a:lnSpc>
                <a:spcPct val="90000"/>
              </a:lnSpc>
              <a:spcBef>
                <a:spcPts val="377"/>
              </a:spcBef>
              <a:spcAft>
                <a:spcPts val="0"/>
              </a:spcAft>
              <a:buClr>
                <a:schemeClr val="dk1"/>
              </a:buClr>
              <a:buSzPts val="1206"/>
              <a:buNone/>
              <a:defRPr sz="1206"/>
            </a:lvl7pPr>
            <a:lvl8pPr lvl="7" algn="ctr">
              <a:lnSpc>
                <a:spcPct val="90000"/>
              </a:lnSpc>
              <a:spcBef>
                <a:spcPts val="377"/>
              </a:spcBef>
              <a:spcAft>
                <a:spcPts val="0"/>
              </a:spcAft>
              <a:buClr>
                <a:schemeClr val="dk1"/>
              </a:buClr>
              <a:buSzPts val="1206"/>
              <a:buNone/>
              <a:defRPr sz="1206"/>
            </a:lvl8pPr>
            <a:lvl9pPr lvl="8" algn="ctr">
              <a:lnSpc>
                <a:spcPct val="90000"/>
              </a:lnSpc>
              <a:spcBef>
                <a:spcPts val="377"/>
              </a:spcBef>
              <a:spcAft>
                <a:spcPts val="0"/>
              </a:spcAft>
              <a:buClr>
                <a:schemeClr val="dk1"/>
              </a:buClr>
              <a:buSzPts val="1206"/>
              <a:buNone/>
              <a:defRPr sz="1206"/>
            </a:lvl9pPr>
          </a:lstStyle>
          <a:p>
            <a:endParaRPr/>
          </a:p>
        </p:txBody>
      </p:sp>
      <p:sp>
        <p:nvSpPr>
          <p:cNvPr id="14" name="Google Shape;14;p12"/>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73998" y="275620"/>
            <a:ext cx="5946517" cy="10006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1804928" y="47164"/>
            <a:ext cx="3284656" cy="59465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4"/>
              </a:spcBef>
              <a:spcAft>
                <a:spcPts val="0"/>
              </a:spcAft>
              <a:buClr>
                <a:schemeClr val="dk1"/>
              </a:buClr>
              <a:buSzPts val="1800"/>
              <a:buChar char="•"/>
              <a:defRPr/>
            </a:lvl1pPr>
            <a:lvl2pPr marL="914400" lvl="1" indent="-342900" algn="l">
              <a:lnSpc>
                <a:spcPct val="90000"/>
              </a:lnSpc>
              <a:spcBef>
                <a:spcPts val="377"/>
              </a:spcBef>
              <a:spcAft>
                <a:spcPts val="0"/>
              </a:spcAft>
              <a:buClr>
                <a:schemeClr val="dk1"/>
              </a:buClr>
              <a:buSzPts val="1800"/>
              <a:buChar char="•"/>
              <a:defRPr/>
            </a:lvl2pPr>
            <a:lvl3pPr marL="1371600" lvl="2" indent="-342900" algn="l">
              <a:lnSpc>
                <a:spcPct val="90000"/>
              </a:lnSpc>
              <a:spcBef>
                <a:spcPts val="377"/>
              </a:spcBef>
              <a:spcAft>
                <a:spcPts val="0"/>
              </a:spcAft>
              <a:buClr>
                <a:schemeClr val="dk1"/>
              </a:buClr>
              <a:buSzPts val="1800"/>
              <a:buChar char="•"/>
              <a:defRPr/>
            </a:lvl3pPr>
            <a:lvl4pPr marL="1828800" lvl="3" indent="-342900" algn="l">
              <a:lnSpc>
                <a:spcPct val="90000"/>
              </a:lnSpc>
              <a:spcBef>
                <a:spcPts val="377"/>
              </a:spcBef>
              <a:spcAft>
                <a:spcPts val="0"/>
              </a:spcAft>
              <a:buClr>
                <a:schemeClr val="dk1"/>
              </a:buClr>
              <a:buSzPts val="1800"/>
              <a:buChar char="•"/>
              <a:defRPr/>
            </a:lvl4pPr>
            <a:lvl5pPr marL="2286000" lvl="4" indent="-342900" algn="l">
              <a:lnSpc>
                <a:spcPct val="90000"/>
              </a:lnSpc>
              <a:spcBef>
                <a:spcPts val="377"/>
              </a:spcBef>
              <a:spcAft>
                <a:spcPts val="0"/>
              </a:spcAft>
              <a:buClr>
                <a:schemeClr val="dk1"/>
              </a:buClr>
              <a:buSzPts val="1800"/>
              <a:buChar char="•"/>
              <a:defRPr/>
            </a:lvl5pPr>
            <a:lvl6pPr marL="2743200" lvl="5" indent="-342900" algn="l">
              <a:lnSpc>
                <a:spcPct val="90000"/>
              </a:lnSpc>
              <a:spcBef>
                <a:spcPts val="377"/>
              </a:spcBef>
              <a:spcAft>
                <a:spcPts val="0"/>
              </a:spcAft>
              <a:buClr>
                <a:schemeClr val="dk1"/>
              </a:buClr>
              <a:buSzPts val="1800"/>
              <a:buChar char="•"/>
              <a:defRPr/>
            </a:lvl6pPr>
            <a:lvl7pPr marL="3200400" lvl="6" indent="-342900" algn="l">
              <a:lnSpc>
                <a:spcPct val="90000"/>
              </a:lnSpc>
              <a:spcBef>
                <a:spcPts val="377"/>
              </a:spcBef>
              <a:spcAft>
                <a:spcPts val="0"/>
              </a:spcAft>
              <a:buClr>
                <a:schemeClr val="dk1"/>
              </a:buClr>
              <a:buSzPts val="1800"/>
              <a:buChar char="•"/>
              <a:defRPr/>
            </a:lvl7pPr>
            <a:lvl8pPr marL="3657600" lvl="7" indent="-342900" algn="l">
              <a:lnSpc>
                <a:spcPct val="90000"/>
              </a:lnSpc>
              <a:spcBef>
                <a:spcPts val="377"/>
              </a:spcBef>
              <a:spcAft>
                <a:spcPts val="0"/>
              </a:spcAft>
              <a:buClr>
                <a:schemeClr val="dk1"/>
              </a:buClr>
              <a:buSzPts val="1800"/>
              <a:buChar char="•"/>
              <a:defRPr/>
            </a:lvl8pPr>
            <a:lvl9pPr marL="4114800" lvl="8" indent="-342900" algn="l">
              <a:lnSpc>
                <a:spcPct val="90000"/>
              </a:lnSpc>
              <a:spcBef>
                <a:spcPts val="377"/>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3483635" y="1725870"/>
            <a:ext cx="4387131" cy="14866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467286" y="282331"/>
            <a:ext cx="4387131" cy="43737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4"/>
              </a:spcBef>
              <a:spcAft>
                <a:spcPts val="0"/>
              </a:spcAft>
              <a:buClr>
                <a:schemeClr val="dk1"/>
              </a:buClr>
              <a:buSzPts val="1800"/>
              <a:buChar char="•"/>
              <a:defRPr/>
            </a:lvl1pPr>
            <a:lvl2pPr marL="914400" lvl="1" indent="-342900" algn="l">
              <a:lnSpc>
                <a:spcPct val="90000"/>
              </a:lnSpc>
              <a:spcBef>
                <a:spcPts val="377"/>
              </a:spcBef>
              <a:spcAft>
                <a:spcPts val="0"/>
              </a:spcAft>
              <a:buClr>
                <a:schemeClr val="dk1"/>
              </a:buClr>
              <a:buSzPts val="1800"/>
              <a:buChar char="•"/>
              <a:defRPr/>
            </a:lvl2pPr>
            <a:lvl3pPr marL="1371600" lvl="2" indent="-342900" algn="l">
              <a:lnSpc>
                <a:spcPct val="90000"/>
              </a:lnSpc>
              <a:spcBef>
                <a:spcPts val="377"/>
              </a:spcBef>
              <a:spcAft>
                <a:spcPts val="0"/>
              </a:spcAft>
              <a:buClr>
                <a:schemeClr val="dk1"/>
              </a:buClr>
              <a:buSzPts val="1800"/>
              <a:buChar char="•"/>
              <a:defRPr/>
            </a:lvl3pPr>
            <a:lvl4pPr marL="1828800" lvl="3" indent="-342900" algn="l">
              <a:lnSpc>
                <a:spcPct val="90000"/>
              </a:lnSpc>
              <a:spcBef>
                <a:spcPts val="377"/>
              </a:spcBef>
              <a:spcAft>
                <a:spcPts val="0"/>
              </a:spcAft>
              <a:buClr>
                <a:schemeClr val="dk1"/>
              </a:buClr>
              <a:buSzPts val="1800"/>
              <a:buChar char="•"/>
              <a:defRPr/>
            </a:lvl4pPr>
            <a:lvl5pPr marL="2286000" lvl="4" indent="-342900" algn="l">
              <a:lnSpc>
                <a:spcPct val="90000"/>
              </a:lnSpc>
              <a:spcBef>
                <a:spcPts val="377"/>
              </a:spcBef>
              <a:spcAft>
                <a:spcPts val="0"/>
              </a:spcAft>
              <a:buClr>
                <a:schemeClr val="dk1"/>
              </a:buClr>
              <a:buSzPts val="1800"/>
              <a:buChar char="•"/>
              <a:defRPr/>
            </a:lvl5pPr>
            <a:lvl6pPr marL="2743200" lvl="5" indent="-342900" algn="l">
              <a:lnSpc>
                <a:spcPct val="90000"/>
              </a:lnSpc>
              <a:spcBef>
                <a:spcPts val="377"/>
              </a:spcBef>
              <a:spcAft>
                <a:spcPts val="0"/>
              </a:spcAft>
              <a:buClr>
                <a:schemeClr val="dk1"/>
              </a:buClr>
              <a:buSzPts val="1800"/>
              <a:buChar char="•"/>
              <a:defRPr/>
            </a:lvl6pPr>
            <a:lvl7pPr marL="3200400" lvl="6" indent="-342900" algn="l">
              <a:lnSpc>
                <a:spcPct val="90000"/>
              </a:lnSpc>
              <a:spcBef>
                <a:spcPts val="377"/>
              </a:spcBef>
              <a:spcAft>
                <a:spcPts val="0"/>
              </a:spcAft>
              <a:buClr>
                <a:schemeClr val="dk1"/>
              </a:buClr>
              <a:buSzPts val="1800"/>
              <a:buChar char="•"/>
              <a:defRPr/>
            </a:lvl7pPr>
            <a:lvl8pPr marL="3657600" lvl="7" indent="-342900" algn="l">
              <a:lnSpc>
                <a:spcPct val="90000"/>
              </a:lnSpc>
              <a:spcBef>
                <a:spcPts val="377"/>
              </a:spcBef>
              <a:spcAft>
                <a:spcPts val="0"/>
              </a:spcAft>
              <a:buClr>
                <a:schemeClr val="dk1"/>
              </a:buClr>
              <a:buSzPts val="1800"/>
              <a:buChar char="•"/>
              <a:defRPr/>
            </a:lvl8pPr>
            <a:lvl9pPr marL="4114800" lvl="8" indent="-342900" algn="l">
              <a:lnSpc>
                <a:spcPct val="90000"/>
              </a:lnSpc>
              <a:spcBef>
                <a:spcPts val="377"/>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473998" y="275620"/>
            <a:ext cx="5946517" cy="10006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473998" y="1378094"/>
            <a:ext cx="5946517" cy="32846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4"/>
              </a:spcBef>
              <a:spcAft>
                <a:spcPts val="0"/>
              </a:spcAft>
              <a:buClr>
                <a:schemeClr val="dk1"/>
              </a:buClr>
              <a:buSzPts val="1800"/>
              <a:buChar char="•"/>
              <a:defRPr/>
            </a:lvl1pPr>
            <a:lvl2pPr marL="914400" lvl="1" indent="-342900" algn="l">
              <a:lnSpc>
                <a:spcPct val="90000"/>
              </a:lnSpc>
              <a:spcBef>
                <a:spcPts val="377"/>
              </a:spcBef>
              <a:spcAft>
                <a:spcPts val="0"/>
              </a:spcAft>
              <a:buClr>
                <a:schemeClr val="dk1"/>
              </a:buClr>
              <a:buSzPts val="1800"/>
              <a:buChar char="•"/>
              <a:defRPr/>
            </a:lvl2pPr>
            <a:lvl3pPr marL="1371600" lvl="2" indent="-342900" algn="l">
              <a:lnSpc>
                <a:spcPct val="90000"/>
              </a:lnSpc>
              <a:spcBef>
                <a:spcPts val="377"/>
              </a:spcBef>
              <a:spcAft>
                <a:spcPts val="0"/>
              </a:spcAft>
              <a:buClr>
                <a:schemeClr val="dk1"/>
              </a:buClr>
              <a:buSzPts val="1800"/>
              <a:buChar char="•"/>
              <a:defRPr/>
            </a:lvl3pPr>
            <a:lvl4pPr marL="1828800" lvl="3" indent="-342900" algn="l">
              <a:lnSpc>
                <a:spcPct val="90000"/>
              </a:lnSpc>
              <a:spcBef>
                <a:spcPts val="377"/>
              </a:spcBef>
              <a:spcAft>
                <a:spcPts val="0"/>
              </a:spcAft>
              <a:buClr>
                <a:schemeClr val="dk1"/>
              </a:buClr>
              <a:buSzPts val="1800"/>
              <a:buChar char="•"/>
              <a:defRPr/>
            </a:lvl4pPr>
            <a:lvl5pPr marL="2286000" lvl="4" indent="-342900" algn="l">
              <a:lnSpc>
                <a:spcPct val="90000"/>
              </a:lnSpc>
              <a:spcBef>
                <a:spcPts val="377"/>
              </a:spcBef>
              <a:spcAft>
                <a:spcPts val="0"/>
              </a:spcAft>
              <a:buClr>
                <a:schemeClr val="dk1"/>
              </a:buClr>
              <a:buSzPts val="1800"/>
              <a:buChar char="•"/>
              <a:defRPr/>
            </a:lvl5pPr>
            <a:lvl6pPr marL="2743200" lvl="5" indent="-342900" algn="l">
              <a:lnSpc>
                <a:spcPct val="90000"/>
              </a:lnSpc>
              <a:spcBef>
                <a:spcPts val="377"/>
              </a:spcBef>
              <a:spcAft>
                <a:spcPts val="0"/>
              </a:spcAft>
              <a:buClr>
                <a:schemeClr val="dk1"/>
              </a:buClr>
              <a:buSzPts val="1800"/>
              <a:buChar char="•"/>
              <a:defRPr/>
            </a:lvl6pPr>
            <a:lvl7pPr marL="3200400" lvl="6" indent="-342900" algn="l">
              <a:lnSpc>
                <a:spcPct val="90000"/>
              </a:lnSpc>
              <a:spcBef>
                <a:spcPts val="377"/>
              </a:spcBef>
              <a:spcAft>
                <a:spcPts val="0"/>
              </a:spcAft>
              <a:buClr>
                <a:schemeClr val="dk1"/>
              </a:buClr>
              <a:buSzPts val="1800"/>
              <a:buChar char="•"/>
              <a:defRPr/>
            </a:lvl7pPr>
            <a:lvl8pPr marL="3657600" lvl="7" indent="-342900" algn="l">
              <a:lnSpc>
                <a:spcPct val="90000"/>
              </a:lnSpc>
              <a:spcBef>
                <a:spcPts val="377"/>
              </a:spcBef>
              <a:spcAft>
                <a:spcPts val="0"/>
              </a:spcAft>
              <a:buClr>
                <a:schemeClr val="dk1"/>
              </a:buClr>
              <a:buSzPts val="1800"/>
              <a:buChar char="•"/>
              <a:defRPr/>
            </a:lvl8pPr>
            <a:lvl9pPr marL="4114800" lvl="8" indent="-342900" algn="l">
              <a:lnSpc>
                <a:spcPct val="90000"/>
              </a:lnSpc>
              <a:spcBef>
                <a:spcPts val="377"/>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3"/>
        <p:cNvGrpSpPr/>
        <p:nvPr/>
      </p:nvGrpSpPr>
      <p:grpSpPr>
        <a:xfrm>
          <a:off x="0" y="0"/>
          <a:ext cx="0" cy="0"/>
          <a:chOff x="0" y="0"/>
          <a:chExt cx="0" cy="0"/>
        </a:xfrm>
      </p:grpSpPr>
      <p:sp>
        <p:nvSpPr>
          <p:cNvPr id="24" name="Google Shape;24;p14"/>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470407" y="1290616"/>
            <a:ext cx="5946517" cy="21534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24"/>
              <a:buFont typeface="Calibri"/>
              <a:buNone/>
              <a:defRPr sz="452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470407" y="3464409"/>
            <a:ext cx="5946517" cy="11324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4"/>
              </a:spcBef>
              <a:spcAft>
                <a:spcPts val="0"/>
              </a:spcAft>
              <a:buClr>
                <a:schemeClr val="dk1"/>
              </a:buClr>
              <a:buSzPts val="1810"/>
              <a:buNone/>
              <a:defRPr sz="1810">
                <a:solidFill>
                  <a:schemeClr val="dk1"/>
                </a:solidFill>
              </a:defRPr>
            </a:lvl1pPr>
            <a:lvl2pPr marL="914400" lvl="1" indent="-228600" algn="l">
              <a:lnSpc>
                <a:spcPct val="90000"/>
              </a:lnSpc>
              <a:spcBef>
                <a:spcPts val="377"/>
              </a:spcBef>
              <a:spcAft>
                <a:spcPts val="0"/>
              </a:spcAft>
              <a:buClr>
                <a:srgbClr val="888888"/>
              </a:buClr>
              <a:buSzPts val="1508"/>
              <a:buNone/>
              <a:defRPr sz="1508">
                <a:solidFill>
                  <a:srgbClr val="888888"/>
                </a:solidFill>
              </a:defRPr>
            </a:lvl2pPr>
            <a:lvl3pPr marL="1371600" lvl="2" indent="-228600" algn="l">
              <a:lnSpc>
                <a:spcPct val="90000"/>
              </a:lnSpc>
              <a:spcBef>
                <a:spcPts val="377"/>
              </a:spcBef>
              <a:spcAft>
                <a:spcPts val="0"/>
              </a:spcAft>
              <a:buClr>
                <a:srgbClr val="888888"/>
              </a:buClr>
              <a:buSzPts val="1357"/>
              <a:buNone/>
              <a:defRPr sz="1357">
                <a:solidFill>
                  <a:srgbClr val="888888"/>
                </a:solidFill>
              </a:defRPr>
            </a:lvl3pPr>
            <a:lvl4pPr marL="1828800" lvl="3" indent="-228600" algn="l">
              <a:lnSpc>
                <a:spcPct val="90000"/>
              </a:lnSpc>
              <a:spcBef>
                <a:spcPts val="377"/>
              </a:spcBef>
              <a:spcAft>
                <a:spcPts val="0"/>
              </a:spcAft>
              <a:buClr>
                <a:srgbClr val="888888"/>
              </a:buClr>
              <a:buSzPts val="1206"/>
              <a:buNone/>
              <a:defRPr sz="1206">
                <a:solidFill>
                  <a:srgbClr val="888888"/>
                </a:solidFill>
              </a:defRPr>
            </a:lvl4pPr>
            <a:lvl5pPr marL="2286000" lvl="4" indent="-228600" algn="l">
              <a:lnSpc>
                <a:spcPct val="90000"/>
              </a:lnSpc>
              <a:spcBef>
                <a:spcPts val="377"/>
              </a:spcBef>
              <a:spcAft>
                <a:spcPts val="0"/>
              </a:spcAft>
              <a:buClr>
                <a:srgbClr val="888888"/>
              </a:buClr>
              <a:buSzPts val="1206"/>
              <a:buNone/>
              <a:defRPr sz="1206">
                <a:solidFill>
                  <a:srgbClr val="888888"/>
                </a:solidFill>
              </a:defRPr>
            </a:lvl5pPr>
            <a:lvl6pPr marL="2743200" lvl="5" indent="-228600" algn="l">
              <a:lnSpc>
                <a:spcPct val="90000"/>
              </a:lnSpc>
              <a:spcBef>
                <a:spcPts val="377"/>
              </a:spcBef>
              <a:spcAft>
                <a:spcPts val="0"/>
              </a:spcAft>
              <a:buClr>
                <a:srgbClr val="888888"/>
              </a:buClr>
              <a:buSzPts val="1206"/>
              <a:buNone/>
              <a:defRPr sz="1206">
                <a:solidFill>
                  <a:srgbClr val="888888"/>
                </a:solidFill>
              </a:defRPr>
            </a:lvl6pPr>
            <a:lvl7pPr marL="3200400" lvl="6" indent="-228600" algn="l">
              <a:lnSpc>
                <a:spcPct val="90000"/>
              </a:lnSpc>
              <a:spcBef>
                <a:spcPts val="377"/>
              </a:spcBef>
              <a:spcAft>
                <a:spcPts val="0"/>
              </a:spcAft>
              <a:buClr>
                <a:srgbClr val="888888"/>
              </a:buClr>
              <a:buSzPts val="1206"/>
              <a:buNone/>
              <a:defRPr sz="1206">
                <a:solidFill>
                  <a:srgbClr val="888888"/>
                </a:solidFill>
              </a:defRPr>
            </a:lvl7pPr>
            <a:lvl8pPr marL="3657600" lvl="7" indent="-228600" algn="l">
              <a:lnSpc>
                <a:spcPct val="90000"/>
              </a:lnSpc>
              <a:spcBef>
                <a:spcPts val="377"/>
              </a:spcBef>
              <a:spcAft>
                <a:spcPts val="0"/>
              </a:spcAft>
              <a:buClr>
                <a:srgbClr val="888888"/>
              </a:buClr>
              <a:buSzPts val="1206"/>
              <a:buNone/>
              <a:defRPr sz="1206">
                <a:solidFill>
                  <a:srgbClr val="888888"/>
                </a:solidFill>
              </a:defRPr>
            </a:lvl8pPr>
            <a:lvl9pPr marL="4114800" lvl="8" indent="-228600" algn="l">
              <a:lnSpc>
                <a:spcPct val="90000"/>
              </a:lnSpc>
              <a:spcBef>
                <a:spcPts val="377"/>
              </a:spcBef>
              <a:spcAft>
                <a:spcPts val="0"/>
              </a:spcAft>
              <a:buClr>
                <a:srgbClr val="888888"/>
              </a:buClr>
              <a:buSzPts val="1206"/>
              <a:buNone/>
              <a:defRPr sz="1206">
                <a:solidFill>
                  <a:srgbClr val="888888"/>
                </a:solidFill>
              </a:defRPr>
            </a:lvl9pPr>
          </a:lstStyle>
          <a:p>
            <a:endParaRPr/>
          </a:p>
        </p:txBody>
      </p:sp>
      <p:sp>
        <p:nvSpPr>
          <p:cNvPr id="30" name="Google Shape;30;p15"/>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73998" y="275620"/>
            <a:ext cx="5946517" cy="10006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73998" y="1378094"/>
            <a:ext cx="2930168" cy="32846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4"/>
              </a:spcBef>
              <a:spcAft>
                <a:spcPts val="0"/>
              </a:spcAft>
              <a:buClr>
                <a:schemeClr val="dk1"/>
              </a:buClr>
              <a:buSzPts val="1800"/>
              <a:buChar char="•"/>
              <a:defRPr/>
            </a:lvl1pPr>
            <a:lvl2pPr marL="914400" lvl="1" indent="-342900" algn="l">
              <a:lnSpc>
                <a:spcPct val="90000"/>
              </a:lnSpc>
              <a:spcBef>
                <a:spcPts val="377"/>
              </a:spcBef>
              <a:spcAft>
                <a:spcPts val="0"/>
              </a:spcAft>
              <a:buClr>
                <a:schemeClr val="dk1"/>
              </a:buClr>
              <a:buSzPts val="1800"/>
              <a:buChar char="•"/>
              <a:defRPr/>
            </a:lvl2pPr>
            <a:lvl3pPr marL="1371600" lvl="2" indent="-342900" algn="l">
              <a:lnSpc>
                <a:spcPct val="90000"/>
              </a:lnSpc>
              <a:spcBef>
                <a:spcPts val="377"/>
              </a:spcBef>
              <a:spcAft>
                <a:spcPts val="0"/>
              </a:spcAft>
              <a:buClr>
                <a:schemeClr val="dk1"/>
              </a:buClr>
              <a:buSzPts val="1800"/>
              <a:buChar char="•"/>
              <a:defRPr/>
            </a:lvl3pPr>
            <a:lvl4pPr marL="1828800" lvl="3" indent="-342900" algn="l">
              <a:lnSpc>
                <a:spcPct val="90000"/>
              </a:lnSpc>
              <a:spcBef>
                <a:spcPts val="377"/>
              </a:spcBef>
              <a:spcAft>
                <a:spcPts val="0"/>
              </a:spcAft>
              <a:buClr>
                <a:schemeClr val="dk1"/>
              </a:buClr>
              <a:buSzPts val="1800"/>
              <a:buChar char="•"/>
              <a:defRPr/>
            </a:lvl4pPr>
            <a:lvl5pPr marL="2286000" lvl="4" indent="-342900" algn="l">
              <a:lnSpc>
                <a:spcPct val="90000"/>
              </a:lnSpc>
              <a:spcBef>
                <a:spcPts val="377"/>
              </a:spcBef>
              <a:spcAft>
                <a:spcPts val="0"/>
              </a:spcAft>
              <a:buClr>
                <a:schemeClr val="dk1"/>
              </a:buClr>
              <a:buSzPts val="1800"/>
              <a:buChar char="•"/>
              <a:defRPr/>
            </a:lvl5pPr>
            <a:lvl6pPr marL="2743200" lvl="5" indent="-342900" algn="l">
              <a:lnSpc>
                <a:spcPct val="90000"/>
              </a:lnSpc>
              <a:spcBef>
                <a:spcPts val="377"/>
              </a:spcBef>
              <a:spcAft>
                <a:spcPts val="0"/>
              </a:spcAft>
              <a:buClr>
                <a:schemeClr val="dk1"/>
              </a:buClr>
              <a:buSzPts val="1800"/>
              <a:buChar char="•"/>
              <a:defRPr/>
            </a:lvl6pPr>
            <a:lvl7pPr marL="3200400" lvl="6" indent="-342900" algn="l">
              <a:lnSpc>
                <a:spcPct val="90000"/>
              </a:lnSpc>
              <a:spcBef>
                <a:spcPts val="377"/>
              </a:spcBef>
              <a:spcAft>
                <a:spcPts val="0"/>
              </a:spcAft>
              <a:buClr>
                <a:schemeClr val="dk1"/>
              </a:buClr>
              <a:buSzPts val="1800"/>
              <a:buChar char="•"/>
              <a:defRPr/>
            </a:lvl7pPr>
            <a:lvl8pPr marL="3657600" lvl="7" indent="-342900" algn="l">
              <a:lnSpc>
                <a:spcPct val="90000"/>
              </a:lnSpc>
              <a:spcBef>
                <a:spcPts val="377"/>
              </a:spcBef>
              <a:spcAft>
                <a:spcPts val="0"/>
              </a:spcAft>
              <a:buClr>
                <a:schemeClr val="dk1"/>
              </a:buClr>
              <a:buSzPts val="1800"/>
              <a:buChar char="•"/>
              <a:defRPr/>
            </a:lvl8pPr>
            <a:lvl9pPr marL="4114800" lvl="8" indent="-342900" algn="l">
              <a:lnSpc>
                <a:spcPct val="90000"/>
              </a:lnSpc>
              <a:spcBef>
                <a:spcPts val="377"/>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3490347" y="1378094"/>
            <a:ext cx="2930168" cy="32846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4"/>
              </a:spcBef>
              <a:spcAft>
                <a:spcPts val="0"/>
              </a:spcAft>
              <a:buClr>
                <a:schemeClr val="dk1"/>
              </a:buClr>
              <a:buSzPts val="1800"/>
              <a:buChar char="•"/>
              <a:defRPr/>
            </a:lvl1pPr>
            <a:lvl2pPr marL="914400" lvl="1" indent="-342900" algn="l">
              <a:lnSpc>
                <a:spcPct val="90000"/>
              </a:lnSpc>
              <a:spcBef>
                <a:spcPts val="377"/>
              </a:spcBef>
              <a:spcAft>
                <a:spcPts val="0"/>
              </a:spcAft>
              <a:buClr>
                <a:schemeClr val="dk1"/>
              </a:buClr>
              <a:buSzPts val="1800"/>
              <a:buChar char="•"/>
              <a:defRPr/>
            </a:lvl2pPr>
            <a:lvl3pPr marL="1371600" lvl="2" indent="-342900" algn="l">
              <a:lnSpc>
                <a:spcPct val="90000"/>
              </a:lnSpc>
              <a:spcBef>
                <a:spcPts val="377"/>
              </a:spcBef>
              <a:spcAft>
                <a:spcPts val="0"/>
              </a:spcAft>
              <a:buClr>
                <a:schemeClr val="dk1"/>
              </a:buClr>
              <a:buSzPts val="1800"/>
              <a:buChar char="•"/>
              <a:defRPr/>
            </a:lvl3pPr>
            <a:lvl4pPr marL="1828800" lvl="3" indent="-342900" algn="l">
              <a:lnSpc>
                <a:spcPct val="90000"/>
              </a:lnSpc>
              <a:spcBef>
                <a:spcPts val="377"/>
              </a:spcBef>
              <a:spcAft>
                <a:spcPts val="0"/>
              </a:spcAft>
              <a:buClr>
                <a:schemeClr val="dk1"/>
              </a:buClr>
              <a:buSzPts val="1800"/>
              <a:buChar char="•"/>
              <a:defRPr/>
            </a:lvl4pPr>
            <a:lvl5pPr marL="2286000" lvl="4" indent="-342900" algn="l">
              <a:lnSpc>
                <a:spcPct val="90000"/>
              </a:lnSpc>
              <a:spcBef>
                <a:spcPts val="377"/>
              </a:spcBef>
              <a:spcAft>
                <a:spcPts val="0"/>
              </a:spcAft>
              <a:buClr>
                <a:schemeClr val="dk1"/>
              </a:buClr>
              <a:buSzPts val="1800"/>
              <a:buChar char="•"/>
              <a:defRPr/>
            </a:lvl5pPr>
            <a:lvl6pPr marL="2743200" lvl="5" indent="-342900" algn="l">
              <a:lnSpc>
                <a:spcPct val="90000"/>
              </a:lnSpc>
              <a:spcBef>
                <a:spcPts val="377"/>
              </a:spcBef>
              <a:spcAft>
                <a:spcPts val="0"/>
              </a:spcAft>
              <a:buClr>
                <a:schemeClr val="dk1"/>
              </a:buClr>
              <a:buSzPts val="1800"/>
              <a:buChar char="•"/>
              <a:defRPr/>
            </a:lvl6pPr>
            <a:lvl7pPr marL="3200400" lvl="6" indent="-342900" algn="l">
              <a:lnSpc>
                <a:spcPct val="90000"/>
              </a:lnSpc>
              <a:spcBef>
                <a:spcPts val="377"/>
              </a:spcBef>
              <a:spcAft>
                <a:spcPts val="0"/>
              </a:spcAft>
              <a:buClr>
                <a:schemeClr val="dk1"/>
              </a:buClr>
              <a:buSzPts val="1800"/>
              <a:buChar char="•"/>
              <a:defRPr/>
            </a:lvl7pPr>
            <a:lvl8pPr marL="3657600" lvl="7" indent="-342900" algn="l">
              <a:lnSpc>
                <a:spcPct val="90000"/>
              </a:lnSpc>
              <a:spcBef>
                <a:spcPts val="377"/>
              </a:spcBef>
              <a:spcAft>
                <a:spcPts val="0"/>
              </a:spcAft>
              <a:buClr>
                <a:schemeClr val="dk1"/>
              </a:buClr>
              <a:buSzPts val="1800"/>
              <a:buChar char="•"/>
              <a:defRPr/>
            </a:lvl8pPr>
            <a:lvl9pPr marL="4114800" lvl="8" indent="-342900" algn="l">
              <a:lnSpc>
                <a:spcPct val="90000"/>
              </a:lnSpc>
              <a:spcBef>
                <a:spcPts val="377"/>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74896" y="275620"/>
            <a:ext cx="5946517" cy="10006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74896" y="1269045"/>
            <a:ext cx="2916702" cy="62193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4"/>
              </a:spcBef>
              <a:spcAft>
                <a:spcPts val="0"/>
              </a:spcAft>
              <a:buClr>
                <a:schemeClr val="dk1"/>
              </a:buClr>
              <a:buSzPts val="1810"/>
              <a:buNone/>
              <a:defRPr sz="1810" b="1"/>
            </a:lvl1pPr>
            <a:lvl2pPr marL="914400" lvl="1" indent="-228600" algn="l">
              <a:lnSpc>
                <a:spcPct val="90000"/>
              </a:lnSpc>
              <a:spcBef>
                <a:spcPts val="377"/>
              </a:spcBef>
              <a:spcAft>
                <a:spcPts val="0"/>
              </a:spcAft>
              <a:buClr>
                <a:schemeClr val="dk1"/>
              </a:buClr>
              <a:buSzPts val="1508"/>
              <a:buNone/>
              <a:defRPr sz="1508" b="1"/>
            </a:lvl2pPr>
            <a:lvl3pPr marL="1371600" lvl="2" indent="-228600" algn="l">
              <a:lnSpc>
                <a:spcPct val="90000"/>
              </a:lnSpc>
              <a:spcBef>
                <a:spcPts val="377"/>
              </a:spcBef>
              <a:spcAft>
                <a:spcPts val="0"/>
              </a:spcAft>
              <a:buClr>
                <a:schemeClr val="dk1"/>
              </a:buClr>
              <a:buSzPts val="1357"/>
              <a:buNone/>
              <a:defRPr sz="1357" b="1"/>
            </a:lvl3pPr>
            <a:lvl4pPr marL="1828800" lvl="3" indent="-228600" algn="l">
              <a:lnSpc>
                <a:spcPct val="90000"/>
              </a:lnSpc>
              <a:spcBef>
                <a:spcPts val="377"/>
              </a:spcBef>
              <a:spcAft>
                <a:spcPts val="0"/>
              </a:spcAft>
              <a:buClr>
                <a:schemeClr val="dk1"/>
              </a:buClr>
              <a:buSzPts val="1206"/>
              <a:buNone/>
              <a:defRPr sz="1206" b="1"/>
            </a:lvl4pPr>
            <a:lvl5pPr marL="2286000" lvl="4" indent="-228600" algn="l">
              <a:lnSpc>
                <a:spcPct val="90000"/>
              </a:lnSpc>
              <a:spcBef>
                <a:spcPts val="377"/>
              </a:spcBef>
              <a:spcAft>
                <a:spcPts val="0"/>
              </a:spcAft>
              <a:buClr>
                <a:schemeClr val="dk1"/>
              </a:buClr>
              <a:buSzPts val="1206"/>
              <a:buNone/>
              <a:defRPr sz="1206" b="1"/>
            </a:lvl5pPr>
            <a:lvl6pPr marL="2743200" lvl="5" indent="-228600" algn="l">
              <a:lnSpc>
                <a:spcPct val="90000"/>
              </a:lnSpc>
              <a:spcBef>
                <a:spcPts val="377"/>
              </a:spcBef>
              <a:spcAft>
                <a:spcPts val="0"/>
              </a:spcAft>
              <a:buClr>
                <a:schemeClr val="dk1"/>
              </a:buClr>
              <a:buSzPts val="1206"/>
              <a:buNone/>
              <a:defRPr sz="1206" b="1"/>
            </a:lvl6pPr>
            <a:lvl7pPr marL="3200400" lvl="6" indent="-228600" algn="l">
              <a:lnSpc>
                <a:spcPct val="90000"/>
              </a:lnSpc>
              <a:spcBef>
                <a:spcPts val="377"/>
              </a:spcBef>
              <a:spcAft>
                <a:spcPts val="0"/>
              </a:spcAft>
              <a:buClr>
                <a:schemeClr val="dk1"/>
              </a:buClr>
              <a:buSzPts val="1206"/>
              <a:buNone/>
              <a:defRPr sz="1206" b="1"/>
            </a:lvl7pPr>
            <a:lvl8pPr marL="3657600" lvl="7" indent="-228600" algn="l">
              <a:lnSpc>
                <a:spcPct val="90000"/>
              </a:lnSpc>
              <a:spcBef>
                <a:spcPts val="377"/>
              </a:spcBef>
              <a:spcAft>
                <a:spcPts val="0"/>
              </a:spcAft>
              <a:buClr>
                <a:schemeClr val="dk1"/>
              </a:buClr>
              <a:buSzPts val="1206"/>
              <a:buNone/>
              <a:defRPr sz="1206" b="1"/>
            </a:lvl8pPr>
            <a:lvl9pPr marL="4114800" lvl="8" indent="-228600" algn="l">
              <a:lnSpc>
                <a:spcPct val="90000"/>
              </a:lnSpc>
              <a:spcBef>
                <a:spcPts val="377"/>
              </a:spcBef>
              <a:spcAft>
                <a:spcPts val="0"/>
              </a:spcAft>
              <a:buClr>
                <a:schemeClr val="dk1"/>
              </a:buClr>
              <a:buSzPts val="1206"/>
              <a:buNone/>
              <a:defRPr sz="1206" b="1"/>
            </a:lvl9pPr>
          </a:lstStyle>
          <a:p>
            <a:endParaRPr/>
          </a:p>
        </p:txBody>
      </p:sp>
      <p:sp>
        <p:nvSpPr>
          <p:cNvPr id="43" name="Google Shape;43;p17"/>
          <p:cNvSpPr txBox="1">
            <a:spLocks noGrp="1"/>
          </p:cNvSpPr>
          <p:nvPr>
            <p:ph type="body" idx="2"/>
          </p:nvPr>
        </p:nvSpPr>
        <p:spPr>
          <a:xfrm>
            <a:off x="474896" y="1890984"/>
            <a:ext cx="2916702" cy="278135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4"/>
              </a:spcBef>
              <a:spcAft>
                <a:spcPts val="0"/>
              </a:spcAft>
              <a:buClr>
                <a:schemeClr val="dk1"/>
              </a:buClr>
              <a:buSzPts val="1800"/>
              <a:buChar char="•"/>
              <a:defRPr/>
            </a:lvl1pPr>
            <a:lvl2pPr marL="914400" lvl="1" indent="-342900" algn="l">
              <a:lnSpc>
                <a:spcPct val="90000"/>
              </a:lnSpc>
              <a:spcBef>
                <a:spcPts val="377"/>
              </a:spcBef>
              <a:spcAft>
                <a:spcPts val="0"/>
              </a:spcAft>
              <a:buClr>
                <a:schemeClr val="dk1"/>
              </a:buClr>
              <a:buSzPts val="1800"/>
              <a:buChar char="•"/>
              <a:defRPr/>
            </a:lvl2pPr>
            <a:lvl3pPr marL="1371600" lvl="2" indent="-342900" algn="l">
              <a:lnSpc>
                <a:spcPct val="90000"/>
              </a:lnSpc>
              <a:spcBef>
                <a:spcPts val="377"/>
              </a:spcBef>
              <a:spcAft>
                <a:spcPts val="0"/>
              </a:spcAft>
              <a:buClr>
                <a:schemeClr val="dk1"/>
              </a:buClr>
              <a:buSzPts val="1800"/>
              <a:buChar char="•"/>
              <a:defRPr/>
            </a:lvl3pPr>
            <a:lvl4pPr marL="1828800" lvl="3" indent="-342900" algn="l">
              <a:lnSpc>
                <a:spcPct val="90000"/>
              </a:lnSpc>
              <a:spcBef>
                <a:spcPts val="377"/>
              </a:spcBef>
              <a:spcAft>
                <a:spcPts val="0"/>
              </a:spcAft>
              <a:buClr>
                <a:schemeClr val="dk1"/>
              </a:buClr>
              <a:buSzPts val="1800"/>
              <a:buChar char="•"/>
              <a:defRPr/>
            </a:lvl4pPr>
            <a:lvl5pPr marL="2286000" lvl="4" indent="-342900" algn="l">
              <a:lnSpc>
                <a:spcPct val="90000"/>
              </a:lnSpc>
              <a:spcBef>
                <a:spcPts val="377"/>
              </a:spcBef>
              <a:spcAft>
                <a:spcPts val="0"/>
              </a:spcAft>
              <a:buClr>
                <a:schemeClr val="dk1"/>
              </a:buClr>
              <a:buSzPts val="1800"/>
              <a:buChar char="•"/>
              <a:defRPr/>
            </a:lvl5pPr>
            <a:lvl6pPr marL="2743200" lvl="5" indent="-342900" algn="l">
              <a:lnSpc>
                <a:spcPct val="90000"/>
              </a:lnSpc>
              <a:spcBef>
                <a:spcPts val="377"/>
              </a:spcBef>
              <a:spcAft>
                <a:spcPts val="0"/>
              </a:spcAft>
              <a:buClr>
                <a:schemeClr val="dk1"/>
              </a:buClr>
              <a:buSzPts val="1800"/>
              <a:buChar char="•"/>
              <a:defRPr/>
            </a:lvl6pPr>
            <a:lvl7pPr marL="3200400" lvl="6" indent="-342900" algn="l">
              <a:lnSpc>
                <a:spcPct val="90000"/>
              </a:lnSpc>
              <a:spcBef>
                <a:spcPts val="377"/>
              </a:spcBef>
              <a:spcAft>
                <a:spcPts val="0"/>
              </a:spcAft>
              <a:buClr>
                <a:schemeClr val="dk1"/>
              </a:buClr>
              <a:buSzPts val="1800"/>
              <a:buChar char="•"/>
              <a:defRPr/>
            </a:lvl7pPr>
            <a:lvl8pPr marL="3657600" lvl="7" indent="-342900" algn="l">
              <a:lnSpc>
                <a:spcPct val="90000"/>
              </a:lnSpc>
              <a:spcBef>
                <a:spcPts val="377"/>
              </a:spcBef>
              <a:spcAft>
                <a:spcPts val="0"/>
              </a:spcAft>
              <a:buClr>
                <a:schemeClr val="dk1"/>
              </a:buClr>
              <a:buSzPts val="1800"/>
              <a:buChar char="•"/>
              <a:defRPr/>
            </a:lvl8pPr>
            <a:lvl9pPr marL="4114800" lvl="8" indent="-342900" algn="l">
              <a:lnSpc>
                <a:spcPct val="90000"/>
              </a:lnSpc>
              <a:spcBef>
                <a:spcPts val="377"/>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3490348" y="1269045"/>
            <a:ext cx="2931066" cy="62193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4"/>
              </a:spcBef>
              <a:spcAft>
                <a:spcPts val="0"/>
              </a:spcAft>
              <a:buClr>
                <a:schemeClr val="dk1"/>
              </a:buClr>
              <a:buSzPts val="1810"/>
              <a:buNone/>
              <a:defRPr sz="1810" b="1"/>
            </a:lvl1pPr>
            <a:lvl2pPr marL="914400" lvl="1" indent="-228600" algn="l">
              <a:lnSpc>
                <a:spcPct val="90000"/>
              </a:lnSpc>
              <a:spcBef>
                <a:spcPts val="377"/>
              </a:spcBef>
              <a:spcAft>
                <a:spcPts val="0"/>
              </a:spcAft>
              <a:buClr>
                <a:schemeClr val="dk1"/>
              </a:buClr>
              <a:buSzPts val="1508"/>
              <a:buNone/>
              <a:defRPr sz="1508" b="1"/>
            </a:lvl2pPr>
            <a:lvl3pPr marL="1371600" lvl="2" indent="-228600" algn="l">
              <a:lnSpc>
                <a:spcPct val="90000"/>
              </a:lnSpc>
              <a:spcBef>
                <a:spcPts val="377"/>
              </a:spcBef>
              <a:spcAft>
                <a:spcPts val="0"/>
              </a:spcAft>
              <a:buClr>
                <a:schemeClr val="dk1"/>
              </a:buClr>
              <a:buSzPts val="1357"/>
              <a:buNone/>
              <a:defRPr sz="1357" b="1"/>
            </a:lvl3pPr>
            <a:lvl4pPr marL="1828800" lvl="3" indent="-228600" algn="l">
              <a:lnSpc>
                <a:spcPct val="90000"/>
              </a:lnSpc>
              <a:spcBef>
                <a:spcPts val="377"/>
              </a:spcBef>
              <a:spcAft>
                <a:spcPts val="0"/>
              </a:spcAft>
              <a:buClr>
                <a:schemeClr val="dk1"/>
              </a:buClr>
              <a:buSzPts val="1206"/>
              <a:buNone/>
              <a:defRPr sz="1206" b="1"/>
            </a:lvl4pPr>
            <a:lvl5pPr marL="2286000" lvl="4" indent="-228600" algn="l">
              <a:lnSpc>
                <a:spcPct val="90000"/>
              </a:lnSpc>
              <a:spcBef>
                <a:spcPts val="377"/>
              </a:spcBef>
              <a:spcAft>
                <a:spcPts val="0"/>
              </a:spcAft>
              <a:buClr>
                <a:schemeClr val="dk1"/>
              </a:buClr>
              <a:buSzPts val="1206"/>
              <a:buNone/>
              <a:defRPr sz="1206" b="1"/>
            </a:lvl5pPr>
            <a:lvl6pPr marL="2743200" lvl="5" indent="-228600" algn="l">
              <a:lnSpc>
                <a:spcPct val="90000"/>
              </a:lnSpc>
              <a:spcBef>
                <a:spcPts val="377"/>
              </a:spcBef>
              <a:spcAft>
                <a:spcPts val="0"/>
              </a:spcAft>
              <a:buClr>
                <a:schemeClr val="dk1"/>
              </a:buClr>
              <a:buSzPts val="1206"/>
              <a:buNone/>
              <a:defRPr sz="1206" b="1"/>
            </a:lvl6pPr>
            <a:lvl7pPr marL="3200400" lvl="6" indent="-228600" algn="l">
              <a:lnSpc>
                <a:spcPct val="90000"/>
              </a:lnSpc>
              <a:spcBef>
                <a:spcPts val="377"/>
              </a:spcBef>
              <a:spcAft>
                <a:spcPts val="0"/>
              </a:spcAft>
              <a:buClr>
                <a:schemeClr val="dk1"/>
              </a:buClr>
              <a:buSzPts val="1206"/>
              <a:buNone/>
              <a:defRPr sz="1206" b="1"/>
            </a:lvl7pPr>
            <a:lvl8pPr marL="3657600" lvl="7" indent="-228600" algn="l">
              <a:lnSpc>
                <a:spcPct val="90000"/>
              </a:lnSpc>
              <a:spcBef>
                <a:spcPts val="377"/>
              </a:spcBef>
              <a:spcAft>
                <a:spcPts val="0"/>
              </a:spcAft>
              <a:buClr>
                <a:schemeClr val="dk1"/>
              </a:buClr>
              <a:buSzPts val="1206"/>
              <a:buNone/>
              <a:defRPr sz="1206" b="1"/>
            </a:lvl8pPr>
            <a:lvl9pPr marL="4114800" lvl="8" indent="-228600" algn="l">
              <a:lnSpc>
                <a:spcPct val="90000"/>
              </a:lnSpc>
              <a:spcBef>
                <a:spcPts val="377"/>
              </a:spcBef>
              <a:spcAft>
                <a:spcPts val="0"/>
              </a:spcAft>
              <a:buClr>
                <a:schemeClr val="dk1"/>
              </a:buClr>
              <a:buSzPts val="1206"/>
              <a:buNone/>
              <a:defRPr sz="1206" b="1"/>
            </a:lvl9pPr>
          </a:lstStyle>
          <a:p>
            <a:endParaRPr/>
          </a:p>
        </p:txBody>
      </p:sp>
      <p:sp>
        <p:nvSpPr>
          <p:cNvPr id="45" name="Google Shape;45;p17"/>
          <p:cNvSpPr txBox="1">
            <a:spLocks noGrp="1"/>
          </p:cNvSpPr>
          <p:nvPr>
            <p:ph type="body" idx="4"/>
          </p:nvPr>
        </p:nvSpPr>
        <p:spPr>
          <a:xfrm>
            <a:off x="3490348" y="1890984"/>
            <a:ext cx="2931066" cy="278135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4"/>
              </a:spcBef>
              <a:spcAft>
                <a:spcPts val="0"/>
              </a:spcAft>
              <a:buClr>
                <a:schemeClr val="dk1"/>
              </a:buClr>
              <a:buSzPts val="1800"/>
              <a:buChar char="•"/>
              <a:defRPr/>
            </a:lvl1pPr>
            <a:lvl2pPr marL="914400" lvl="1" indent="-342900" algn="l">
              <a:lnSpc>
                <a:spcPct val="90000"/>
              </a:lnSpc>
              <a:spcBef>
                <a:spcPts val="377"/>
              </a:spcBef>
              <a:spcAft>
                <a:spcPts val="0"/>
              </a:spcAft>
              <a:buClr>
                <a:schemeClr val="dk1"/>
              </a:buClr>
              <a:buSzPts val="1800"/>
              <a:buChar char="•"/>
              <a:defRPr/>
            </a:lvl2pPr>
            <a:lvl3pPr marL="1371600" lvl="2" indent="-342900" algn="l">
              <a:lnSpc>
                <a:spcPct val="90000"/>
              </a:lnSpc>
              <a:spcBef>
                <a:spcPts val="377"/>
              </a:spcBef>
              <a:spcAft>
                <a:spcPts val="0"/>
              </a:spcAft>
              <a:buClr>
                <a:schemeClr val="dk1"/>
              </a:buClr>
              <a:buSzPts val="1800"/>
              <a:buChar char="•"/>
              <a:defRPr/>
            </a:lvl3pPr>
            <a:lvl4pPr marL="1828800" lvl="3" indent="-342900" algn="l">
              <a:lnSpc>
                <a:spcPct val="90000"/>
              </a:lnSpc>
              <a:spcBef>
                <a:spcPts val="377"/>
              </a:spcBef>
              <a:spcAft>
                <a:spcPts val="0"/>
              </a:spcAft>
              <a:buClr>
                <a:schemeClr val="dk1"/>
              </a:buClr>
              <a:buSzPts val="1800"/>
              <a:buChar char="•"/>
              <a:defRPr/>
            </a:lvl4pPr>
            <a:lvl5pPr marL="2286000" lvl="4" indent="-342900" algn="l">
              <a:lnSpc>
                <a:spcPct val="90000"/>
              </a:lnSpc>
              <a:spcBef>
                <a:spcPts val="377"/>
              </a:spcBef>
              <a:spcAft>
                <a:spcPts val="0"/>
              </a:spcAft>
              <a:buClr>
                <a:schemeClr val="dk1"/>
              </a:buClr>
              <a:buSzPts val="1800"/>
              <a:buChar char="•"/>
              <a:defRPr/>
            </a:lvl5pPr>
            <a:lvl6pPr marL="2743200" lvl="5" indent="-342900" algn="l">
              <a:lnSpc>
                <a:spcPct val="90000"/>
              </a:lnSpc>
              <a:spcBef>
                <a:spcPts val="377"/>
              </a:spcBef>
              <a:spcAft>
                <a:spcPts val="0"/>
              </a:spcAft>
              <a:buClr>
                <a:schemeClr val="dk1"/>
              </a:buClr>
              <a:buSzPts val="1800"/>
              <a:buChar char="•"/>
              <a:defRPr/>
            </a:lvl6pPr>
            <a:lvl7pPr marL="3200400" lvl="6" indent="-342900" algn="l">
              <a:lnSpc>
                <a:spcPct val="90000"/>
              </a:lnSpc>
              <a:spcBef>
                <a:spcPts val="377"/>
              </a:spcBef>
              <a:spcAft>
                <a:spcPts val="0"/>
              </a:spcAft>
              <a:buClr>
                <a:schemeClr val="dk1"/>
              </a:buClr>
              <a:buSzPts val="1800"/>
              <a:buChar char="•"/>
              <a:defRPr/>
            </a:lvl7pPr>
            <a:lvl8pPr marL="3657600" lvl="7" indent="-342900" algn="l">
              <a:lnSpc>
                <a:spcPct val="90000"/>
              </a:lnSpc>
              <a:spcBef>
                <a:spcPts val="377"/>
              </a:spcBef>
              <a:spcAft>
                <a:spcPts val="0"/>
              </a:spcAft>
              <a:buClr>
                <a:schemeClr val="dk1"/>
              </a:buClr>
              <a:buSzPts val="1800"/>
              <a:buChar char="•"/>
              <a:defRPr/>
            </a:lvl8pPr>
            <a:lvl9pPr marL="4114800" lvl="8" indent="-342900" algn="l">
              <a:lnSpc>
                <a:spcPct val="90000"/>
              </a:lnSpc>
              <a:spcBef>
                <a:spcPts val="377"/>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73998" y="275620"/>
            <a:ext cx="5946517" cy="10006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74896" y="345122"/>
            <a:ext cx="2223660" cy="120792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13"/>
              <a:buFont typeface="Calibri"/>
              <a:buNone/>
              <a:defRPr sz="241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2931066" y="745370"/>
            <a:ext cx="3490347" cy="3678910"/>
          </a:xfrm>
          <a:prstGeom prst="rect">
            <a:avLst/>
          </a:prstGeom>
          <a:noFill/>
          <a:ln>
            <a:noFill/>
          </a:ln>
        </p:spPr>
        <p:txBody>
          <a:bodyPr spcFirstLastPara="1" wrap="square" lIns="91425" tIns="45700" rIns="91425" bIns="45700" anchor="t" anchorCtr="0">
            <a:normAutofit/>
          </a:bodyPr>
          <a:lstStyle>
            <a:lvl1pPr marL="457200" lvl="0" indent="-381825" algn="l">
              <a:lnSpc>
                <a:spcPct val="90000"/>
              </a:lnSpc>
              <a:spcBef>
                <a:spcPts val="754"/>
              </a:spcBef>
              <a:spcAft>
                <a:spcPts val="0"/>
              </a:spcAft>
              <a:buClr>
                <a:schemeClr val="dk1"/>
              </a:buClr>
              <a:buSzPts val="2413"/>
              <a:buChar char="•"/>
              <a:defRPr sz="2413"/>
            </a:lvl1pPr>
            <a:lvl2pPr marL="914400" lvl="1" indent="-362648" algn="l">
              <a:lnSpc>
                <a:spcPct val="90000"/>
              </a:lnSpc>
              <a:spcBef>
                <a:spcPts val="377"/>
              </a:spcBef>
              <a:spcAft>
                <a:spcPts val="0"/>
              </a:spcAft>
              <a:buClr>
                <a:schemeClr val="dk1"/>
              </a:buClr>
              <a:buSzPts val="2111"/>
              <a:buChar char="•"/>
              <a:defRPr sz="2111"/>
            </a:lvl2pPr>
            <a:lvl3pPr marL="1371600" lvl="2" indent="-343535" algn="l">
              <a:lnSpc>
                <a:spcPct val="90000"/>
              </a:lnSpc>
              <a:spcBef>
                <a:spcPts val="377"/>
              </a:spcBef>
              <a:spcAft>
                <a:spcPts val="0"/>
              </a:spcAft>
              <a:buClr>
                <a:schemeClr val="dk1"/>
              </a:buClr>
              <a:buSzPts val="1810"/>
              <a:buChar char="•"/>
              <a:defRPr sz="1810"/>
            </a:lvl3pPr>
            <a:lvl4pPr marL="1828800" lvl="3" indent="-324358" algn="l">
              <a:lnSpc>
                <a:spcPct val="90000"/>
              </a:lnSpc>
              <a:spcBef>
                <a:spcPts val="377"/>
              </a:spcBef>
              <a:spcAft>
                <a:spcPts val="0"/>
              </a:spcAft>
              <a:buClr>
                <a:schemeClr val="dk1"/>
              </a:buClr>
              <a:buSzPts val="1508"/>
              <a:buChar char="•"/>
              <a:defRPr sz="1508"/>
            </a:lvl4pPr>
            <a:lvl5pPr marL="2286000" lvl="4" indent="-324357" algn="l">
              <a:lnSpc>
                <a:spcPct val="90000"/>
              </a:lnSpc>
              <a:spcBef>
                <a:spcPts val="377"/>
              </a:spcBef>
              <a:spcAft>
                <a:spcPts val="0"/>
              </a:spcAft>
              <a:buClr>
                <a:schemeClr val="dk1"/>
              </a:buClr>
              <a:buSzPts val="1508"/>
              <a:buChar char="•"/>
              <a:defRPr sz="1508"/>
            </a:lvl5pPr>
            <a:lvl6pPr marL="2743200" lvl="5" indent="-324357" algn="l">
              <a:lnSpc>
                <a:spcPct val="90000"/>
              </a:lnSpc>
              <a:spcBef>
                <a:spcPts val="377"/>
              </a:spcBef>
              <a:spcAft>
                <a:spcPts val="0"/>
              </a:spcAft>
              <a:buClr>
                <a:schemeClr val="dk1"/>
              </a:buClr>
              <a:buSzPts val="1508"/>
              <a:buChar char="•"/>
              <a:defRPr sz="1508"/>
            </a:lvl6pPr>
            <a:lvl7pPr marL="3200400" lvl="6" indent="-324357" algn="l">
              <a:lnSpc>
                <a:spcPct val="90000"/>
              </a:lnSpc>
              <a:spcBef>
                <a:spcPts val="377"/>
              </a:spcBef>
              <a:spcAft>
                <a:spcPts val="0"/>
              </a:spcAft>
              <a:buClr>
                <a:schemeClr val="dk1"/>
              </a:buClr>
              <a:buSzPts val="1508"/>
              <a:buChar char="•"/>
              <a:defRPr sz="1508"/>
            </a:lvl7pPr>
            <a:lvl8pPr marL="3657600" lvl="7" indent="-324358" algn="l">
              <a:lnSpc>
                <a:spcPct val="90000"/>
              </a:lnSpc>
              <a:spcBef>
                <a:spcPts val="377"/>
              </a:spcBef>
              <a:spcAft>
                <a:spcPts val="0"/>
              </a:spcAft>
              <a:buClr>
                <a:schemeClr val="dk1"/>
              </a:buClr>
              <a:buSzPts val="1508"/>
              <a:buChar char="•"/>
              <a:defRPr sz="1508"/>
            </a:lvl8pPr>
            <a:lvl9pPr marL="4114800" lvl="8" indent="-324358" algn="l">
              <a:lnSpc>
                <a:spcPct val="90000"/>
              </a:lnSpc>
              <a:spcBef>
                <a:spcPts val="377"/>
              </a:spcBef>
              <a:spcAft>
                <a:spcPts val="0"/>
              </a:spcAft>
              <a:buClr>
                <a:schemeClr val="dk1"/>
              </a:buClr>
              <a:buSzPts val="1508"/>
              <a:buChar char="•"/>
              <a:defRPr sz="1508"/>
            </a:lvl9pPr>
          </a:lstStyle>
          <a:p>
            <a:endParaRPr/>
          </a:p>
        </p:txBody>
      </p:sp>
      <p:sp>
        <p:nvSpPr>
          <p:cNvPr id="57" name="Google Shape;57;p19"/>
          <p:cNvSpPr txBox="1">
            <a:spLocks noGrp="1"/>
          </p:cNvSpPr>
          <p:nvPr>
            <p:ph type="body" idx="2"/>
          </p:nvPr>
        </p:nvSpPr>
        <p:spPr>
          <a:xfrm>
            <a:off x="474896" y="1553051"/>
            <a:ext cx="2223660" cy="28772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4"/>
              </a:spcBef>
              <a:spcAft>
                <a:spcPts val="0"/>
              </a:spcAft>
              <a:buClr>
                <a:schemeClr val="dk1"/>
              </a:buClr>
              <a:buSzPts val="1206"/>
              <a:buNone/>
              <a:defRPr sz="1206"/>
            </a:lvl1pPr>
            <a:lvl2pPr marL="914400" lvl="1" indent="-228600" algn="l">
              <a:lnSpc>
                <a:spcPct val="90000"/>
              </a:lnSpc>
              <a:spcBef>
                <a:spcPts val="377"/>
              </a:spcBef>
              <a:spcAft>
                <a:spcPts val="0"/>
              </a:spcAft>
              <a:buClr>
                <a:schemeClr val="dk1"/>
              </a:buClr>
              <a:buSzPts val="1056"/>
              <a:buNone/>
              <a:defRPr sz="1056"/>
            </a:lvl2pPr>
            <a:lvl3pPr marL="1371600" lvl="2" indent="-228600" algn="l">
              <a:lnSpc>
                <a:spcPct val="90000"/>
              </a:lnSpc>
              <a:spcBef>
                <a:spcPts val="377"/>
              </a:spcBef>
              <a:spcAft>
                <a:spcPts val="0"/>
              </a:spcAft>
              <a:buClr>
                <a:schemeClr val="dk1"/>
              </a:buClr>
              <a:buSzPts val="905"/>
              <a:buNone/>
              <a:defRPr sz="905"/>
            </a:lvl3pPr>
            <a:lvl4pPr marL="1828800" lvl="3" indent="-228600" algn="l">
              <a:lnSpc>
                <a:spcPct val="90000"/>
              </a:lnSpc>
              <a:spcBef>
                <a:spcPts val="377"/>
              </a:spcBef>
              <a:spcAft>
                <a:spcPts val="0"/>
              </a:spcAft>
              <a:buClr>
                <a:schemeClr val="dk1"/>
              </a:buClr>
              <a:buSzPts val="754"/>
              <a:buNone/>
              <a:defRPr sz="754"/>
            </a:lvl4pPr>
            <a:lvl5pPr marL="2286000" lvl="4" indent="-228600" algn="l">
              <a:lnSpc>
                <a:spcPct val="90000"/>
              </a:lnSpc>
              <a:spcBef>
                <a:spcPts val="377"/>
              </a:spcBef>
              <a:spcAft>
                <a:spcPts val="0"/>
              </a:spcAft>
              <a:buClr>
                <a:schemeClr val="dk1"/>
              </a:buClr>
              <a:buSzPts val="754"/>
              <a:buNone/>
              <a:defRPr sz="754"/>
            </a:lvl5pPr>
            <a:lvl6pPr marL="2743200" lvl="5" indent="-228600" algn="l">
              <a:lnSpc>
                <a:spcPct val="90000"/>
              </a:lnSpc>
              <a:spcBef>
                <a:spcPts val="377"/>
              </a:spcBef>
              <a:spcAft>
                <a:spcPts val="0"/>
              </a:spcAft>
              <a:buClr>
                <a:schemeClr val="dk1"/>
              </a:buClr>
              <a:buSzPts val="754"/>
              <a:buNone/>
              <a:defRPr sz="754"/>
            </a:lvl6pPr>
            <a:lvl7pPr marL="3200400" lvl="6" indent="-228600" algn="l">
              <a:lnSpc>
                <a:spcPct val="90000"/>
              </a:lnSpc>
              <a:spcBef>
                <a:spcPts val="377"/>
              </a:spcBef>
              <a:spcAft>
                <a:spcPts val="0"/>
              </a:spcAft>
              <a:buClr>
                <a:schemeClr val="dk1"/>
              </a:buClr>
              <a:buSzPts val="754"/>
              <a:buNone/>
              <a:defRPr sz="754"/>
            </a:lvl7pPr>
            <a:lvl8pPr marL="3657600" lvl="7" indent="-228600" algn="l">
              <a:lnSpc>
                <a:spcPct val="90000"/>
              </a:lnSpc>
              <a:spcBef>
                <a:spcPts val="377"/>
              </a:spcBef>
              <a:spcAft>
                <a:spcPts val="0"/>
              </a:spcAft>
              <a:buClr>
                <a:schemeClr val="dk1"/>
              </a:buClr>
              <a:buSzPts val="754"/>
              <a:buNone/>
              <a:defRPr sz="754"/>
            </a:lvl8pPr>
            <a:lvl9pPr marL="4114800" lvl="8" indent="-228600" algn="l">
              <a:lnSpc>
                <a:spcPct val="90000"/>
              </a:lnSpc>
              <a:spcBef>
                <a:spcPts val="377"/>
              </a:spcBef>
              <a:spcAft>
                <a:spcPts val="0"/>
              </a:spcAft>
              <a:buClr>
                <a:schemeClr val="dk1"/>
              </a:buClr>
              <a:buSzPts val="754"/>
              <a:buNone/>
              <a:defRPr sz="754"/>
            </a:lvl9pPr>
          </a:lstStyle>
          <a:p>
            <a:endParaRPr/>
          </a:p>
        </p:txBody>
      </p:sp>
      <p:sp>
        <p:nvSpPr>
          <p:cNvPr id="58" name="Google Shape;58;p19"/>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474896" y="345122"/>
            <a:ext cx="2223660" cy="120792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13"/>
              <a:buFont typeface="Calibri"/>
              <a:buNone/>
              <a:defRPr sz="241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2931066" y="745370"/>
            <a:ext cx="3490347" cy="3678910"/>
          </a:xfrm>
          <a:prstGeom prst="rect">
            <a:avLst/>
          </a:prstGeom>
          <a:noFill/>
          <a:ln>
            <a:noFill/>
          </a:ln>
        </p:spPr>
      </p:sp>
      <p:sp>
        <p:nvSpPr>
          <p:cNvPr id="64" name="Google Shape;64;p20"/>
          <p:cNvSpPr txBox="1">
            <a:spLocks noGrp="1"/>
          </p:cNvSpPr>
          <p:nvPr>
            <p:ph type="body" idx="1"/>
          </p:nvPr>
        </p:nvSpPr>
        <p:spPr>
          <a:xfrm>
            <a:off x="474896" y="1553051"/>
            <a:ext cx="2223660" cy="28772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4"/>
              </a:spcBef>
              <a:spcAft>
                <a:spcPts val="0"/>
              </a:spcAft>
              <a:buClr>
                <a:schemeClr val="dk1"/>
              </a:buClr>
              <a:buSzPts val="1206"/>
              <a:buNone/>
              <a:defRPr sz="1206"/>
            </a:lvl1pPr>
            <a:lvl2pPr marL="914400" lvl="1" indent="-228600" algn="l">
              <a:lnSpc>
                <a:spcPct val="90000"/>
              </a:lnSpc>
              <a:spcBef>
                <a:spcPts val="377"/>
              </a:spcBef>
              <a:spcAft>
                <a:spcPts val="0"/>
              </a:spcAft>
              <a:buClr>
                <a:schemeClr val="dk1"/>
              </a:buClr>
              <a:buSzPts val="1056"/>
              <a:buNone/>
              <a:defRPr sz="1056"/>
            </a:lvl2pPr>
            <a:lvl3pPr marL="1371600" lvl="2" indent="-228600" algn="l">
              <a:lnSpc>
                <a:spcPct val="90000"/>
              </a:lnSpc>
              <a:spcBef>
                <a:spcPts val="377"/>
              </a:spcBef>
              <a:spcAft>
                <a:spcPts val="0"/>
              </a:spcAft>
              <a:buClr>
                <a:schemeClr val="dk1"/>
              </a:buClr>
              <a:buSzPts val="905"/>
              <a:buNone/>
              <a:defRPr sz="905"/>
            </a:lvl3pPr>
            <a:lvl4pPr marL="1828800" lvl="3" indent="-228600" algn="l">
              <a:lnSpc>
                <a:spcPct val="90000"/>
              </a:lnSpc>
              <a:spcBef>
                <a:spcPts val="377"/>
              </a:spcBef>
              <a:spcAft>
                <a:spcPts val="0"/>
              </a:spcAft>
              <a:buClr>
                <a:schemeClr val="dk1"/>
              </a:buClr>
              <a:buSzPts val="754"/>
              <a:buNone/>
              <a:defRPr sz="754"/>
            </a:lvl4pPr>
            <a:lvl5pPr marL="2286000" lvl="4" indent="-228600" algn="l">
              <a:lnSpc>
                <a:spcPct val="90000"/>
              </a:lnSpc>
              <a:spcBef>
                <a:spcPts val="377"/>
              </a:spcBef>
              <a:spcAft>
                <a:spcPts val="0"/>
              </a:spcAft>
              <a:buClr>
                <a:schemeClr val="dk1"/>
              </a:buClr>
              <a:buSzPts val="754"/>
              <a:buNone/>
              <a:defRPr sz="754"/>
            </a:lvl5pPr>
            <a:lvl6pPr marL="2743200" lvl="5" indent="-228600" algn="l">
              <a:lnSpc>
                <a:spcPct val="90000"/>
              </a:lnSpc>
              <a:spcBef>
                <a:spcPts val="377"/>
              </a:spcBef>
              <a:spcAft>
                <a:spcPts val="0"/>
              </a:spcAft>
              <a:buClr>
                <a:schemeClr val="dk1"/>
              </a:buClr>
              <a:buSzPts val="754"/>
              <a:buNone/>
              <a:defRPr sz="754"/>
            </a:lvl6pPr>
            <a:lvl7pPr marL="3200400" lvl="6" indent="-228600" algn="l">
              <a:lnSpc>
                <a:spcPct val="90000"/>
              </a:lnSpc>
              <a:spcBef>
                <a:spcPts val="377"/>
              </a:spcBef>
              <a:spcAft>
                <a:spcPts val="0"/>
              </a:spcAft>
              <a:buClr>
                <a:schemeClr val="dk1"/>
              </a:buClr>
              <a:buSzPts val="754"/>
              <a:buNone/>
              <a:defRPr sz="754"/>
            </a:lvl7pPr>
            <a:lvl8pPr marL="3657600" lvl="7" indent="-228600" algn="l">
              <a:lnSpc>
                <a:spcPct val="90000"/>
              </a:lnSpc>
              <a:spcBef>
                <a:spcPts val="377"/>
              </a:spcBef>
              <a:spcAft>
                <a:spcPts val="0"/>
              </a:spcAft>
              <a:buClr>
                <a:schemeClr val="dk1"/>
              </a:buClr>
              <a:buSzPts val="754"/>
              <a:buNone/>
              <a:defRPr sz="754"/>
            </a:lvl8pPr>
            <a:lvl9pPr marL="4114800" lvl="8" indent="-228600" algn="l">
              <a:lnSpc>
                <a:spcPct val="90000"/>
              </a:lnSpc>
              <a:spcBef>
                <a:spcPts val="377"/>
              </a:spcBef>
              <a:spcAft>
                <a:spcPts val="0"/>
              </a:spcAft>
              <a:buClr>
                <a:schemeClr val="dk1"/>
              </a:buClr>
              <a:buSzPts val="754"/>
              <a:buNone/>
              <a:defRPr sz="754"/>
            </a:lvl9pPr>
          </a:lstStyle>
          <a:p>
            <a:endParaRPr/>
          </a:p>
        </p:txBody>
      </p:sp>
      <p:sp>
        <p:nvSpPr>
          <p:cNvPr id="65" name="Google Shape;65;p20"/>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73998" y="275620"/>
            <a:ext cx="5946517" cy="100061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18"/>
              <a:buFont typeface="Calibri"/>
              <a:buNone/>
              <a:defRPr sz="3318"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473998" y="1378094"/>
            <a:ext cx="5946517" cy="3284656"/>
          </a:xfrm>
          <a:prstGeom prst="rect">
            <a:avLst/>
          </a:prstGeom>
          <a:noFill/>
          <a:ln>
            <a:noFill/>
          </a:ln>
        </p:spPr>
        <p:txBody>
          <a:bodyPr spcFirstLastPara="1" wrap="square" lIns="91425" tIns="45700" rIns="91425" bIns="45700" anchor="t" anchorCtr="0">
            <a:normAutofit/>
          </a:bodyPr>
          <a:lstStyle>
            <a:lvl1pPr marL="457200" marR="0" lvl="0" indent="-362648" algn="l" rtl="0">
              <a:lnSpc>
                <a:spcPct val="90000"/>
              </a:lnSpc>
              <a:spcBef>
                <a:spcPts val="754"/>
              </a:spcBef>
              <a:spcAft>
                <a:spcPts val="0"/>
              </a:spcAft>
              <a:buClr>
                <a:schemeClr val="dk1"/>
              </a:buClr>
              <a:buSzPts val="2111"/>
              <a:buFont typeface="Arial"/>
              <a:buChar char="•"/>
              <a:defRPr sz="2111" b="0" i="0" u="none" strike="noStrike" cap="none">
                <a:solidFill>
                  <a:schemeClr val="dk1"/>
                </a:solidFill>
                <a:latin typeface="Calibri"/>
                <a:ea typeface="Calibri"/>
                <a:cs typeface="Calibri"/>
                <a:sym typeface="Calibri"/>
              </a:defRPr>
            </a:lvl1pPr>
            <a:lvl2pPr marL="914400" marR="0" lvl="1" indent="-343535" algn="l" rtl="0">
              <a:lnSpc>
                <a:spcPct val="90000"/>
              </a:lnSpc>
              <a:spcBef>
                <a:spcPts val="377"/>
              </a:spcBef>
              <a:spcAft>
                <a:spcPts val="0"/>
              </a:spcAft>
              <a:buClr>
                <a:schemeClr val="dk1"/>
              </a:buClr>
              <a:buSzPts val="1810"/>
              <a:buFont typeface="Arial"/>
              <a:buChar char="•"/>
              <a:defRPr sz="1810" b="0" i="0" u="none" strike="noStrike" cap="none">
                <a:solidFill>
                  <a:schemeClr val="dk1"/>
                </a:solidFill>
                <a:latin typeface="Calibri"/>
                <a:ea typeface="Calibri"/>
                <a:cs typeface="Calibri"/>
                <a:sym typeface="Calibri"/>
              </a:defRPr>
            </a:lvl2pPr>
            <a:lvl3pPr marL="1371600" marR="0" lvl="2" indent="-324358" algn="l" rtl="0">
              <a:lnSpc>
                <a:spcPct val="90000"/>
              </a:lnSpc>
              <a:spcBef>
                <a:spcPts val="377"/>
              </a:spcBef>
              <a:spcAft>
                <a:spcPts val="0"/>
              </a:spcAft>
              <a:buClr>
                <a:schemeClr val="dk1"/>
              </a:buClr>
              <a:buSzPts val="1508"/>
              <a:buFont typeface="Arial"/>
              <a:buChar char="•"/>
              <a:defRPr sz="1508" b="0" i="0" u="none" strike="noStrike" cap="none">
                <a:solidFill>
                  <a:schemeClr val="dk1"/>
                </a:solidFill>
                <a:latin typeface="Calibri"/>
                <a:ea typeface="Calibri"/>
                <a:cs typeface="Calibri"/>
                <a:sym typeface="Calibri"/>
              </a:defRPr>
            </a:lvl3pPr>
            <a:lvl4pPr marL="1828800" marR="0" lvl="3" indent="-314769" algn="l" rtl="0">
              <a:lnSpc>
                <a:spcPct val="90000"/>
              </a:lnSpc>
              <a:spcBef>
                <a:spcPts val="377"/>
              </a:spcBef>
              <a:spcAft>
                <a:spcPts val="0"/>
              </a:spcAft>
              <a:buClr>
                <a:schemeClr val="dk1"/>
              </a:buClr>
              <a:buSzPts val="1357"/>
              <a:buFont typeface="Arial"/>
              <a:buChar char="•"/>
              <a:defRPr sz="1357" b="0" i="0" u="none" strike="noStrike" cap="none">
                <a:solidFill>
                  <a:schemeClr val="dk1"/>
                </a:solidFill>
                <a:latin typeface="Calibri"/>
                <a:ea typeface="Calibri"/>
                <a:cs typeface="Calibri"/>
                <a:sym typeface="Calibri"/>
              </a:defRPr>
            </a:lvl4pPr>
            <a:lvl5pPr marL="2286000" marR="0" lvl="4" indent="-314769" algn="l" rtl="0">
              <a:lnSpc>
                <a:spcPct val="90000"/>
              </a:lnSpc>
              <a:spcBef>
                <a:spcPts val="377"/>
              </a:spcBef>
              <a:spcAft>
                <a:spcPts val="0"/>
              </a:spcAft>
              <a:buClr>
                <a:schemeClr val="dk1"/>
              </a:buClr>
              <a:buSzPts val="1357"/>
              <a:buFont typeface="Arial"/>
              <a:buChar char="•"/>
              <a:defRPr sz="1357" b="0" i="0" u="none" strike="noStrike" cap="none">
                <a:solidFill>
                  <a:schemeClr val="dk1"/>
                </a:solidFill>
                <a:latin typeface="Calibri"/>
                <a:ea typeface="Calibri"/>
                <a:cs typeface="Calibri"/>
                <a:sym typeface="Calibri"/>
              </a:defRPr>
            </a:lvl5pPr>
            <a:lvl6pPr marL="2743200" marR="0" lvl="5" indent="-314769" algn="l" rtl="0">
              <a:lnSpc>
                <a:spcPct val="90000"/>
              </a:lnSpc>
              <a:spcBef>
                <a:spcPts val="377"/>
              </a:spcBef>
              <a:spcAft>
                <a:spcPts val="0"/>
              </a:spcAft>
              <a:buClr>
                <a:schemeClr val="dk1"/>
              </a:buClr>
              <a:buSzPts val="1357"/>
              <a:buFont typeface="Arial"/>
              <a:buChar char="•"/>
              <a:defRPr sz="1357" b="0" i="0" u="none" strike="noStrike" cap="none">
                <a:solidFill>
                  <a:schemeClr val="dk1"/>
                </a:solidFill>
                <a:latin typeface="Calibri"/>
                <a:ea typeface="Calibri"/>
                <a:cs typeface="Calibri"/>
                <a:sym typeface="Calibri"/>
              </a:defRPr>
            </a:lvl6pPr>
            <a:lvl7pPr marL="3200400" marR="0" lvl="6" indent="-314769" algn="l" rtl="0">
              <a:lnSpc>
                <a:spcPct val="90000"/>
              </a:lnSpc>
              <a:spcBef>
                <a:spcPts val="377"/>
              </a:spcBef>
              <a:spcAft>
                <a:spcPts val="0"/>
              </a:spcAft>
              <a:buClr>
                <a:schemeClr val="dk1"/>
              </a:buClr>
              <a:buSzPts val="1357"/>
              <a:buFont typeface="Arial"/>
              <a:buChar char="•"/>
              <a:defRPr sz="1357" b="0" i="0" u="none" strike="noStrike" cap="none">
                <a:solidFill>
                  <a:schemeClr val="dk1"/>
                </a:solidFill>
                <a:latin typeface="Calibri"/>
                <a:ea typeface="Calibri"/>
                <a:cs typeface="Calibri"/>
                <a:sym typeface="Calibri"/>
              </a:defRPr>
            </a:lvl7pPr>
            <a:lvl8pPr marL="3657600" marR="0" lvl="7" indent="-314769" algn="l" rtl="0">
              <a:lnSpc>
                <a:spcPct val="90000"/>
              </a:lnSpc>
              <a:spcBef>
                <a:spcPts val="377"/>
              </a:spcBef>
              <a:spcAft>
                <a:spcPts val="0"/>
              </a:spcAft>
              <a:buClr>
                <a:schemeClr val="dk1"/>
              </a:buClr>
              <a:buSzPts val="1357"/>
              <a:buFont typeface="Arial"/>
              <a:buChar char="•"/>
              <a:defRPr sz="1357" b="0" i="0" u="none" strike="noStrike" cap="none">
                <a:solidFill>
                  <a:schemeClr val="dk1"/>
                </a:solidFill>
                <a:latin typeface="Calibri"/>
                <a:ea typeface="Calibri"/>
                <a:cs typeface="Calibri"/>
                <a:sym typeface="Calibri"/>
              </a:defRPr>
            </a:lvl8pPr>
            <a:lvl9pPr marL="4114800" marR="0" lvl="8" indent="-314769" algn="l" rtl="0">
              <a:lnSpc>
                <a:spcPct val="90000"/>
              </a:lnSpc>
              <a:spcBef>
                <a:spcPts val="377"/>
              </a:spcBef>
              <a:spcAft>
                <a:spcPts val="0"/>
              </a:spcAft>
              <a:buClr>
                <a:schemeClr val="dk1"/>
              </a:buClr>
              <a:buSzPts val="1357"/>
              <a:buFont typeface="Arial"/>
              <a:buChar char="•"/>
              <a:defRPr sz="1357"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73998" y="4798163"/>
            <a:ext cx="1551265" cy="275619"/>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2283808" y="4798163"/>
            <a:ext cx="2326898" cy="27561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4869250" y="4798163"/>
            <a:ext cx="1551265" cy="27561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5" b="0" i="0" u="none" strike="noStrike" cap="none">
                <a:solidFill>
                  <a:srgbClr val="888888"/>
                </a:solidFill>
                <a:latin typeface="Calibri"/>
                <a:ea typeface="Calibri"/>
                <a:cs typeface="Calibri"/>
                <a:sym typeface="Calibri"/>
              </a:defRPr>
            </a:lvl1pPr>
            <a:lvl2pPr marL="0" marR="0" lvl="1" indent="0" algn="r" rtl="0">
              <a:spcBef>
                <a:spcPts val="0"/>
              </a:spcBef>
              <a:buNone/>
              <a:defRPr sz="905" b="0" i="0" u="none" strike="noStrike" cap="none">
                <a:solidFill>
                  <a:srgbClr val="888888"/>
                </a:solidFill>
                <a:latin typeface="Calibri"/>
                <a:ea typeface="Calibri"/>
                <a:cs typeface="Calibri"/>
                <a:sym typeface="Calibri"/>
              </a:defRPr>
            </a:lvl2pPr>
            <a:lvl3pPr marL="0" marR="0" lvl="2" indent="0" algn="r" rtl="0">
              <a:spcBef>
                <a:spcPts val="0"/>
              </a:spcBef>
              <a:buNone/>
              <a:defRPr sz="905" b="0" i="0" u="none" strike="noStrike" cap="none">
                <a:solidFill>
                  <a:srgbClr val="888888"/>
                </a:solidFill>
                <a:latin typeface="Calibri"/>
                <a:ea typeface="Calibri"/>
                <a:cs typeface="Calibri"/>
                <a:sym typeface="Calibri"/>
              </a:defRPr>
            </a:lvl3pPr>
            <a:lvl4pPr marL="0" marR="0" lvl="3" indent="0" algn="r" rtl="0">
              <a:spcBef>
                <a:spcPts val="0"/>
              </a:spcBef>
              <a:buNone/>
              <a:defRPr sz="905" b="0" i="0" u="none" strike="noStrike" cap="none">
                <a:solidFill>
                  <a:srgbClr val="888888"/>
                </a:solidFill>
                <a:latin typeface="Calibri"/>
                <a:ea typeface="Calibri"/>
                <a:cs typeface="Calibri"/>
                <a:sym typeface="Calibri"/>
              </a:defRPr>
            </a:lvl4pPr>
            <a:lvl5pPr marL="0" marR="0" lvl="4" indent="0" algn="r" rtl="0">
              <a:spcBef>
                <a:spcPts val="0"/>
              </a:spcBef>
              <a:buNone/>
              <a:defRPr sz="905" b="0" i="0" u="none" strike="noStrike" cap="none">
                <a:solidFill>
                  <a:srgbClr val="888888"/>
                </a:solidFill>
                <a:latin typeface="Calibri"/>
                <a:ea typeface="Calibri"/>
                <a:cs typeface="Calibri"/>
                <a:sym typeface="Calibri"/>
              </a:defRPr>
            </a:lvl5pPr>
            <a:lvl6pPr marL="0" marR="0" lvl="5" indent="0" algn="r" rtl="0">
              <a:spcBef>
                <a:spcPts val="0"/>
              </a:spcBef>
              <a:buNone/>
              <a:defRPr sz="905" b="0" i="0" u="none" strike="noStrike" cap="none">
                <a:solidFill>
                  <a:srgbClr val="888888"/>
                </a:solidFill>
                <a:latin typeface="Calibri"/>
                <a:ea typeface="Calibri"/>
                <a:cs typeface="Calibri"/>
                <a:sym typeface="Calibri"/>
              </a:defRPr>
            </a:lvl6pPr>
            <a:lvl7pPr marL="0" marR="0" lvl="6" indent="0" algn="r" rtl="0">
              <a:spcBef>
                <a:spcPts val="0"/>
              </a:spcBef>
              <a:buNone/>
              <a:defRPr sz="905" b="0" i="0" u="none" strike="noStrike" cap="none">
                <a:solidFill>
                  <a:srgbClr val="888888"/>
                </a:solidFill>
                <a:latin typeface="Calibri"/>
                <a:ea typeface="Calibri"/>
                <a:cs typeface="Calibri"/>
                <a:sym typeface="Calibri"/>
              </a:defRPr>
            </a:lvl7pPr>
            <a:lvl8pPr marL="0" marR="0" lvl="7" indent="0" algn="r" rtl="0">
              <a:spcBef>
                <a:spcPts val="0"/>
              </a:spcBef>
              <a:buNone/>
              <a:defRPr sz="905" b="0" i="0" u="none" strike="noStrike" cap="none">
                <a:solidFill>
                  <a:srgbClr val="888888"/>
                </a:solidFill>
                <a:latin typeface="Calibri"/>
                <a:ea typeface="Calibri"/>
                <a:cs typeface="Calibri"/>
                <a:sym typeface="Calibri"/>
              </a:defRPr>
            </a:lvl8pPr>
            <a:lvl9pPr marL="0" marR="0" lvl="8" indent="0" algn="r" rtl="0">
              <a:spcBef>
                <a:spcPts val="0"/>
              </a:spcBef>
              <a:buNone/>
              <a:defRPr sz="90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Imagen que contiene Forma&#10;&#10;Descripción generada automáticamente"/>
          <p:cNvPicPr preferRelativeResize="0"/>
          <p:nvPr/>
        </p:nvPicPr>
        <p:blipFill rotWithShape="1">
          <a:blip r:embed="rId3">
            <a:alphaModFix/>
          </a:blip>
          <a:srcRect/>
          <a:stretch/>
        </p:blipFill>
        <p:spPr>
          <a:xfrm>
            <a:off x="-1" y="0"/>
            <a:ext cx="6894513" cy="5170884"/>
          </a:xfrm>
          <a:prstGeom prst="rect">
            <a:avLst/>
          </a:prstGeom>
          <a:noFill/>
          <a:ln>
            <a:noFill/>
          </a:ln>
        </p:spPr>
      </p:pic>
      <p:sp>
        <p:nvSpPr>
          <p:cNvPr id="85" name="Google Shape;85;p1"/>
          <p:cNvSpPr txBox="1">
            <a:spLocks noGrp="1"/>
          </p:cNvSpPr>
          <p:nvPr>
            <p:ph type="subTitle" idx="1"/>
          </p:nvPr>
        </p:nvSpPr>
        <p:spPr>
          <a:xfrm>
            <a:off x="861812" y="4247801"/>
            <a:ext cx="5170885" cy="124987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200"/>
              <a:buNone/>
            </a:pPr>
            <a:r>
              <a:rPr lang="es-CL" sz="1200" dirty="0" smtClean="0">
                <a:solidFill>
                  <a:schemeClr val="lt1"/>
                </a:solidFill>
                <a:latin typeface="Avenir"/>
                <a:ea typeface="Avenir"/>
                <a:cs typeface="Avenir"/>
                <a:sym typeface="Avenir"/>
              </a:rPr>
              <a:t>Rodrigo Negrete</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2" name="Rectángulo 1"/>
          <p:cNvSpPr/>
          <p:nvPr/>
        </p:nvSpPr>
        <p:spPr>
          <a:xfrm>
            <a:off x="1724818" y="192415"/>
            <a:ext cx="3444875" cy="523220"/>
          </a:xfrm>
          <a:prstGeom prst="rect">
            <a:avLst/>
          </a:prstGeom>
        </p:spPr>
        <p:txBody>
          <a:bodyPr>
            <a:spAutoFit/>
          </a:bodyPr>
          <a:lstStyle/>
          <a:p>
            <a:r>
              <a:rPr lang="es-ES" b="1" dirty="0"/>
              <a:t>La pelvis de la mujer es diferentes a la pelvis del hombre</a:t>
            </a:r>
            <a:endParaRPr lang="es-ES" dirty="0">
              <a:solidFill>
                <a:srgbClr val="374151"/>
              </a:solidFill>
              <a:latin typeface="Söhne"/>
            </a:endParaRPr>
          </a:p>
        </p:txBody>
      </p:sp>
      <p:pic>
        <p:nvPicPr>
          <p:cNvPr id="5122" name="Picture 2" descr="https://lh5.googleusercontent.com/cPfczIKKDlVQF0kp_xg0i1aQIewtk4nl26oYjr72LR1dFJylllfzu3g8yRI8UsVsk6WuMdPcC8MFQQCoPYNqPw9hAgCns7W6mnYR2B_WVKRiEeQpT9qAzvQFUqTaxYUO66xjAU6g94O9OAvXI4AYSfhpT-xjaITNZdbZ_m0uDXxxlR1KSTT4II8=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706" y="715635"/>
            <a:ext cx="4222641" cy="3788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076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238019" y="1478951"/>
            <a:ext cx="5379049" cy="2470148"/>
          </a:xfrm>
          <a:prstGeom prst="rect">
            <a:avLst/>
          </a:prstGeom>
          <a:noFill/>
          <a:ln>
            <a:noFill/>
          </a:ln>
        </p:spPr>
        <p:txBody>
          <a:bodyPr spcFirstLastPara="1" wrap="square" lIns="91425" tIns="45700" rIns="91425" bIns="45700" anchor="ctr" anchorCtr="0">
            <a:normAutofit/>
          </a:bodyPr>
          <a:lstStyle/>
          <a:p>
            <a:pPr lvl="0">
              <a:buClr>
                <a:srgbClr val="375F68"/>
              </a:buClr>
              <a:buSzPts val="1200"/>
            </a:pPr>
            <a:endParaRPr lang="es-ES" sz="1200" dirty="0">
              <a:solidFill>
                <a:srgbClr val="375F68"/>
              </a:solidFill>
              <a:latin typeface="Avenir"/>
              <a:ea typeface="Avenir"/>
              <a:cs typeface="Avenir"/>
              <a:sym typeface="Avenir"/>
            </a:endParaRPr>
          </a:p>
        </p:txBody>
      </p:sp>
      <p:sp>
        <p:nvSpPr>
          <p:cNvPr id="2" name="Rectángulo 1"/>
          <p:cNvSpPr/>
          <p:nvPr/>
        </p:nvSpPr>
        <p:spPr>
          <a:xfrm>
            <a:off x="1724818" y="183934"/>
            <a:ext cx="3444875" cy="738664"/>
          </a:xfrm>
          <a:prstGeom prst="rect">
            <a:avLst/>
          </a:prstGeom>
        </p:spPr>
        <p:txBody>
          <a:bodyPr>
            <a:spAutoFit/>
          </a:bodyPr>
          <a:lstStyle/>
          <a:p>
            <a:r>
              <a:rPr lang="es-ES" b="1" dirty="0"/>
              <a:t>El fémur es el hueso más largo del organismo y se encuentra entre la pelvis y la pierna</a:t>
            </a:r>
            <a:endParaRPr lang="es-ES" dirty="0">
              <a:solidFill>
                <a:srgbClr val="374151"/>
              </a:solidFill>
              <a:latin typeface="Söhne"/>
            </a:endParaRPr>
          </a:p>
        </p:txBody>
      </p:sp>
      <p:pic>
        <p:nvPicPr>
          <p:cNvPr id="3" name="Picture 2" descr="https://lh3.googleusercontent.com/xE3ntdl6VZOsTEvXtbnzvbedrj0KGdxcXW1v9p30b9w3ly3EwQ8MQr7IBYF9k0_X05elDzmC8-kKtDHDANGr0i4qx1KRLvoEI8VJWHz5mdJ9fyg-wpDTrsmu2GAgDnLGMRcuVTpy5YaHs3dW3D9GLW3KnA8fbu1Jcg8fHUtOhBa80Cm_YbHNuYY=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342" y="888112"/>
            <a:ext cx="3715081" cy="42013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100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238019" y="1478951"/>
            <a:ext cx="5379049" cy="2470148"/>
          </a:xfrm>
          <a:prstGeom prst="rect">
            <a:avLst/>
          </a:prstGeom>
          <a:noFill/>
          <a:ln>
            <a:noFill/>
          </a:ln>
        </p:spPr>
        <p:txBody>
          <a:bodyPr spcFirstLastPara="1" wrap="square" lIns="91425" tIns="45700" rIns="91425" bIns="45700" anchor="ctr" anchorCtr="0">
            <a:normAutofit/>
          </a:bodyPr>
          <a:lstStyle/>
          <a:p>
            <a:pPr lvl="0">
              <a:buClr>
                <a:srgbClr val="375F68"/>
              </a:buClr>
              <a:buSzPts val="1200"/>
            </a:pPr>
            <a:endParaRPr lang="es-ES" sz="1200" dirty="0">
              <a:solidFill>
                <a:srgbClr val="375F68"/>
              </a:solidFill>
              <a:latin typeface="Avenir"/>
              <a:ea typeface="Avenir"/>
              <a:cs typeface="Avenir"/>
              <a:sym typeface="Avenir"/>
            </a:endParaRPr>
          </a:p>
        </p:txBody>
      </p:sp>
      <p:sp>
        <p:nvSpPr>
          <p:cNvPr id="2" name="Rectángulo 1"/>
          <p:cNvSpPr/>
          <p:nvPr/>
        </p:nvSpPr>
        <p:spPr>
          <a:xfrm>
            <a:off x="1869417" y="158693"/>
            <a:ext cx="3444875" cy="523220"/>
          </a:xfrm>
          <a:prstGeom prst="rect">
            <a:avLst/>
          </a:prstGeom>
        </p:spPr>
        <p:txBody>
          <a:bodyPr>
            <a:spAutoFit/>
          </a:bodyPr>
          <a:lstStyle/>
          <a:p>
            <a:r>
              <a:rPr lang="es-ES" b="1" dirty="0"/>
              <a:t>La </a:t>
            </a:r>
            <a:r>
              <a:rPr lang="es-ES" b="1" dirty="0" err="1"/>
              <a:t>patela</a:t>
            </a:r>
            <a:r>
              <a:rPr lang="es-ES" b="1" dirty="0"/>
              <a:t> es un hueso sesamoideo que forma parte de la rodilla</a:t>
            </a:r>
            <a:endParaRPr lang="es-ES" dirty="0">
              <a:solidFill>
                <a:srgbClr val="374151"/>
              </a:solidFill>
              <a:latin typeface="Söhne"/>
            </a:endParaRPr>
          </a:p>
        </p:txBody>
      </p:sp>
      <p:pic>
        <p:nvPicPr>
          <p:cNvPr id="3" name="Picture 2" descr="figure 8-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7937" y="901799"/>
            <a:ext cx="4438638" cy="33732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746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667518" y="1653176"/>
            <a:ext cx="5379049" cy="247014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75F68"/>
              </a:buClr>
              <a:buSzPts val="1200"/>
              <a:buFont typeface="Avenir"/>
              <a:buNone/>
            </a:pPr>
            <a:r>
              <a:rPr lang="es-CL" sz="1200" b="0" i="0" u="none" strike="noStrike" cap="none">
                <a:solidFill>
                  <a:srgbClr val="375F68"/>
                </a:solidFill>
                <a:latin typeface="Avenir"/>
                <a:ea typeface="Avenir"/>
                <a:cs typeface="Avenir"/>
                <a:sym typeface="Avenir"/>
              </a:rPr>
              <a:t>Introducir texto</a:t>
            </a:r>
            <a:endParaRPr sz="1200" b="0" i="0" u="none" strike="noStrike" cap="none">
              <a:solidFill>
                <a:srgbClr val="375F68"/>
              </a:solidFill>
              <a:latin typeface="Avenir"/>
              <a:ea typeface="Avenir"/>
              <a:cs typeface="Avenir"/>
              <a:sym typeface="Avenir"/>
            </a:endParaRPr>
          </a:p>
        </p:txBody>
      </p:sp>
      <p:sp>
        <p:nvSpPr>
          <p:cNvPr id="2" name="Rectángulo 1"/>
          <p:cNvSpPr/>
          <p:nvPr/>
        </p:nvSpPr>
        <p:spPr>
          <a:xfrm>
            <a:off x="1764918" y="160059"/>
            <a:ext cx="3444875" cy="523220"/>
          </a:xfrm>
          <a:prstGeom prst="rect">
            <a:avLst/>
          </a:prstGeom>
        </p:spPr>
        <p:txBody>
          <a:bodyPr>
            <a:spAutoFit/>
          </a:bodyPr>
          <a:lstStyle/>
          <a:p>
            <a:r>
              <a:rPr lang="es-ES" b="1" dirty="0"/>
              <a:t>La tibia y fíbula son huesos largos que están entre la rodilla y el pie</a:t>
            </a:r>
            <a:endParaRPr lang="es-CL" dirty="0"/>
          </a:p>
        </p:txBody>
      </p:sp>
      <p:pic>
        <p:nvPicPr>
          <p:cNvPr id="8194" name="Picture 2"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18" y="1082170"/>
            <a:ext cx="3281308" cy="32467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196" name="Picture 4" descr="topoftib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4718" y="877884"/>
            <a:ext cx="2609197" cy="2010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236593" y="1511415"/>
            <a:ext cx="1867715" cy="24701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r>
              <a:rPr lang="es-ES" sz="1200" b="0" dirty="0">
                <a:sym typeface="Avenir"/>
              </a:rPr>
              <a:t>El pie está compuesto por numerosos huesos </a:t>
            </a:r>
            <a:endParaRPr lang="es-ES" dirty="0" smtClean="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a:p>
            <a:endParaRPr lang="es-ES" dirty="0">
              <a:sym typeface="Avenir"/>
            </a:endParaRPr>
          </a:p>
        </p:txBody>
      </p:sp>
      <p:pic>
        <p:nvPicPr>
          <p:cNvPr id="9218" name="Picture 2" descr="figure 8-16 par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901" y="641486"/>
            <a:ext cx="4052980" cy="3247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107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7" descr="Interfaz de usuario gráfica&#10;&#10;Descripción generada automáticamente con confianza baja"/>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22" name="Google Shape;122;p7"/>
          <p:cNvSpPr txBox="1"/>
          <p:nvPr/>
        </p:nvSpPr>
        <p:spPr>
          <a:xfrm>
            <a:off x="635989" y="2071688"/>
            <a:ext cx="5379049" cy="2171700"/>
          </a:xfrm>
          <a:prstGeom prst="rect">
            <a:avLst/>
          </a:prstGeom>
          <a:noFill/>
          <a:ln>
            <a:noFill/>
          </a:ln>
        </p:spPr>
        <p:txBody>
          <a:bodyPr spcFirstLastPara="1" wrap="square" lIns="91425" tIns="45700" rIns="91425" bIns="45700" anchor="t" anchorCtr="0">
            <a:normAutofit/>
          </a:bodyPr>
          <a:lstStyle/>
          <a:p>
            <a:pPr lvl="0" algn="just">
              <a:lnSpc>
                <a:spcPct val="90000"/>
              </a:lnSpc>
              <a:buClr>
                <a:srgbClr val="375F68"/>
              </a:buClr>
              <a:buSzPts val="1200"/>
            </a:pPr>
            <a:r>
              <a:rPr lang="es-ES" sz="1200" dirty="0">
                <a:solidFill>
                  <a:srgbClr val="375F68"/>
                </a:solidFill>
                <a:latin typeface="Avenir"/>
                <a:ea typeface="Avenir"/>
                <a:cs typeface="Avenir"/>
              </a:rPr>
              <a:t>El miembro inferior es la estructura que se extiende desde la pelvis hasta los dedos de los pies y se encarga de soportar el peso del cuerpo y permitir el movimiento. La osteología del miembro inferior es importante en el estudio de la biomecánica del cuerpo humano, ya que es fundamental para entender cómo los huesos y las articulaciones trabajan juntos para producir movimientos complejos. El hueso más grande del cuerpo humano, el fémur, es parte del miembro inferior y se conecta a la pelvis mediante una articulación de bola y enchufe llamada cadera. Además, la tibia y el peroné son importantes en la formación de la rodilla y del tobillo, y son responsables de la estabilidad y movilidad de estas articulaciones.</a:t>
            </a:r>
            <a:endParaRPr sz="1200" dirty="0">
              <a:solidFill>
                <a:srgbClr val="375F68"/>
              </a:solidFill>
              <a:latin typeface="Avenir"/>
              <a:ea typeface="Avenir"/>
              <a:cs typeface="Avenir"/>
            </a:endParaRPr>
          </a:p>
        </p:txBody>
      </p:sp>
    </p:spTree>
    <p:extLst>
      <p:ext uri="{BB962C8B-B14F-4D97-AF65-F5344CB8AC3E}">
        <p14:creationId xmlns:p14="http://schemas.microsoft.com/office/powerpoint/2010/main" val="484049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4" descr="Icono&#10;&#10;Descripción generada automáticamente con confianza baja"/>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4" name="Google Shape;104;p4"/>
          <p:cNvSpPr txBox="1">
            <a:spLocks/>
          </p:cNvSpPr>
          <p:nvPr/>
        </p:nvSpPr>
        <p:spPr>
          <a:xfrm>
            <a:off x="757731" y="2051765"/>
            <a:ext cx="5379049" cy="69143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3318"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375F68"/>
              </a:buClr>
              <a:buSzPts val="1200"/>
            </a:pPr>
            <a:r>
              <a:rPr lang="es-ES" sz="4400" dirty="0" smtClean="0">
                <a:solidFill>
                  <a:schemeClr val="bg2"/>
                </a:solidFill>
                <a:latin typeface="Avenir"/>
                <a:sym typeface="Avenir"/>
              </a:rPr>
              <a:t>Artrología</a:t>
            </a:r>
            <a:endParaRPr lang="es-ES" sz="4400" dirty="0">
              <a:solidFill>
                <a:schemeClr val="bg2"/>
              </a:solidFill>
            </a:endParaRPr>
          </a:p>
        </p:txBody>
      </p:sp>
    </p:spTree>
    <p:extLst>
      <p:ext uri="{BB962C8B-B14F-4D97-AF65-F5344CB8AC3E}">
        <p14:creationId xmlns:p14="http://schemas.microsoft.com/office/powerpoint/2010/main" val="489855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648686" y="1006339"/>
            <a:ext cx="5008559" cy="158207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endParaRPr lang="es-ES" dirty="0">
              <a:sym typeface="Avenir"/>
            </a:endParaRPr>
          </a:p>
          <a:p>
            <a:r>
              <a:rPr lang="es-ES" dirty="0"/>
              <a:t>Articulación sinovial plana y fibrosa</a:t>
            </a:r>
            <a:endParaRPr lang="es-ES" sz="3600" dirty="0">
              <a:sym typeface="Avenir"/>
            </a:endParaRPr>
          </a:p>
        </p:txBody>
      </p:sp>
      <p:sp>
        <p:nvSpPr>
          <p:cNvPr id="2" name="Rectángulo 1"/>
          <p:cNvSpPr/>
          <p:nvPr/>
        </p:nvSpPr>
        <p:spPr>
          <a:xfrm>
            <a:off x="1794792" y="93700"/>
            <a:ext cx="3444875" cy="1169551"/>
          </a:xfrm>
          <a:prstGeom prst="rect">
            <a:avLst/>
          </a:prstGeom>
        </p:spPr>
        <p:txBody>
          <a:bodyPr>
            <a:spAutoFit/>
          </a:bodyPr>
          <a:lstStyle/>
          <a:p>
            <a:r>
              <a:rPr lang="es-ES" b="1" dirty="0"/>
              <a:t>Cada ilion de cada coxal articula con el sacro, formando la articulación </a:t>
            </a:r>
            <a:r>
              <a:rPr lang="es-ES" b="1" dirty="0" err="1"/>
              <a:t>sacroiliaca</a:t>
            </a:r>
            <a:r>
              <a:rPr lang="es-ES" b="1" dirty="0"/>
              <a:t>.</a:t>
            </a:r>
            <a:r>
              <a:rPr lang="es-ES" dirty="0"/>
              <a:t/>
            </a:r>
            <a:br>
              <a:rPr lang="es-ES" dirty="0"/>
            </a:br>
            <a:r>
              <a:rPr lang="es-ES" dirty="0"/>
              <a:t/>
            </a:r>
            <a:br>
              <a:rPr lang="es-ES" dirty="0"/>
            </a:br>
            <a:endParaRPr lang="es-CL" dirty="0"/>
          </a:p>
        </p:txBody>
      </p:sp>
      <p:pic>
        <p:nvPicPr>
          <p:cNvPr id="10242" name="Picture 2" descr="https://lh3.googleusercontent.com/hClTsskg5q7rbu7e6AnoMAOWX-dGycbVpFzW9zrCRZYP3qhc4Nue216RGm7j2lOXVb8VhBAXGu2tsWfsgVOX849ZZDkBscuiZJRFAetLUPZ6JjZZrUvzgPBQsUizAmHRBvtgashSNtxliV6yct0LWrj7VP70UG4BEbNjKZJhDqIZ-XIAG8V4PFo=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279" y="1978818"/>
            <a:ext cx="3771900" cy="24574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980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2" name="Rectángulo 1"/>
          <p:cNvSpPr/>
          <p:nvPr/>
        </p:nvSpPr>
        <p:spPr>
          <a:xfrm>
            <a:off x="1794792" y="93700"/>
            <a:ext cx="3444875" cy="1169551"/>
          </a:xfrm>
          <a:prstGeom prst="rect">
            <a:avLst/>
          </a:prstGeom>
        </p:spPr>
        <p:txBody>
          <a:bodyPr>
            <a:spAutoFit/>
          </a:bodyPr>
          <a:lstStyle/>
          <a:p>
            <a:r>
              <a:rPr lang="es-ES" b="1" dirty="0"/>
              <a:t>Por anterior, ambos coxales se unen a través del pubis mediante una articulación cartilaginosa secundaria.</a:t>
            </a:r>
            <a:r>
              <a:rPr lang="es-ES" dirty="0"/>
              <a:t/>
            </a:r>
            <a:br>
              <a:rPr lang="es-ES" dirty="0"/>
            </a:br>
            <a:r>
              <a:rPr lang="es-ES" dirty="0"/>
              <a:t/>
            </a:r>
            <a:br>
              <a:rPr lang="es-ES" dirty="0"/>
            </a:br>
            <a:endParaRPr lang="es-CL" dirty="0"/>
          </a:p>
        </p:txBody>
      </p:sp>
      <p:pic>
        <p:nvPicPr>
          <p:cNvPr id="11266" name="Picture 2" descr="https://lh4.googleusercontent.com/5-1Z8Q9E-8AG92fmfJmgOhMFtzX_QT-nO9dh_AcC8Ap7kWK_9-twlTS2fA4KZo-yyADniVIO3ZnM0Djs-sgLEm-EYxKWkSsMXxF8EuN5r6xS11sCrZ3i0F5mlBmvZRc9DaJkLjmvwGs169Bfse7E1dazN9T_sixagAsi_9VRhGtnSUThw8Wja8c=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331" y="1712118"/>
            <a:ext cx="337185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110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467331" y="4013389"/>
            <a:ext cx="1802904" cy="688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endParaRPr lang="es-ES" dirty="0">
              <a:sym typeface="Avenir"/>
            </a:endParaRPr>
          </a:p>
        </p:txBody>
      </p:sp>
      <p:sp>
        <p:nvSpPr>
          <p:cNvPr id="2" name="Rectángulo 1"/>
          <p:cNvSpPr/>
          <p:nvPr/>
        </p:nvSpPr>
        <p:spPr>
          <a:xfrm>
            <a:off x="1794792" y="93700"/>
            <a:ext cx="3444875" cy="1169551"/>
          </a:xfrm>
          <a:prstGeom prst="rect">
            <a:avLst/>
          </a:prstGeom>
        </p:spPr>
        <p:txBody>
          <a:bodyPr>
            <a:spAutoFit/>
          </a:bodyPr>
          <a:lstStyle/>
          <a:p>
            <a:r>
              <a:rPr lang="es-ES" b="1" dirty="0"/>
              <a:t>El fémur articula por superior con el acetábulo de cada coxal, formando una articulación sinovial </a:t>
            </a:r>
            <a:r>
              <a:rPr lang="es-ES" b="1" dirty="0" err="1"/>
              <a:t>esferoidea</a:t>
            </a:r>
            <a:r>
              <a:rPr lang="es-ES" dirty="0"/>
              <a:t/>
            </a:r>
            <a:br>
              <a:rPr lang="es-ES" dirty="0"/>
            </a:br>
            <a:r>
              <a:rPr lang="es-ES" dirty="0"/>
              <a:t/>
            </a:r>
            <a:br>
              <a:rPr lang="es-ES" dirty="0"/>
            </a:br>
            <a:endParaRPr lang="es-CL" dirty="0"/>
          </a:p>
        </p:txBody>
      </p:sp>
      <p:pic>
        <p:nvPicPr>
          <p:cNvPr id="12290" name="Picture 2" descr="figure 9-14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170" y="1083719"/>
            <a:ext cx="4234497" cy="36434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044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2" descr="Patrón de fondo&#10;&#10;Descripción generada automáticamente"/>
          <p:cNvPicPr preferRelativeResize="0"/>
          <p:nvPr/>
        </p:nvPicPr>
        <p:blipFill rotWithShape="1">
          <a:blip r:embed="rId3">
            <a:alphaModFix/>
          </a:blip>
          <a:srcRect/>
          <a:stretch/>
        </p:blipFill>
        <p:spPr>
          <a:xfrm>
            <a:off x="-47490" y="-29665"/>
            <a:ext cx="6942003" cy="5206503"/>
          </a:xfrm>
          <a:prstGeom prst="rect">
            <a:avLst/>
          </a:prstGeom>
          <a:noFill/>
          <a:ln>
            <a:noFill/>
          </a:ln>
        </p:spPr>
      </p:pic>
      <p:sp>
        <p:nvSpPr>
          <p:cNvPr id="91" name="Google Shape;91;p2"/>
          <p:cNvSpPr txBox="1">
            <a:spLocks noGrp="1"/>
          </p:cNvSpPr>
          <p:nvPr>
            <p:ph type="title"/>
          </p:nvPr>
        </p:nvSpPr>
        <p:spPr>
          <a:xfrm>
            <a:off x="635989" y="1773240"/>
            <a:ext cx="5379049" cy="2470148"/>
          </a:xfrm>
          <a:prstGeom prst="rect">
            <a:avLst/>
          </a:prstGeom>
          <a:noFill/>
          <a:ln>
            <a:noFill/>
          </a:ln>
        </p:spPr>
        <p:txBody>
          <a:bodyPr spcFirstLastPara="1" wrap="square" lIns="91425" tIns="45700" rIns="91425" bIns="45700" anchor="ctr" anchorCtr="0">
            <a:normAutofit/>
          </a:bodyPr>
          <a:lstStyle/>
          <a:p>
            <a:pPr lvl="0" algn="ctr">
              <a:buClr>
                <a:srgbClr val="375F68"/>
              </a:buClr>
              <a:buSzPts val="1200"/>
            </a:pPr>
            <a:r>
              <a:rPr lang="es-ES" sz="2000" dirty="0" err="1" smtClean="0">
                <a:solidFill>
                  <a:srgbClr val="375F68"/>
                </a:solidFill>
                <a:latin typeface="Avenir"/>
                <a:ea typeface="Avenir"/>
                <a:cs typeface="Avenir"/>
                <a:sym typeface="Avenir"/>
              </a:rPr>
              <a:t>Anatomofisiología</a:t>
            </a:r>
            <a:r>
              <a:rPr lang="es-ES" sz="2000" dirty="0" smtClean="0">
                <a:solidFill>
                  <a:srgbClr val="375F68"/>
                </a:solidFill>
                <a:latin typeface="Avenir"/>
                <a:ea typeface="Avenir"/>
                <a:cs typeface="Avenir"/>
                <a:sym typeface="Avenir"/>
              </a:rPr>
              <a:t> del movimiento</a:t>
            </a:r>
            <a:br>
              <a:rPr lang="es-ES" sz="2000" dirty="0" smtClean="0">
                <a:solidFill>
                  <a:srgbClr val="375F68"/>
                </a:solidFill>
                <a:latin typeface="Avenir"/>
                <a:ea typeface="Avenir"/>
                <a:cs typeface="Avenir"/>
                <a:sym typeface="Avenir"/>
              </a:rPr>
            </a:br>
            <a:r>
              <a:rPr lang="es-ES" sz="2000" dirty="0" smtClean="0">
                <a:solidFill>
                  <a:srgbClr val="375F68"/>
                </a:solidFill>
                <a:latin typeface="Avenir"/>
                <a:ea typeface="Avenir"/>
                <a:cs typeface="Avenir"/>
                <a:sym typeface="Avenir"/>
              </a:rPr>
              <a:t>Parte 3</a:t>
            </a:r>
            <a:br>
              <a:rPr lang="es-ES" sz="2000" dirty="0" smtClean="0">
                <a:solidFill>
                  <a:srgbClr val="375F68"/>
                </a:solidFill>
                <a:latin typeface="Avenir"/>
                <a:ea typeface="Avenir"/>
                <a:cs typeface="Avenir"/>
                <a:sym typeface="Avenir"/>
              </a:rPr>
            </a:br>
            <a:r>
              <a:rPr lang="es-ES" sz="2000" u="sng" dirty="0" smtClean="0">
                <a:solidFill>
                  <a:srgbClr val="375F68"/>
                </a:solidFill>
                <a:latin typeface="Avenir"/>
                <a:ea typeface="Avenir"/>
                <a:cs typeface="Avenir"/>
                <a:sym typeface="Avenir"/>
              </a:rPr>
              <a:t>Miembro inferior</a:t>
            </a:r>
            <a:endParaRPr sz="2000" u="sng" dirty="0"/>
          </a:p>
        </p:txBody>
      </p:sp>
      <p:sp>
        <p:nvSpPr>
          <p:cNvPr id="92" name="Google Shape;92;p2"/>
          <p:cNvSpPr txBox="1"/>
          <p:nvPr/>
        </p:nvSpPr>
        <p:spPr>
          <a:xfrm>
            <a:off x="1688502" y="1068391"/>
            <a:ext cx="5379049" cy="50323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375F68"/>
              </a:buClr>
              <a:buSzPts val="1200"/>
              <a:buFont typeface="Avenir"/>
              <a:buNone/>
            </a:pPr>
            <a:r>
              <a:rPr lang="es-CL" sz="1200" b="0" i="0" u="none" strike="noStrike" cap="none" dirty="0" smtClean="0">
                <a:solidFill>
                  <a:srgbClr val="375F68"/>
                </a:solidFill>
                <a:latin typeface="Avenir"/>
                <a:ea typeface="Avenir"/>
                <a:cs typeface="Avenir"/>
                <a:sym typeface="Avenir"/>
              </a:rPr>
              <a:t>N°3</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2" name="Rectángulo 1"/>
          <p:cNvSpPr/>
          <p:nvPr/>
        </p:nvSpPr>
        <p:spPr>
          <a:xfrm>
            <a:off x="1794792" y="93700"/>
            <a:ext cx="3444875" cy="1384995"/>
          </a:xfrm>
          <a:prstGeom prst="rect">
            <a:avLst/>
          </a:prstGeom>
        </p:spPr>
        <p:txBody>
          <a:bodyPr>
            <a:spAutoFit/>
          </a:bodyPr>
          <a:lstStyle/>
          <a:p>
            <a:r>
              <a:rPr lang="es-ES" b="1" dirty="0"/>
              <a:t>A diferencia de la </a:t>
            </a:r>
            <a:r>
              <a:rPr lang="es-ES" b="1" dirty="0" err="1"/>
              <a:t>glenohumeral</a:t>
            </a:r>
            <a:r>
              <a:rPr lang="es-ES" b="1" dirty="0"/>
              <a:t>, la articulación coxofemoral es altamente congruente y posee ligamentos robustos que la mantienen coaptada. </a:t>
            </a:r>
            <a:r>
              <a:rPr lang="es-ES" dirty="0"/>
              <a:t/>
            </a:r>
            <a:br>
              <a:rPr lang="es-ES" dirty="0"/>
            </a:br>
            <a:r>
              <a:rPr lang="es-ES" dirty="0"/>
              <a:t/>
            </a:r>
            <a:br>
              <a:rPr lang="es-ES" dirty="0"/>
            </a:br>
            <a:endParaRPr lang="es-CL" dirty="0"/>
          </a:p>
        </p:txBody>
      </p:sp>
      <p:pic>
        <p:nvPicPr>
          <p:cNvPr id="13315" name="Picture 3" descr="https://lh6.googleusercontent.com/CpweVgLMpM3OhDe4g4LgK0HASi9HkCAOsjqEuJPg4lm9Gzj9nulc0-plbQmOrRDaKbMynwjANagZMliM1o2EGOvJoOU8RGfwtp9jtHcb5xr-xhWdRnA-TE8yDZoBlT3CH-L5Q4R7zuVSGI8KPTra_EB2imvBDV5HGhTBRggcdHYp2r9DdrLQXwo=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33" y="1263251"/>
            <a:ext cx="2946084" cy="23423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314" name="Picture 2" descr="figure 9-14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350" y="1820840"/>
            <a:ext cx="3457960" cy="24576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993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467330" y="4013389"/>
            <a:ext cx="4717473" cy="84239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endParaRPr lang="es-ES" sz="1200" dirty="0">
              <a:sym typeface="Avenir"/>
            </a:endParaRPr>
          </a:p>
        </p:txBody>
      </p:sp>
      <p:sp>
        <p:nvSpPr>
          <p:cNvPr id="2" name="Rectángulo 1"/>
          <p:cNvSpPr/>
          <p:nvPr/>
        </p:nvSpPr>
        <p:spPr>
          <a:xfrm>
            <a:off x="1349203" y="188424"/>
            <a:ext cx="4196105" cy="954107"/>
          </a:xfrm>
          <a:prstGeom prst="rect">
            <a:avLst/>
          </a:prstGeom>
        </p:spPr>
        <p:txBody>
          <a:bodyPr wrap="square">
            <a:spAutoFit/>
          </a:bodyPr>
          <a:lstStyle/>
          <a:p>
            <a:r>
              <a:rPr lang="es-ES" b="1" dirty="0"/>
              <a:t>La rodilla es un complejo articular formada por dos articulaciones, la </a:t>
            </a:r>
            <a:r>
              <a:rPr lang="es-ES" b="1" dirty="0" err="1"/>
              <a:t>pátelo</a:t>
            </a:r>
            <a:r>
              <a:rPr lang="es-ES" b="1" dirty="0"/>
              <a:t>-femoral y la </a:t>
            </a:r>
            <a:r>
              <a:rPr lang="es-ES" b="1" dirty="0" err="1"/>
              <a:t>fémoro</a:t>
            </a:r>
            <a:r>
              <a:rPr lang="es-ES" b="1" dirty="0"/>
              <a:t>-tibial</a:t>
            </a:r>
            <a:r>
              <a:rPr lang="es-ES" dirty="0"/>
              <a:t/>
            </a:r>
            <a:br>
              <a:rPr lang="es-ES" dirty="0"/>
            </a:br>
            <a:endParaRPr lang="es-CL" dirty="0"/>
          </a:p>
        </p:txBody>
      </p:sp>
      <p:pic>
        <p:nvPicPr>
          <p:cNvPr id="14338" name="Picture 2" descr="https://lh3.googleusercontent.com/SCXdFYhQZf-FG_Zv002W8Nc30xmUdz4BVvMJj5YlwmmaNgBaO5DdXWAzFoOie-X_EIKIMsFg-VvdnTqjqLa3uZXA1z0rrPzsvac5nwD0gsZwi8g3lQiCNq5qi_aWVtvyRNTpJ4GNqKUfMZM5_bKX--STKGMtTkcB67rCE5xQUu9ZuAYtAKL2LVY=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203" y="1207539"/>
            <a:ext cx="2581275" cy="22574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Rectángulo 3"/>
          <p:cNvSpPr/>
          <p:nvPr/>
        </p:nvSpPr>
        <p:spPr>
          <a:xfrm>
            <a:off x="1997294" y="4013389"/>
            <a:ext cx="3444875" cy="523220"/>
          </a:xfrm>
          <a:prstGeom prst="rect">
            <a:avLst/>
          </a:prstGeom>
        </p:spPr>
        <p:txBody>
          <a:bodyPr>
            <a:spAutoFit/>
          </a:bodyPr>
          <a:lstStyle/>
          <a:p>
            <a:r>
              <a:rPr lang="es-ES" dirty="0"/>
              <a:t>Mientras que la </a:t>
            </a:r>
            <a:r>
              <a:rPr lang="es-ES" dirty="0" err="1"/>
              <a:t>fémoro-patelar</a:t>
            </a:r>
            <a:r>
              <a:rPr lang="es-ES" dirty="0"/>
              <a:t> es </a:t>
            </a:r>
            <a:r>
              <a:rPr lang="es-ES" dirty="0" err="1"/>
              <a:t>troclear</a:t>
            </a:r>
            <a:r>
              <a:rPr lang="es-ES" dirty="0"/>
              <a:t>, la </a:t>
            </a:r>
            <a:r>
              <a:rPr lang="es-ES" dirty="0" err="1"/>
              <a:t>fémoro</a:t>
            </a:r>
            <a:r>
              <a:rPr lang="es-ES" dirty="0"/>
              <a:t>-tibial es </a:t>
            </a:r>
            <a:r>
              <a:rPr lang="es-ES" dirty="0" err="1"/>
              <a:t>bicondílea</a:t>
            </a:r>
            <a:endParaRPr lang="es-CL" dirty="0"/>
          </a:p>
        </p:txBody>
      </p:sp>
    </p:spTree>
    <p:extLst>
      <p:ext uri="{BB962C8B-B14F-4D97-AF65-F5344CB8AC3E}">
        <p14:creationId xmlns:p14="http://schemas.microsoft.com/office/powerpoint/2010/main" val="3355530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pic>
        <p:nvPicPr>
          <p:cNvPr id="15362" name="Picture 2" descr="https://lh6.googleusercontent.com/GldpIwG4YbEygXEP3pgBCUOzjT52ek52BILC5ArP6smWsaGolYN_t9wfoE39UAR5jGw5npY7_ZB-2eYf2zq_ulBtGFrrkU6N3VAc4qVkig33xNUm_Fcg7sd29vZU7U5Qt2ME16ptShQvbmFoABaz16d8zIF59BTiHXpJrxsayEfW9XGkHLXhpSA=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409" y="1345405"/>
            <a:ext cx="3714750" cy="2486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Rectángulo 1"/>
          <p:cNvSpPr/>
          <p:nvPr/>
        </p:nvSpPr>
        <p:spPr>
          <a:xfrm>
            <a:off x="1511409" y="197137"/>
            <a:ext cx="3444875" cy="954107"/>
          </a:xfrm>
          <a:prstGeom prst="rect">
            <a:avLst/>
          </a:prstGeom>
        </p:spPr>
        <p:txBody>
          <a:bodyPr>
            <a:spAutoFit/>
          </a:bodyPr>
          <a:lstStyle/>
          <a:p>
            <a:r>
              <a:rPr lang="es-ES" b="1" dirty="0">
                <a:latin typeface="Calibri" panose="020F0502020204030204" pitchFamily="34" charset="0"/>
              </a:rPr>
              <a:t>La articulación </a:t>
            </a:r>
            <a:r>
              <a:rPr lang="es-ES" b="1" dirty="0" err="1">
                <a:latin typeface="Calibri" panose="020F0502020204030204" pitchFamily="34" charset="0"/>
              </a:rPr>
              <a:t>fémoro</a:t>
            </a:r>
            <a:r>
              <a:rPr lang="es-ES" b="1" dirty="0">
                <a:latin typeface="Calibri" panose="020F0502020204030204" pitchFamily="34" charset="0"/>
              </a:rPr>
              <a:t>-tibial necesita de anillos fibrocartilaginosos (meniscos) y ligamentos para incrementar su congruencia</a:t>
            </a:r>
            <a:endParaRPr lang="es-CL" dirty="0"/>
          </a:p>
        </p:txBody>
      </p:sp>
      <p:sp>
        <p:nvSpPr>
          <p:cNvPr id="4" name="Rectángulo 3"/>
          <p:cNvSpPr/>
          <p:nvPr/>
        </p:nvSpPr>
        <p:spPr>
          <a:xfrm>
            <a:off x="1781284" y="4025592"/>
            <a:ext cx="3444875" cy="738664"/>
          </a:xfrm>
          <a:prstGeom prst="rect">
            <a:avLst/>
          </a:prstGeom>
        </p:spPr>
        <p:txBody>
          <a:bodyPr>
            <a:spAutoFit/>
          </a:bodyPr>
          <a:lstStyle/>
          <a:p>
            <a:r>
              <a:rPr lang="es-ES" dirty="0"/>
              <a:t>Además los meniscos previenen el desgaste excesivo de los cartílagos articulares</a:t>
            </a:r>
            <a:endParaRPr lang="es-CL" dirty="0"/>
          </a:p>
        </p:txBody>
      </p:sp>
    </p:spTree>
    <p:extLst>
      <p:ext uri="{BB962C8B-B14F-4D97-AF65-F5344CB8AC3E}">
        <p14:creationId xmlns:p14="http://schemas.microsoft.com/office/powerpoint/2010/main" val="1357136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1213208" y="93700"/>
            <a:ext cx="3712629" cy="1036015"/>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r>
              <a:rPr lang="es-ES" dirty="0"/>
              <a:t>La articulación </a:t>
            </a:r>
            <a:r>
              <a:rPr lang="es-ES" dirty="0" err="1"/>
              <a:t>tibiotarsiana</a:t>
            </a:r>
            <a:r>
              <a:rPr lang="es-ES" dirty="0"/>
              <a:t> está formada por tres huesos, la cara distal de tibia y fíbula, y la cara superior del astrágalo</a:t>
            </a:r>
            <a:endParaRPr lang="es-ES" sz="1200" dirty="0">
              <a:sym typeface="Avenir"/>
            </a:endParaRPr>
          </a:p>
        </p:txBody>
      </p:sp>
      <p:sp>
        <p:nvSpPr>
          <p:cNvPr id="2" name="Rectángulo 1"/>
          <p:cNvSpPr/>
          <p:nvPr/>
        </p:nvSpPr>
        <p:spPr>
          <a:xfrm>
            <a:off x="1794792" y="93700"/>
            <a:ext cx="4196105" cy="738664"/>
          </a:xfrm>
          <a:prstGeom prst="rect">
            <a:avLst/>
          </a:prstGeom>
        </p:spPr>
        <p:txBody>
          <a:bodyPr wrap="square">
            <a:spAutoFit/>
          </a:bodyPr>
          <a:lstStyle/>
          <a:p>
            <a:r>
              <a:rPr lang="es-ES" dirty="0"/>
              <a:t/>
            </a:r>
            <a:br>
              <a:rPr lang="es-ES" dirty="0"/>
            </a:br>
            <a:r>
              <a:rPr lang="es-ES" dirty="0"/>
              <a:t/>
            </a:r>
            <a:br>
              <a:rPr lang="es-ES" dirty="0"/>
            </a:br>
            <a:endParaRPr lang="es-CL" dirty="0"/>
          </a:p>
        </p:txBody>
      </p:sp>
      <p:pic>
        <p:nvPicPr>
          <p:cNvPr id="16388" name="Picture 4" descr="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4792" y="1644396"/>
            <a:ext cx="2876550" cy="2162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Rectángulo 3"/>
          <p:cNvSpPr/>
          <p:nvPr/>
        </p:nvSpPr>
        <p:spPr>
          <a:xfrm>
            <a:off x="1441116" y="4321253"/>
            <a:ext cx="2334293" cy="307777"/>
          </a:xfrm>
          <a:prstGeom prst="rect">
            <a:avLst/>
          </a:prstGeom>
        </p:spPr>
        <p:txBody>
          <a:bodyPr wrap="none">
            <a:spAutoFit/>
          </a:bodyPr>
          <a:lstStyle/>
          <a:p>
            <a:r>
              <a:rPr lang="es-CL" dirty="0"/>
              <a:t>Articulación de tipo bisagra</a:t>
            </a:r>
          </a:p>
        </p:txBody>
      </p:sp>
    </p:spTree>
    <p:extLst>
      <p:ext uri="{BB962C8B-B14F-4D97-AF65-F5344CB8AC3E}">
        <p14:creationId xmlns:p14="http://schemas.microsoft.com/office/powerpoint/2010/main" val="138246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993090" y="190023"/>
            <a:ext cx="4908331" cy="356072"/>
          </a:xfrm>
          <a:prstGeom prst="rect">
            <a:avLst/>
          </a:prstGeom>
          <a:noFill/>
          <a:ln>
            <a:noFill/>
          </a:ln>
        </p:spPr>
        <p:txBody>
          <a:bodyPr spcFirstLastPara="1" wrap="square" lIns="91425" tIns="45700" rIns="91425" bIns="45700" anchor="t" anchorCtr="0">
            <a:normAutofit fontScale="55000" lnSpcReduction="20000"/>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r>
              <a:rPr lang="es-ES" dirty="0"/>
              <a:t>La articulación </a:t>
            </a:r>
            <a:r>
              <a:rPr lang="es-ES" dirty="0" err="1"/>
              <a:t>tibiotarsiana</a:t>
            </a:r>
            <a:r>
              <a:rPr lang="es-ES" dirty="0"/>
              <a:t> es estabilizada por diferentes ligamentos</a:t>
            </a:r>
            <a:endParaRPr lang="es-ES" sz="1200" dirty="0">
              <a:sym typeface="Avenir"/>
            </a:endParaRPr>
          </a:p>
        </p:txBody>
      </p:sp>
      <p:sp>
        <p:nvSpPr>
          <p:cNvPr id="2" name="Rectángulo 1"/>
          <p:cNvSpPr/>
          <p:nvPr/>
        </p:nvSpPr>
        <p:spPr>
          <a:xfrm>
            <a:off x="1794792" y="93700"/>
            <a:ext cx="4196105" cy="738664"/>
          </a:xfrm>
          <a:prstGeom prst="rect">
            <a:avLst/>
          </a:prstGeom>
        </p:spPr>
        <p:txBody>
          <a:bodyPr wrap="square">
            <a:spAutoFit/>
          </a:bodyPr>
          <a:lstStyle/>
          <a:p>
            <a:r>
              <a:rPr lang="es-ES" dirty="0"/>
              <a:t/>
            </a:r>
            <a:br>
              <a:rPr lang="es-ES" dirty="0"/>
            </a:br>
            <a:r>
              <a:rPr lang="es-ES" dirty="0"/>
              <a:t/>
            </a:r>
            <a:br>
              <a:rPr lang="es-ES" dirty="0"/>
            </a:br>
            <a:endParaRPr lang="es-CL" dirty="0"/>
          </a:p>
        </p:txBody>
      </p:sp>
      <p:pic>
        <p:nvPicPr>
          <p:cNvPr id="17410" name="Picture 2" descr="anlatl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142" y="1019411"/>
            <a:ext cx="3976010" cy="33125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093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993090" y="190023"/>
            <a:ext cx="4908331" cy="356072"/>
          </a:xfrm>
          <a:prstGeom prst="rect">
            <a:avLst/>
          </a:prstGeom>
          <a:noFill/>
          <a:ln>
            <a:noFill/>
          </a:ln>
        </p:spPr>
        <p:txBody>
          <a:bodyPr spcFirstLastPara="1" wrap="square" lIns="91425" tIns="45700" rIns="91425" bIns="45700" anchor="t" anchorCtr="0">
            <a:normAutofit fontScale="55000" lnSpcReduction="20000"/>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r>
              <a:rPr lang="es-ES" dirty="0"/>
              <a:t>La articulación </a:t>
            </a:r>
            <a:r>
              <a:rPr lang="es-ES" dirty="0" err="1"/>
              <a:t>tibiotarsiana</a:t>
            </a:r>
            <a:r>
              <a:rPr lang="es-ES" dirty="0"/>
              <a:t> es estabilizada por diferentes ligamentos</a:t>
            </a:r>
            <a:endParaRPr lang="es-ES" sz="1200" dirty="0">
              <a:sym typeface="Avenir"/>
            </a:endParaRPr>
          </a:p>
        </p:txBody>
      </p:sp>
      <p:sp>
        <p:nvSpPr>
          <p:cNvPr id="2" name="Rectángulo 1"/>
          <p:cNvSpPr/>
          <p:nvPr/>
        </p:nvSpPr>
        <p:spPr>
          <a:xfrm>
            <a:off x="1794792" y="93700"/>
            <a:ext cx="4196105" cy="738664"/>
          </a:xfrm>
          <a:prstGeom prst="rect">
            <a:avLst/>
          </a:prstGeom>
        </p:spPr>
        <p:txBody>
          <a:bodyPr wrap="square">
            <a:spAutoFit/>
          </a:bodyPr>
          <a:lstStyle/>
          <a:p>
            <a:r>
              <a:rPr lang="es-ES" dirty="0"/>
              <a:t/>
            </a:r>
            <a:br>
              <a:rPr lang="es-ES" dirty="0"/>
            </a:br>
            <a:r>
              <a:rPr lang="es-ES" dirty="0"/>
              <a:t/>
            </a:r>
            <a:br>
              <a:rPr lang="es-ES" dirty="0"/>
            </a:br>
            <a:endParaRPr lang="es-CL" dirty="0"/>
          </a:p>
        </p:txBody>
      </p:sp>
      <p:pic>
        <p:nvPicPr>
          <p:cNvPr id="18434" name="Picture 2" descr="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2941" y="881883"/>
            <a:ext cx="3124200" cy="3390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699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descr="Imagen que contiene 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6" name="Google Shape;116;p6"/>
          <p:cNvSpPr txBox="1"/>
          <p:nvPr/>
        </p:nvSpPr>
        <p:spPr>
          <a:xfrm>
            <a:off x="1032108" y="106960"/>
            <a:ext cx="4908331" cy="356072"/>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171450" indent="-171450">
              <a:lnSpc>
                <a:spcPct val="90000"/>
              </a:lnSpc>
              <a:buClr>
                <a:srgbClr val="375F68"/>
              </a:buClr>
              <a:buSzPts val="1200"/>
              <a:buFontTx/>
              <a:buChar char="-"/>
              <a:defRPr sz="2000" b="1">
                <a:solidFill>
                  <a:srgbClr val="375F68"/>
                </a:solidFill>
                <a:latin typeface="Avenir"/>
                <a:ea typeface="Avenir"/>
                <a:cs typeface="Avenir"/>
              </a:defRPr>
            </a:lvl1pPr>
          </a:lstStyle>
          <a:p>
            <a:pPr marL="0" indent="0">
              <a:buNone/>
            </a:pPr>
            <a:r>
              <a:rPr lang="es-ES" dirty="0"/>
              <a:t>Otras articulaciones del pie</a:t>
            </a:r>
            <a:endParaRPr lang="es-ES" sz="1200" dirty="0">
              <a:sym typeface="Avenir"/>
            </a:endParaRPr>
          </a:p>
        </p:txBody>
      </p:sp>
      <p:sp>
        <p:nvSpPr>
          <p:cNvPr id="2" name="Rectángulo 1"/>
          <p:cNvSpPr/>
          <p:nvPr/>
        </p:nvSpPr>
        <p:spPr>
          <a:xfrm>
            <a:off x="1794792" y="93700"/>
            <a:ext cx="4196105" cy="738664"/>
          </a:xfrm>
          <a:prstGeom prst="rect">
            <a:avLst/>
          </a:prstGeom>
        </p:spPr>
        <p:txBody>
          <a:bodyPr wrap="square">
            <a:spAutoFit/>
          </a:bodyPr>
          <a:lstStyle/>
          <a:p>
            <a:r>
              <a:rPr lang="es-ES" dirty="0"/>
              <a:t/>
            </a:r>
            <a:br>
              <a:rPr lang="es-ES" dirty="0"/>
            </a:br>
            <a:r>
              <a:rPr lang="es-ES" dirty="0"/>
              <a:t/>
            </a:r>
            <a:br>
              <a:rPr lang="es-ES" dirty="0"/>
            </a:br>
            <a:endParaRPr lang="es-CL" dirty="0"/>
          </a:p>
        </p:txBody>
      </p:sp>
      <p:pic>
        <p:nvPicPr>
          <p:cNvPr id="19459" name="Picture 3" descr="https://lh3.googleusercontent.com/kk68UM8A7kFZqZCRyZYaCSjlihMhdy5sz0_BXUGTqW8AhOf4YmLU8-JHQXjmh37qjt0i1899dyMu4kxZcgjmaA2In03mmkFBGT92MfOZtEOOWAp1s9xRd0M72up0ZOXhMb_PrCe2DtPFvbcRJFAqo0qwM6sW1AFkYjedRhfDVrPj_-oImIf2NmI=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69" y="463032"/>
            <a:ext cx="1691482" cy="4529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458" name="Picture 2" descr="https://lh5.googleusercontent.com/BHKQyS3gCmmjvgq77E8MuWmDzAz7R0IsS0MmtxlJCgoaZpOZMzUcriWhF8H0DLmnTl-vSE0h1_4h1hzdym37FGh4rGPqyLQDrGgSMqEHsy-7OhTum0ewmqvB7xX4ivgANxeIfRUPbF1GqyjgSgoOaC-P1VOZN-b-_O90bLa_xA6Nm8QlUmV6h9Y=n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0943" y="463032"/>
            <a:ext cx="2806588" cy="2955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Rectángulo 2"/>
          <p:cNvSpPr/>
          <p:nvPr/>
        </p:nvSpPr>
        <p:spPr>
          <a:xfrm>
            <a:off x="2051007" y="1019411"/>
            <a:ext cx="1709936" cy="3365024"/>
          </a:xfrm>
          <a:prstGeom prst="rect">
            <a:avLst/>
          </a:prstGeom>
        </p:spPr>
        <p:txBody>
          <a:bodyPr wrap="square">
            <a:spAutoFit/>
          </a:bodyPr>
          <a:lstStyle/>
          <a:p>
            <a:pPr indent="-342900"/>
            <a:r>
              <a:rPr lang="es-CL" b="1" dirty="0" err="1">
                <a:latin typeface="Calibri" panose="020F0502020204030204" pitchFamily="34" charset="0"/>
              </a:rPr>
              <a:t>Articulacion</a:t>
            </a:r>
            <a:r>
              <a:rPr lang="es-CL" b="1" dirty="0">
                <a:latin typeface="Calibri" panose="020F0502020204030204" pitchFamily="34" charset="0"/>
              </a:rPr>
              <a:t> </a:t>
            </a:r>
            <a:r>
              <a:rPr lang="es-CL" b="1" dirty="0" err="1">
                <a:latin typeface="Calibri" panose="020F0502020204030204" pitchFamily="34" charset="0"/>
              </a:rPr>
              <a:t>Metatarsofalangicas</a:t>
            </a:r>
            <a:r>
              <a:rPr lang="es-CL" b="1" dirty="0">
                <a:latin typeface="Calibri" panose="020F0502020204030204" pitchFamily="34" charset="0"/>
              </a:rPr>
              <a:t> e </a:t>
            </a:r>
            <a:r>
              <a:rPr lang="es-CL" b="1" dirty="0" err="1">
                <a:latin typeface="Calibri" panose="020F0502020204030204" pitchFamily="34" charset="0"/>
              </a:rPr>
              <a:t>Interfalangicas</a:t>
            </a:r>
            <a:endParaRPr lang="es-CL" dirty="0"/>
          </a:p>
          <a:p>
            <a:pPr fontAlgn="base">
              <a:spcBef>
                <a:spcPts val="480"/>
              </a:spcBef>
              <a:buFont typeface="Arial" panose="020B0604020202020204" pitchFamily="34" charset="0"/>
              <a:buChar char="•"/>
            </a:pPr>
            <a:r>
              <a:rPr lang="es-CL" dirty="0"/>
              <a:t/>
            </a:r>
            <a:br>
              <a:rPr lang="es-CL" dirty="0"/>
            </a:br>
            <a:r>
              <a:rPr lang="es-CL" b="1" dirty="0">
                <a:latin typeface="Calibri" panose="020F0502020204030204" pitchFamily="34" charset="0"/>
              </a:rPr>
              <a:t>METATARSO- FALANGE</a:t>
            </a:r>
            <a:endParaRPr lang="es-CL" b="1" dirty="0">
              <a:latin typeface="Arial" panose="020B0604020202020204" pitchFamily="34" charset="0"/>
            </a:endParaRPr>
          </a:p>
          <a:p>
            <a:pPr indent="-342900">
              <a:spcBef>
                <a:spcPts val="480"/>
              </a:spcBef>
            </a:pPr>
            <a:r>
              <a:rPr lang="es-CL" b="1" dirty="0" err="1">
                <a:latin typeface="Calibri" panose="020F0502020204030204" pitchFamily="34" charset="0"/>
              </a:rPr>
              <a:t>flexion</a:t>
            </a:r>
            <a:r>
              <a:rPr lang="es-CL" b="1" dirty="0">
                <a:latin typeface="Calibri" panose="020F0502020204030204" pitchFamily="34" charset="0"/>
              </a:rPr>
              <a:t> y </a:t>
            </a:r>
            <a:r>
              <a:rPr lang="es-CL" b="1" dirty="0" err="1">
                <a:latin typeface="Calibri" panose="020F0502020204030204" pitchFamily="34" charset="0"/>
              </a:rPr>
              <a:t>extension</a:t>
            </a:r>
            <a:r>
              <a:rPr lang="es-CL" b="1" dirty="0">
                <a:latin typeface="Calibri" panose="020F0502020204030204" pitchFamily="34" charset="0"/>
              </a:rPr>
              <a:t> (</a:t>
            </a:r>
            <a:r>
              <a:rPr lang="es-CL" b="1" dirty="0" err="1">
                <a:latin typeface="Calibri" panose="020F0502020204030204" pitchFamily="34" charset="0"/>
              </a:rPr>
              <a:t>abduccion</a:t>
            </a:r>
            <a:r>
              <a:rPr lang="es-CL" b="1" dirty="0">
                <a:latin typeface="Calibri" panose="020F0502020204030204" pitchFamily="34" charset="0"/>
              </a:rPr>
              <a:t> </a:t>
            </a:r>
            <a:r>
              <a:rPr lang="es-CL" b="1" dirty="0" err="1">
                <a:latin typeface="Calibri" panose="020F0502020204030204" pitchFamily="34" charset="0"/>
              </a:rPr>
              <a:t>aduccion</a:t>
            </a:r>
            <a:r>
              <a:rPr lang="es-CL" b="1" dirty="0">
                <a:latin typeface="Calibri" panose="020F0502020204030204" pitchFamily="34" charset="0"/>
              </a:rPr>
              <a:t>)</a:t>
            </a:r>
            <a:endParaRPr lang="es-CL" dirty="0"/>
          </a:p>
          <a:p>
            <a:pPr fontAlgn="base">
              <a:spcBef>
                <a:spcPts val="480"/>
              </a:spcBef>
              <a:buFont typeface="Arial" panose="020B0604020202020204" pitchFamily="34" charset="0"/>
              <a:buChar char="•"/>
            </a:pPr>
            <a:r>
              <a:rPr lang="es-CL" dirty="0"/>
              <a:t/>
            </a:r>
            <a:br>
              <a:rPr lang="es-CL" dirty="0"/>
            </a:br>
            <a:r>
              <a:rPr lang="es-CL" b="1" dirty="0">
                <a:latin typeface="Calibri" panose="020F0502020204030204" pitchFamily="34" charset="0"/>
              </a:rPr>
              <a:t>INTERFALANGICAS</a:t>
            </a:r>
            <a:endParaRPr lang="es-CL" b="1" dirty="0">
              <a:latin typeface="Arial" panose="020B0604020202020204" pitchFamily="34" charset="0"/>
            </a:endParaRPr>
          </a:p>
          <a:p>
            <a:pPr indent="-342900">
              <a:spcBef>
                <a:spcPts val="480"/>
              </a:spcBef>
            </a:pPr>
            <a:r>
              <a:rPr lang="es-CL" b="1" dirty="0" err="1">
                <a:latin typeface="Calibri" panose="020F0502020204030204" pitchFamily="34" charset="0"/>
              </a:rPr>
              <a:t>flexion</a:t>
            </a:r>
            <a:r>
              <a:rPr lang="es-CL" b="1" dirty="0">
                <a:latin typeface="Calibri" panose="020F0502020204030204" pitchFamily="34" charset="0"/>
              </a:rPr>
              <a:t> y </a:t>
            </a:r>
            <a:r>
              <a:rPr lang="es-CL" b="1" dirty="0" err="1">
                <a:latin typeface="Calibri" panose="020F0502020204030204" pitchFamily="34" charset="0"/>
              </a:rPr>
              <a:t>extension</a:t>
            </a:r>
            <a:endParaRPr lang="es-CL" dirty="0"/>
          </a:p>
          <a:p>
            <a:r>
              <a:rPr lang="es-CL" dirty="0"/>
              <a:t/>
            </a:r>
            <a:br>
              <a:rPr lang="es-CL" dirty="0"/>
            </a:br>
            <a:endParaRPr lang="es-CL" dirty="0"/>
          </a:p>
        </p:txBody>
      </p:sp>
    </p:spTree>
    <p:extLst>
      <p:ext uri="{BB962C8B-B14F-4D97-AF65-F5344CB8AC3E}">
        <p14:creationId xmlns:p14="http://schemas.microsoft.com/office/powerpoint/2010/main" val="1063597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635989" y="1948901"/>
            <a:ext cx="5379049" cy="767256"/>
          </a:xfrm>
          <a:prstGeom prst="rect">
            <a:avLst/>
          </a:prstGeom>
          <a:noFill/>
          <a:ln>
            <a:noFill/>
          </a:ln>
        </p:spPr>
        <p:txBody>
          <a:bodyPr spcFirstLastPara="1" wrap="square" lIns="91425" tIns="45700" rIns="91425" bIns="45700" anchor="ctr" anchorCtr="0">
            <a:normAutofit/>
          </a:bodyPr>
          <a:lstStyle/>
          <a:p>
            <a:pPr lvl="0" algn="just">
              <a:buClr>
                <a:srgbClr val="375F68"/>
              </a:buClr>
              <a:buSzPts val="1200"/>
            </a:pP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1724818" y="98844"/>
            <a:ext cx="3444875" cy="523220"/>
          </a:xfrm>
          <a:prstGeom prst="rect">
            <a:avLst/>
          </a:prstGeom>
        </p:spPr>
        <p:txBody>
          <a:bodyPr>
            <a:spAutoFit/>
          </a:bodyPr>
          <a:lstStyle/>
          <a:p>
            <a:r>
              <a:rPr lang="es-ES" b="1" dirty="0" smtClean="0"/>
              <a:t>Articulaciones, ubicación, tipo y función del miembro superior</a:t>
            </a:r>
            <a:endParaRPr lang="es-CL" dirty="0"/>
          </a:p>
        </p:txBody>
      </p:sp>
      <p:graphicFrame>
        <p:nvGraphicFramePr>
          <p:cNvPr id="3" name="Tabla 2"/>
          <p:cNvGraphicFramePr>
            <a:graphicFrameLocks noGrp="1"/>
          </p:cNvGraphicFramePr>
          <p:nvPr>
            <p:extLst>
              <p:ext uri="{D42A27DB-BD31-4B8C-83A1-F6EECF244321}">
                <p14:modId xmlns:p14="http://schemas.microsoft.com/office/powerpoint/2010/main" val="3663051501"/>
              </p:ext>
            </p:extLst>
          </p:nvPr>
        </p:nvGraphicFramePr>
        <p:xfrm>
          <a:off x="635989" y="871819"/>
          <a:ext cx="5796344" cy="3595077"/>
        </p:xfrm>
        <a:graphic>
          <a:graphicData uri="http://schemas.openxmlformats.org/drawingml/2006/table">
            <a:tbl>
              <a:tblPr/>
              <a:tblGrid>
                <a:gridCol w="1449086">
                  <a:extLst>
                    <a:ext uri="{9D8B030D-6E8A-4147-A177-3AD203B41FA5}">
                      <a16:colId xmlns:a16="http://schemas.microsoft.com/office/drawing/2014/main" val="2240892504"/>
                    </a:ext>
                  </a:extLst>
                </a:gridCol>
                <a:gridCol w="1449086">
                  <a:extLst>
                    <a:ext uri="{9D8B030D-6E8A-4147-A177-3AD203B41FA5}">
                      <a16:colId xmlns:a16="http://schemas.microsoft.com/office/drawing/2014/main" val="1390380044"/>
                    </a:ext>
                  </a:extLst>
                </a:gridCol>
                <a:gridCol w="1449086">
                  <a:extLst>
                    <a:ext uri="{9D8B030D-6E8A-4147-A177-3AD203B41FA5}">
                      <a16:colId xmlns:a16="http://schemas.microsoft.com/office/drawing/2014/main" val="2467013148"/>
                    </a:ext>
                  </a:extLst>
                </a:gridCol>
                <a:gridCol w="1449086">
                  <a:extLst>
                    <a:ext uri="{9D8B030D-6E8A-4147-A177-3AD203B41FA5}">
                      <a16:colId xmlns:a16="http://schemas.microsoft.com/office/drawing/2014/main" val="1480150294"/>
                    </a:ext>
                  </a:extLst>
                </a:gridCol>
              </a:tblGrid>
              <a:tr h="193284">
                <a:tc>
                  <a:txBody>
                    <a:bodyPr/>
                    <a:lstStyle/>
                    <a:p>
                      <a:pPr fontAlgn="b"/>
                      <a:r>
                        <a:rPr lang="es-CL" sz="800" b="1">
                          <a:effectLst/>
                        </a:rPr>
                        <a:t>Articulación</a:t>
                      </a:r>
                    </a:p>
                  </a:txBody>
                  <a:tcPr marL="52976" marR="52976" marT="26488" marB="26488"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800" b="1">
                          <a:effectLst/>
                        </a:rPr>
                        <a:t>Ubicación</a:t>
                      </a:r>
                    </a:p>
                  </a:txBody>
                  <a:tcPr marL="52976" marR="52976" marT="26488" marB="26488"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800" b="1">
                          <a:effectLst/>
                        </a:rPr>
                        <a:t>Tipo</a:t>
                      </a:r>
                    </a:p>
                  </a:txBody>
                  <a:tcPr marL="52976" marR="52976" marT="26488" marB="26488"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800" b="1">
                          <a:effectLst/>
                        </a:rPr>
                        <a:t>Función</a:t>
                      </a:r>
                    </a:p>
                  </a:txBody>
                  <a:tcPr marL="52976" marR="52976" marT="26488" marB="26488"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298463768"/>
                  </a:ext>
                </a:extLst>
              </a:tr>
              <a:tr h="869776">
                <a:tc>
                  <a:txBody>
                    <a:bodyPr/>
                    <a:lstStyle/>
                    <a:p>
                      <a:pPr fontAlgn="base"/>
                      <a:r>
                        <a:rPr lang="es-CL" sz="800">
                          <a:effectLst/>
                        </a:rPr>
                        <a:t>Articulación coxofemoral</a:t>
                      </a:r>
                    </a:p>
                  </a:txBody>
                  <a:tcPr marL="52976" marR="52976" marT="26488" marB="2648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800">
                          <a:effectLst/>
                        </a:rPr>
                        <a:t>Cadera</a:t>
                      </a:r>
                    </a:p>
                  </a:txBody>
                  <a:tcPr marL="52976" marR="52976" marT="26488" marB="2648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800">
                          <a:effectLst/>
                        </a:rPr>
                        <a:t>Enartrosis</a:t>
                      </a:r>
                    </a:p>
                  </a:txBody>
                  <a:tcPr marL="52976" marR="52976" marT="26488" marB="2648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Movimiento de flexión, extensión, aducción, abducción y rotación</a:t>
                      </a:r>
                    </a:p>
                  </a:txBody>
                  <a:tcPr marL="52976" marR="52976" marT="26488" marB="2648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239674195"/>
                  </a:ext>
                </a:extLst>
              </a:tr>
              <a:tr h="734478">
                <a:tc>
                  <a:txBody>
                    <a:bodyPr/>
                    <a:lstStyle/>
                    <a:p>
                      <a:pPr fontAlgn="base"/>
                      <a:r>
                        <a:rPr lang="es-CL" sz="800">
                          <a:effectLst/>
                        </a:rPr>
                        <a:t>Articulación sacroilíaca</a:t>
                      </a:r>
                    </a:p>
                  </a:txBody>
                  <a:tcPr marL="52976" marR="52976" marT="26488" marB="2648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800">
                          <a:effectLst/>
                        </a:rPr>
                        <a:t>Unión sacro y pelvis</a:t>
                      </a:r>
                    </a:p>
                  </a:txBody>
                  <a:tcPr marL="52976" marR="52976" marT="26488" marB="2648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800">
                          <a:effectLst/>
                        </a:rPr>
                        <a:t>Anfiartrosis</a:t>
                      </a:r>
                    </a:p>
                  </a:txBody>
                  <a:tcPr marL="52976" marR="52976" marT="26488" marB="2648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Transmisión de la carga del tronco hacia las extremidades inferiores</a:t>
                      </a:r>
                    </a:p>
                  </a:txBody>
                  <a:tcPr marL="52976" marR="52976" marT="26488" marB="2648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564881519"/>
                  </a:ext>
                </a:extLst>
              </a:tr>
              <a:tr h="463881">
                <a:tc>
                  <a:txBody>
                    <a:bodyPr/>
                    <a:lstStyle/>
                    <a:p>
                      <a:pPr fontAlgn="base"/>
                      <a:r>
                        <a:rPr lang="es-CL" sz="800">
                          <a:effectLst/>
                        </a:rPr>
                        <a:t>Articulación de la rodilla</a:t>
                      </a:r>
                    </a:p>
                  </a:txBody>
                  <a:tcPr marL="52976" marR="52976" marT="26488" marB="2648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Unión del fémur y la tibia</a:t>
                      </a:r>
                    </a:p>
                  </a:txBody>
                  <a:tcPr marL="52976" marR="52976" marT="26488" marB="2648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800" dirty="0" err="1" smtClean="0">
                          <a:effectLst/>
                        </a:rPr>
                        <a:t>Esferoidea</a:t>
                      </a:r>
                      <a:endParaRPr lang="es-CL" sz="800" dirty="0">
                        <a:effectLst/>
                      </a:endParaRPr>
                    </a:p>
                  </a:txBody>
                  <a:tcPr marL="52976" marR="52976" marT="26488" marB="2648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Movimiento de flexión, extensión y rotación</a:t>
                      </a:r>
                    </a:p>
                  </a:txBody>
                  <a:tcPr marL="52976" marR="52976" marT="26488" marB="2648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4258650181"/>
                  </a:ext>
                </a:extLst>
              </a:tr>
              <a:tr h="734478">
                <a:tc>
                  <a:txBody>
                    <a:bodyPr/>
                    <a:lstStyle/>
                    <a:p>
                      <a:pPr fontAlgn="base"/>
                      <a:r>
                        <a:rPr lang="es-CL" sz="800">
                          <a:effectLst/>
                        </a:rPr>
                        <a:t>Articulación del tobillo</a:t>
                      </a:r>
                    </a:p>
                  </a:txBody>
                  <a:tcPr marL="52976" marR="52976" marT="26488" marB="2648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Unión de la tibia, el peroné y el hueso del tarso</a:t>
                      </a:r>
                    </a:p>
                  </a:txBody>
                  <a:tcPr marL="52976" marR="52976" marT="26488" marB="2648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800" dirty="0" err="1" smtClean="0">
                          <a:effectLst/>
                        </a:rPr>
                        <a:t>Troclear</a:t>
                      </a:r>
                      <a:endParaRPr lang="es-CL" sz="800" dirty="0">
                        <a:effectLst/>
                      </a:endParaRPr>
                    </a:p>
                  </a:txBody>
                  <a:tcPr marL="52976" marR="52976" marT="26488" marB="2648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dirty="0">
                          <a:effectLst/>
                        </a:rPr>
                        <a:t>Movimiento de flexión plantar, flexión </a:t>
                      </a:r>
                      <a:r>
                        <a:rPr lang="es-ES" sz="800" dirty="0" smtClean="0">
                          <a:effectLst/>
                        </a:rPr>
                        <a:t>dorsal.</a:t>
                      </a:r>
                      <a:endParaRPr lang="es-ES" sz="800" dirty="0">
                        <a:effectLst/>
                      </a:endParaRPr>
                    </a:p>
                  </a:txBody>
                  <a:tcPr marL="52976" marR="52976" marT="26488" marB="2648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439801355"/>
                  </a:ext>
                </a:extLst>
              </a:tr>
              <a:tr h="599180">
                <a:tc>
                  <a:txBody>
                    <a:bodyPr/>
                    <a:lstStyle/>
                    <a:p>
                      <a:pPr fontAlgn="base"/>
                      <a:r>
                        <a:rPr lang="es-ES" sz="800">
                          <a:effectLst/>
                        </a:rPr>
                        <a:t>Articulaciones de la articulación del pie</a:t>
                      </a:r>
                    </a:p>
                  </a:txBody>
                  <a:tcPr marL="52976" marR="52976" marT="26488" marB="2648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Unión de los huesos del tarso, metatarsianos y falanges</a:t>
                      </a:r>
                    </a:p>
                  </a:txBody>
                  <a:tcPr marL="52976" marR="52976" marT="26488" marB="2648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CL" sz="800">
                          <a:effectLst/>
                        </a:rPr>
                        <a:t>Variedad de articulaciones</a:t>
                      </a:r>
                    </a:p>
                  </a:txBody>
                  <a:tcPr marL="52976" marR="52976" marT="26488" marB="2648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dirty="0">
                          <a:effectLst/>
                        </a:rPr>
                        <a:t>Proporcionan flexibilidad y estabilidad a la estructura del pie</a:t>
                      </a:r>
                    </a:p>
                  </a:txBody>
                  <a:tcPr marL="52976" marR="52976" marT="26488" marB="26488"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470858958"/>
                  </a:ext>
                </a:extLst>
              </a:tr>
            </a:tbl>
          </a:graphicData>
        </a:graphic>
      </p:graphicFrame>
    </p:spTree>
    <p:extLst>
      <p:ext uri="{BB962C8B-B14F-4D97-AF65-F5344CB8AC3E}">
        <p14:creationId xmlns:p14="http://schemas.microsoft.com/office/powerpoint/2010/main" val="4146483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7" descr="Interfaz de usuario gráfica&#10;&#10;Descripción generada automáticamente con confianza baja"/>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22" name="Google Shape;122;p7"/>
          <p:cNvSpPr txBox="1"/>
          <p:nvPr/>
        </p:nvSpPr>
        <p:spPr>
          <a:xfrm>
            <a:off x="635989" y="2071688"/>
            <a:ext cx="5379049" cy="2171700"/>
          </a:xfrm>
          <a:prstGeom prst="rect">
            <a:avLst/>
          </a:prstGeom>
          <a:noFill/>
          <a:ln>
            <a:noFill/>
          </a:ln>
        </p:spPr>
        <p:txBody>
          <a:bodyPr spcFirstLastPara="1" wrap="square" lIns="91425" tIns="45700" rIns="91425" bIns="45700" anchor="t" anchorCtr="0">
            <a:normAutofit/>
          </a:bodyPr>
          <a:lstStyle/>
          <a:p>
            <a:pPr lvl="0" algn="just">
              <a:lnSpc>
                <a:spcPct val="90000"/>
              </a:lnSpc>
              <a:buClr>
                <a:srgbClr val="375F68"/>
              </a:buClr>
              <a:buSzPts val="1200"/>
            </a:pPr>
            <a:r>
              <a:rPr lang="es-ES" sz="1200" dirty="0">
                <a:solidFill>
                  <a:srgbClr val="375F68"/>
                </a:solidFill>
                <a:latin typeface="Avenir"/>
                <a:ea typeface="Avenir"/>
                <a:cs typeface="Avenir"/>
              </a:rPr>
              <a:t>La artrología del miembro inferior se enfoca en las articulaciones que permiten el movimiento de la cadera, rodilla, tobillo y pie. La cadera es una articulación esférica que proporciona estabilidad y movilidad. La rodilla es una articulación en bisagra que permite la flexión y extensión de la pierna, mientras que el tobillo y el pie son articulaciones complejas que permiten la flexión, extensión, inversión, eversión y rotación. Es importante destacar que la biomecánica de estas articulaciones está estrechamente relacionada con la postura y el equilibrio del cuerpo. Por lo tanto, la comprensión de la artrología del miembro inferior es fundamental para el diseño de programas de entrenamiento y rehabilitación adecuados.</a:t>
            </a:r>
            <a:endParaRPr sz="1200" dirty="0">
              <a:solidFill>
                <a:srgbClr val="375F68"/>
              </a:solidFill>
              <a:latin typeface="Avenir"/>
              <a:ea typeface="Avenir"/>
              <a:cs typeface="Avenir"/>
            </a:endParaRPr>
          </a:p>
        </p:txBody>
      </p:sp>
    </p:spTree>
    <p:extLst>
      <p:ext uri="{BB962C8B-B14F-4D97-AF65-F5344CB8AC3E}">
        <p14:creationId xmlns:p14="http://schemas.microsoft.com/office/powerpoint/2010/main" val="3780067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4" descr="Icono&#10;&#10;Descripción generada automáticamente con confianza baja"/>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4" name="Google Shape;104;p4"/>
          <p:cNvSpPr txBox="1">
            <a:spLocks/>
          </p:cNvSpPr>
          <p:nvPr/>
        </p:nvSpPr>
        <p:spPr>
          <a:xfrm>
            <a:off x="757731" y="2051765"/>
            <a:ext cx="5379049" cy="69143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3318"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375F68"/>
              </a:buClr>
              <a:buSzPts val="1200"/>
            </a:pPr>
            <a:r>
              <a:rPr lang="es-ES" sz="4400" dirty="0" smtClean="0">
                <a:solidFill>
                  <a:schemeClr val="bg2"/>
                </a:solidFill>
                <a:latin typeface="Avenir"/>
                <a:sym typeface="Avenir"/>
              </a:rPr>
              <a:t>Miología</a:t>
            </a:r>
            <a:endParaRPr lang="es-ES" sz="4400" dirty="0">
              <a:solidFill>
                <a:schemeClr val="bg2"/>
              </a:solidFill>
            </a:endParaRPr>
          </a:p>
        </p:txBody>
      </p:sp>
    </p:spTree>
    <p:extLst>
      <p:ext uri="{BB962C8B-B14F-4D97-AF65-F5344CB8AC3E}">
        <p14:creationId xmlns:p14="http://schemas.microsoft.com/office/powerpoint/2010/main" val="691864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3" descr="Text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98" name="Google Shape;98;p3"/>
          <p:cNvSpPr txBox="1">
            <a:spLocks noGrp="1"/>
          </p:cNvSpPr>
          <p:nvPr>
            <p:ph type="title"/>
          </p:nvPr>
        </p:nvSpPr>
        <p:spPr>
          <a:xfrm>
            <a:off x="635989" y="1773240"/>
            <a:ext cx="5379049" cy="2470148"/>
          </a:xfrm>
          <a:prstGeom prst="rect">
            <a:avLst/>
          </a:prstGeom>
          <a:noFill/>
          <a:ln>
            <a:noFill/>
          </a:ln>
        </p:spPr>
        <p:txBody>
          <a:bodyPr spcFirstLastPara="1" wrap="square" lIns="91425" tIns="45700" rIns="91425" bIns="45700" anchor="ctr" anchorCtr="0">
            <a:normAutofit/>
          </a:bodyPr>
          <a:lstStyle/>
          <a:p>
            <a:pPr marL="171450" lvl="0" indent="-171450" algn="l" rtl="0">
              <a:lnSpc>
                <a:spcPct val="90000"/>
              </a:lnSpc>
              <a:spcBef>
                <a:spcPts val="0"/>
              </a:spcBef>
              <a:spcAft>
                <a:spcPts val="0"/>
              </a:spcAft>
              <a:buClr>
                <a:srgbClr val="375F68"/>
              </a:buClr>
              <a:buSzPts val="1200"/>
              <a:buFont typeface="Arial" panose="020B0604020202020204" pitchFamily="34" charset="0"/>
              <a:buChar char="•"/>
            </a:pPr>
            <a:r>
              <a:rPr lang="es-ES" sz="1200" dirty="0" smtClean="0">
                <a:solidFill>
                  <a:srgbClr val="375F68"/>
                </a:solidFill>
                <a:latin typeface="Avenir"/>
                <a:sym typeface="Avenir"/>
              </a:rPr>
              <a:t>Reconocer osteología, artrología y miología de tronco y extremidades superiores e inferiores</a:t>
            </a:r>
            <a:br>
              <a:rPr lang="es-ES" sz="1200" dirty="0" smtClean="0">
                <a:solidFill>
                  <a:srgbClr val="375F68"/>
                </a:solidFill>
                <a:latin typeface="Avenir"/>
                <a:sym typeface="Avenir"/>
              </a:rPr>
            </a:br>
            <a:r>
              <a:rPr lang="es-ES" sz="1200" dirty="0" smtClean="0">
                <a:solidFill>
                  <a:srgbClr val="375F68"/>
                </a:solidFill>
                <a:latin typeface="Avenir"/>
                <a:sym typeface="Avenir"/>
              </a:rPr>
              <a:t/>
            </a:r>
            <a:br>
              <a:rPr lang="es-ES" sz="1200" dirty="0" smtClean="0">
                <a:solidFill>
                  <a:srgbClr val="375F68"/>
                </a:solidFill>
                <a:latin typeface="Avenir"/>
                <a:sym typeface="Avenir"/>
              </a:rPr>
            </a:br>
            <a:r>
              <a:rPr lang="es-ES" sz="1200" dirty="0" smtClean="0">
                <a:solidFill>
                  <a:srgbClr val="375F68"/>
                </a:solidFill>
                <a:latin typeface="Avenir"/>
                <a:sym typeface="Avenir"/>
              </a:rPr>
              <a:t>Distinguir los distintos componentes anatómicos durante la ejecución de un ejercicio clásico</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0"/>
            <a:ext cx="6894513" cy="5170885"/>
          </a:xfrm>
          <a:prstGeom prst="rect">
            <a:avLst/>
          </a:prstGeom>
          <a:noFill/>
          <a:ln>
            <a:noFill/>
          </a:ln>
        </p:spPr>
      </p:pic>
      <p:sp>
        <p:nvSpPr>
          <p:cNvPr id="110" name="Google Shape;110;p5"/>
          <p:cNvSpPr txBox="1">
            <a:spLocks noGrp="1"/>
          </p:cNvSpPr>
          <p:nvPr>
            <p:ph type="title"/>
          </p:nvPr>
        </p:nvSpPr>
        <p:spPr>
          <a:xfrm>
            <a:off x="635989" y="1948901"/>
            <a:ext cx="5379049" cy="767256"/>
          </a:xfrm>
          <a:prstGeom prst="rect">
            <a:avLst/>
          </a:prstGeom>
          <a:noFill/>
          <a:ln>
            <a:noFill/>
          </a:ln>
        </p:spPr>
        <p:txBody>
          <a:bodyPr spcFirstLastPara="1" wrap="square" lIns="91425" tIns="45700" rIns="91425" bIns="45700" anchor="ctr" anchorCtr="0">
            <a:normAutofit/>
          </a:bodyPr>
          <a:lstStyle/>
          <a:p>
            <a:pPr lvl="0" algn="just">
              <a:buClr>
                <a:srgbClr val="375F68"/>
              </a:buClr>
              <a:buSzPts val="1200"/>
            </a:pPr>
            <a:r>
              <a:rPr lang="es-ES" sz="1200" dirty="0">
                <a:solidFill>
                  <a:srgbClr val="375F68"/>
                </a:solidFill>
                <a:latin typeface="Avenir"/>
                <a:ea typeface="Avenir"/>
                <a:cs typeface="Avenir"/>
                <a:sym typeface="Avenir"/>
              </a:rPr>
              <a:t>Los músculos asociados a </a:t>
            </a:r>
            <a:r>
              <a:rPr lang="es-ES" sz="1200" dirty="0" smtClean="0">
                <a:solidFill>
                  <a:srgbClr val="375F68"/>
                </a:solidFill>
                <a:latin typeface="Avenir"/>
                <a:ea typeface="Avenir"/>
                <a:cs typeface="Avenir"/>
                <a:sym typeface="Avenir"/>
              </a:rPr>
              <a:t>las extremidades son </a:t>
            </a:r>
            <a:r>
              <a:rPr lang="es-ES" sz="1200" dirty="0">
                <a:solidFill>
                  <a:srgbClr val="375F68"/>
                </a:solidFill>
                <a:latin typeface="Avenir"/>
                <a:ea typeface="Avenir"/>
                <a:cs typeface="Avenir"/>
                <a:sym typeface="Avenir"/>
              </a:rPr>
              <a:t>numerosos y cumplen diversas funciones biológicas</a:t>
            </a:r>
            <a:r>
              <a:rPr lang="es-ES" sz="1200" dirty="0" smtClean="0">
                <a:solidFill>
                  <a:srgbClr val="375F68"/>
                </a:solidFill>
                <a:latin typeface="Avenir"/>
                <a:ea typeface="Avenir"/>
                <a:cs typeface="Avenir"/>
                <a:sym typeface="Avenir"/>
              </a:rPr>
              <a:t>.</a:t>
            </a:r>
            <a:br>
              <a:rPr lang="es-ES" sz="1200" dirty="0" smtClean="0">
                <a:solidFill>
                  <a:srgbClr val="375F68"/>
                </a:solidFill>
                <a:latin typeface="Avenir"/>
                <a:ea typeface="Avenir"/>
                <a:cs typeface="Avenir"/>
                <a:sym typeface="Avenir"/>
              </a:rPr>
            </a:br>
            <a:r>
              <a:rPr lang="es-ES" sz="1200" dirty="0" smtClean="0">
                <a:solidFill>
                  <a:srgbClr val="375F68"/>
                </a:solidFill>
                <a:latin typeface="Avenir"/>
                <a:ea typeface="Avenir"/>
                <a:cs typeface="Avenir"/>
                <a:sym typeface="Avenir"/>
              </a:rPr>
              <a:t>Para fines pedagógicos, estos se dividirán en distintos planos a medida que los vamos descubriendo como si fuese una disección anatómica</a:t>
            </a: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Tree>
    <p:extLst>
      <p:ext uri="{BB962C8B-B14F-4D97-AF65-F5344CB8AC3E}">
        <p14:creationId xmlns:p14="http://schemas.microsoft.com/office/powerpoint/2010/main" val="4464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635989" y="1948901"/>
            <a:ext cx="5379049" cy="767256"/>
          </a:xfrm>
          <a:prstGeom prst="rect">
            <a:avLst/>
          </a:prstGeom>
          <a:noFill/>
          <a:ln>
            <a:noFill/>
          </a:ln>
        </p:spPr>
        <p:txBody>
          <a:bodyPr spcFirstLastPara="1" wrap="square" lIns="91425" tIns="45700" rIns="91425" bIns="45700" anchor="ctr" anchorCtr="0">
            <a:normAutofit/>
          </a:bodyPr>
          <a:lstStyle/>
          <a:p>
            <a:pPr lvl="0" algn="just">
              <a:buClr>
                <a:srgbClr val="375F68"/>
              </a:buClr>
              <a:buSzPts val="1200"/>
            </a:pP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507241" y="44997"/>
            <a:ext cx="3444875" cy="738664"/>
          </a:xfrm>
          <a:prstGeom prst="rect">
            <a:avLst/>
          </a:prstGeom>
        </p:spPr>
        <p:txBody>
          <a:bodyPr>
            <a:spAutoFit/>
          </a:bodyPr>
          <a:lstStyle/>
          <a:p>
            <a:r>
              <a:rPr lang="es-ES" b="1" dirty="0"/>
              <a:t>El psoas iliaco es un músculo mixto que va desde la zona abdominal hasta el fémur, pasando a través de la pelvis</a:t>
            </a:r>
            <a:endParaRPr lang="es-CL" dirty="0"/>
          </a:p>
        </p:txBody>
      </p:sp>
      <p:pic>
        <p:nvPicPr>
          <p:cNvPr id="21506" name="Picture 2" descr="https://lh6.googleusercontent.com/kYbG3hJ5nwZ0P_OUxJ9XoWziiZrxlli7c1SzMB4zGKmgTSI5uKfKJr6NoNx7RR1gi-g9swZ4wC6sNS6bDcufkm0us19HkXOAwAHFKJ6Mmfx4BDiW05GTTAJ6oE9HQUb1gP5PcVfee_o2iWQpSsJm7z-OCS-vVOk=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774" y="871820"/>
            <a:ext cx="3438963" cy="33182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Rectángulo 3"/>
          <p:cNvSpPr/>
          <p:nvPr/>
        </p:nvSpPr>
        <p:spPr>
          <a:xfrm>
            <a:off x="507241" y="4465433"/>
            <a:ext cx="2731838" cy="307777"/>
          </a:xfrm>
          <a:prstGeom prst="rect">
            <a:avLst/>
          </a:prstGeom>
        </p:spPr>
        <p:txBody>
          <a:bodyPr wrap="none">
            <a:spAutoFit/>
          </a:bodyPr>
          <a:lstStyle/>
          <a:p>
            <a:r>
              <a:rPr lang="es-ES" dirty="0"/>
              <a:t>Es el principal flexor de cadera. </a:t>
            </a:r>
            <a:endParaRPr lang="es-CL" dirty="0"/>
          </a:p>
        </p:txBody>
      </p:sp>
    </p:spTree>
    <p:extLst>
      <p:ext uri="{BB962C8B-B14F-4D97-AF65-F5344CB8AC3E}">
        <p14:creationId xmlns:p14="http://schemas.microsoft.com/office/powerpoint/2010/main" val="813587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635989" y="1948901"/>
            <a:ext cx="5379049" cy="767256"/>
          </a:xfrm>
          <a:prstGeom prst="rect">
            <a:avLst/>
          </a:prstGeom>
          <a:noFill/>
          <a:ln>
            <a:noFill/>
          </a:ln>
        </p:spPr>
        <p:txBody>
          <a:bodyPr spcFirstLastPara="1" wrap="square" lIns="91425" tIns="45700" rIns="91425" bIns="45700" anchor="ctr" anchorCtr="0">
            <a:normAutofit/>
          </a:bodyPr>
          <a:lstStyle/>
          <a:p>
            <a:pPr lvl="0" algn="just">
              <a:buClr>
                <a:srgbClr val="375F68"/>
              </a:buClr>
              <a:buSzPts val="1200"/>
            </a:pP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1808108" y="233153"/>
            <a:ext cx="3444875" cy="523220"/>
          </a:xfrm>
          <a:prstGeom prst="rect">
            <a:avLst/>
          </a:prstGeom>
        </p:spPr>
        <p:txBody>
          <a:bodyPr>
            <a:spAutoFit/>
          </a:bodyPr>
          <a:lstStyle/>
          <a:p>
            <a:r>
              <a:rPr lang="es-ES" b="1" dirty="0"/>
              <a:t>En la cara posterior de la pelvis están los </a:t>
            </a:r>
            <a:r>
              <a:rPr lang="es-ES" b="1" dirty="0" smtClean="0"/>
              <a:t>glúteos</a:t>
            </a:r>
            <a:endParaRPr lang="es-CL" dirty="0"/>
          </a:p>
        </p:txBody>
      </p:sp>
      <p:pic>
        <p:nvPicPr>
          <p:cNvPr id="22530" name="Picture 2" descr="https://lh4.googleusercontent.com/BLt5Iw5HwhkHSqCLy1VzMMUrXuwTIkh0kMN2E1qZ9wXr-zC3AdNneeiM5sniVVekYPzfWXSBAPr0sylM5Y1Jb6QNk89I3vWPkANKFwqTewVIwN-IvXh6uxwq77LfNYgNgYyZJqwp8m22tZA3wMIHMTww2KafxTE=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363" y="1025709"/>
            <a:ext cx="2571750" cy="38862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Rectángulo 3"/>
          <p:cNvSpPr/>
          <p:nvPr/>
        </p:nvSpPr>
        <p:spPr>
          <a:xfrm>
            <a:off x="3232117" y="4027959"/>
            <a:ext cx="2452916" cy="307777"/>
          </a:xfrm>
          <a:prstGeom prst="rect">
            <a:avLst/>
          </a:prstGeom>
        </p:spPr>
        <p:txBody>
          <a:bodyPr wrap="none">
            <a:spAutoFit/>
          </a:bodyPr>
          <a:lstStyle/>
          <a:p>
            <a:r>
              <a:rPr lang="es-CL" dirty="0"/>
              <a:t>Principal extensor de cadera</a:t>
            </a:r>
          </a:p>
        </p:txBody>
      </p:sp>
      <p:sp>
        <p:nvSpPr>
          <p:cNvPr id="7" name="Rectángulo 6"/>
          <p:cNvSpPr/>
          <p:nvPr/>
        </p:nvSpPr>
        <p:spPr>
          <a:xfrm>
            <a:off x="3232476" y="1928146"/>
            <a:ext cx="1935145" cy="307777"/>
          </a:xfrm>
          <a:prstGeom prst="rect">
            <a:avLst/>
          </a:prstGeom>
        </p:spPr>
        <p:txBody>
          <a:bodyPr wrap="none">
            <a:spAutoFit/>
          </a:bodyPr>
          <a:lstStyle/>
          <a:p>
            <a:r>
              <a:rPr lang="es-CL" dirty="0"/>
              <a:t>Abductores de cadera</a:t>
            </a:r>
          </a:p>
        </p:txBody>
      </p:sp>
    </p:spTree>
    <p:extLst>
      <p:ext uri="{BB962C8B-B14F-4D97-AF65-F5344CB8AC3E}">
        <p14:creationId xmlns:p14="http://schemas.microsoft.com/office/powerpoint/2010/main" val="2415098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313139" y="1881213"/>
            <a:ext cx="1074227" cy="1414409"/>
          </a:xfrm>
          <a:prstGeom prst="rect">
            <a:avLst/>
          </a:prstGeom>
          <a:noFill/>
          <a:ln>
            <a:noFill/>
          </a:ln>
        </p:spPr>
        <p:txBody>
          <a:bodyPr spcFirstLastPara="1" wrap="square" lIns="91425" tIns="45700" rIns="91425" bIns="45700" anchor="ctr" anchorCtr="0">
            <a:normAutofit fontScale="90000"/>
          </a:bodyPr>
          <a:lstStyle/>
          <a:p>
            <a:pPr lvl="0" algn="just">
              <a:buClr>
                <a:srgbClr val="375F68"/>
              </a:buClr>
              <a:buSzPts val="1200"/>
            </a:pPr>
            <a:r>
              <a:rPr lang="es-ES" sz="1200" dirty="0">
                <a:solidFill>
                  <a:srgbClr val="375F68"/>
                </a:solidFill>
                <a:latin typeface="Avenir"/>
                <a:ea typeface="Avenir"/>
                <a:cs typeface="Avenir"/>
                <a:sym typeface="Avenir"/>
              </a:rPr>
              <a:t>El sartorio es el músculo más superficial de la cara anterior del muslo. Realiza rotación lateral, separa y flexiona la cadera.</a:t>
            </a: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4835771" y="1505889"/>
            <a:ext cx="1086672" cy="1277273"/>
          </a:xfrm>
          <a:prstGeom prst="rect">
            <a:avLst/>
          </a:prstGeom>
        </p:spPr>
        <p:txBody>
          <a:bodyPr wrap="square">
            <a:spAutoFit/>
          </a:bodyPr>
          <a:lstStyle/>
          <a:p>
            <a:r>
              <a:rPr lang="es-ES" sz="1100" dirty="0">
                <a:solidFill>
                  <a:srgbClr val="375F68"/>
                </a:solidFill>
                <a:latin typeface="Avenir"/>
                <a:ea typeface="Avenir"/>
                <a:cs typeface="Avenir"/>
                <a:sym typeface="Calibri"/>
              </a:rPr>
              <a:t>El músculo tensor de la fascia lata es pequeño, está en lateral y abduce la cadera.</a:t>
            </a:r>
            <a:endParaRPr lang="es-CL" sz="1100" dirty="0">
              <a:solidFill>
                <a:srgbClr val="375F68"/>
              </a:solidFill>
              <a:latin typeface="Avenir"/>
              <a:ea typeface="Avenir"/>
              <a:cs typeface="Avenir"/>
              <a:sym typeface="Calibri"/>
            </a:endParaRPr>
          </a:p>
        </p:txBody>
      </p:sp>
      <p:pic>
        <p:nvPicPr>
          <p:cNvPr id="24578" name="Picture 2" descr="https://lh4.googleusercontent.com/LTQ79sA8eUjvS5jR3CPHKG-HSxkSEari_T4If7JTlyd7znZ-1X0uW56siLV1fWUJ7nkg-A7ZHKHy-OzbkrxhEbPG-2FTclU-wpzcmYv6f-RqluxsUlBmSEhIRKcyYTtRdlijvcK5QSFr9bSd8TU94ydxMdmyyDs=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4816" y="871820"/>
            <a:ext cx="2190750" cy="4019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82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131575" y="717932"/>
            <a:ext cx="730355" cy="767256"/>
          </a:xfrm>
          <a:prstGeom prst="rect">
            <a:avLst/>
          </a:prstGeom>
          <a:noFill/>
          <a:ln>
            <a:noFill/>
          </a:ln>
        </p:spPr>
        <p:txBody>
          <a:bodyPr spcFirstLastPara="1" wrap="square" lIns="91425" tIns="45700" rIns="91425" bIns="45700" anchor="ctr" anchorCtr="0">
            <a:normAutofit fontScale="90000"/>
          </a:bodyPr>
          <a:lstStyle/>
          <a:p>
            <a:pPr lvl="0" algn="just">
              <a:buClr>
                <a:srgbClr val="375F68"/>
              </a:buClr>
              <a:buSzPts val="1200"/>
            </a:pPr>
            <a:r>
              <a:rPr lang="es-ES" sz="1200" dirty="0">
                <a:solidFill>
                  <a:srgbClr val="375F68"/>
                </a:solidFill>
                <a:latin typeface="Avenir"/>
                <a:ea typeface="Avenir"/>
                <a:cs typeface="Avenir"/>
                <a:sym typeface="Avenir"/>
              </a:rPr>
              <a:t>Los aductores van desde el pubis hasta el fémur</a:t>
            </a:r>
          </a:p>
        </p:txBody>
      </p:sp>
      <p:sp>
        <p:nvSpPr>
          <p:cNvPr id="2" name="Rectángulo 1"/>
          <p:cNvSpPr/>
          <p:nvPr/>
        </p:nvSpPr>
        <p:spPr>
          <a:xfrm>
            <a:off x="1934232" y="717932"/>
            <a:ext cx="3444875" cy="307777"/>
          </a:xfrm>
          <a:prstGeom prst="rect">
            <a:avLst/>
          </a:prstGeom>
        </p:spPr>
        <p:txBody>
          <a:bodyPr>
            <a:spAutoFit/>
          </a:bodyPr>
          <a:lstStyle/>
          <a:p>
            <a:endParaRPr lang="es-CL" dirty="0"/>
          </a:p>
        </p:txBody>
      </p:sp>
      <p:pic>
        <p:nvPicPr>
          <p:cNvPr id="25604" name="Picture 4" descr="https://lh5.googleusercontent.com/kI_RHo8jriMK1lOsOj6Nrpr2VWZm6MUHisA4DDZb_I2lxuCInEjCWsotoFVEU1ORz6CgqzNX0Sf5QwjQLWDELwQWK-ptNG4PDISkxxkFi8cIu9KDLuWBuHPSfkJ1zuFYrnw8N1OVkGe44C2zUGiSVHe0tHjRev8=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426" y="45280"/>
            <a:ext cx="4114193" cy="5086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252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635989" y="1948901"/>
            <a:ext cx="894287" cy="767256"/>
          </a:xfrm>
          <a:prstGeom prst="rect">
            <a:avLst/>
          </a:prstGeom>
          <a:noFill/>
          <a:ln>
            <a:noFill/>
          </a:ln>
        </p:spPr>
        <p:txBody>
          <a:bodyPr spcFirstLastPara="1" wrap="square" lIns="91425" tIns="45700" rIns="91425" bIns="45700" anchor="ctr" anchorCtr="0">
            <a:noAutofit/>
          </a:bodyPr>
          <a:lstStyle/>
          <a:p>
            <a:pPr algn="just">
              <a:buClr>
                <a:srgbClr val="375F68"/>
              </a:buClr>
              <a:buSzPts val="1200"/>
            </a:pPr>
            <a:r>
              <a:rPr lang="es-ES" sz="1100" dirty="0">
                <a:solidFill>
                  <a:srgbClr val="375F68"/>
                </a:solidFill>
                <a:latin typeface="Avenir"/>
                <a:ea typeface="Avenir"/>
                <a:cs typeface="Avenir"/>
              </a:rPr>
              <a:t>Estabiliza el tobillo, además induce flexión dorsal, evitando arrastrar la punta del pie durante la marcha</a:t>
            </a:r>
            <a:endParaRPr lang="es-ES" sz="11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1724818" y="98844"/>
            <a:ext cx="3444875" cy="738664"/>
          </a:xfrm>
          <a:prstGeom prst="rect">
            <a:avLst/>
          </a:prstGeom>
        </p:spPr>
        <p:txBody>
          <a:bodyPr>
            <a:spAutoFit/>
          </a:bodyPr>
          <a:lstStyle/>
          <a:p>
            <a:r>
              <a:rPr lang="es-ES" b="1" dirty="0"/>
              <a:t>El tibial anterior va desde la cara </a:t>
            </a:r>
            <a:r>
              <a:rPr lang="es-ES" b="1" dirty="0" err="1"/>
              <a:t>anterolateral</a:t>
            </a:r>
            <a:r>
              <a:rPr lang="es-ES" b="1" dirty="0"/>
              <a:t> de la tibia, hasta la región del tarso en el pie</a:t>
            </a:r>
            <a:endParaRPr lang="es-CL" dirty="0"/>
          </a:p>
        </p:txBody>
      </p:sp>
      <p:pic>
        <p:nvPicPr>
          <p:cNvPr id="26626" name="Picture 2" descr="musculos anteriores pierna.ti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8803" y="971712"/>
            <a:ext cx="613369" cy="34888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1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1934232" y="1565273"/>
            <a:ext cx="1298243" cy="767256"/>
          </a:xfrm>
          <a:prstGeom prst="rect">
            <a:avLst/>
          </a:prstGeom>
          <a:noFill/>
          <a:ln>
            <a:noFill/>
          </a:ln>
        </p:spPr>
        <p:txBody>
          <a:bodyPr spcFirstLastPara="1" wrap="square" lIns="91425" tIns="45700" rIns="91425" bIns="45700" anchor="ctr" anchorCtr="0">
            <a:normAutofit fontScale="90000"/>
          </a:bodyPr>
          <a:lstStyle/>
          <a:p>
            <a:pPr lvl="0" algn="just">
              <a:buClr>
                <a:srgbClr val="375F68"/>
              </a:buClr>
              <a:buSzPts val="1200"/>
            </a:pPr>
            <a:r>
              <a:rPr lang="es-ES" sz="1200" dirty="0">
                <a:solidFill>
                  <a:srgbClr val="375F68"/>
                </a:solidFill>
                <a:latin typeface="Avenir"/>
                <a:ea typeface="Avenir"/>
                <a:cs typeface="Avenir"/>
                <a:sym typeface="Avenir"/>
              </a:rPr>
              <a:t>Su principal acción es la flexión plantar. El </a:t>
            </a:r>
            <a:r>
              <a:rPr lang="es-ES" sz="1200" dirty="0" err="1">
                <a:solidFill>
                  <a:srgbClr val="375F68"/>
                </a:solidFill>
                <a:latin typeface="Avenir"/>
                <a:ea typeface="Avenir"/>
                <a:cs typeface="Avenir"/>
                <a:sym typeface="Avenir"/>
              </a:rPr>
              <a:t>gastrocnemio</a:t>
            </a:r>
            <a:r>
              <a:rPr lang="es-ES" sz="1200" dirty="0">
                <a:solidFill>
                  <a:srgbClr val="375F68"/>
                </a:solidFill>
                <a:latin typeface="Avenir"/>
                <a:ea typeface="Avenir"/>
                <a:cs typeface="Avenir"/>
                <a:sym typeface="Avenir"/>
              </a:rPr>
              <a:t> realiza además flexión de rodilla.</a:t>
            </a: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1724818" y="98844"/>
            <a:ext cx="3444875" cy="954107"/>
          </a:xfrm>
          <a:prstGeom prst="rect">
            <a:avLst/>
          </a:prstGeom>
        </p:spPr>
        <p:txBody>
          <a:bodyPr>
            <a:spAutoFit/>
          </a:bodyPr>
          <a:lstStyle/>
          <a:p>
            <a:r>
              <a:rPr lang="es-ES" b="1" dirty="0"/>
              <a:t>Mientras que el </a:t>
            </a:r>
            <a:r>
              <a:rPr lang="es-ES" b="1" dirty="0" err="1"/>
              <a:t>gastrocnemio</a:t>
            </a:r>
            <a:r>
              <a:rPr lang="es-ES" b="1" dirty="0"/>
              <a:t> va desde los cóndilos femorales el soleo nace en la cara superior de la fíbula. Ambos se insertan en el calcáneo. </a:t>
            </a:r>
            <a:endParaRPr lang="es-CL" dirty="0"/>
          </a:p>
        </p:txBody>
      </p:sp>
      <p:pic>
        <p:nvPicPr>
          <p:cNvPr id="27651" name="Picture 3" descr="musculos pierna 1.ti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22" y="331769"/>
            <a:ext cx="817304" cy="4001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7650" name="Picture 2" descr="Pierna musculos.ti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7561" y="331769"/>
            <a:ext cx="789166" cy="36180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942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635989" y="1948901"/>
            <a:ext cx="1298243" cy="767256"/>
          </a:xfrm>
          <a:prstGeom prst="rect">
            <a:avLst/>
          </a:prstGeom>
          <a:noFill/>
          <a:ln>
            <a:noFill/>
          </a:ln>
        </p:spPr>
        <p:txBody>
          <a:bodyPr spcFirstLastPara="1" wrap="square" lIns="91425" tIns="45700" rIns="91425" bIns="45700" anchor="ctr" anchorCtr="0">
            <a:normAutofit fontScale="90000"/>
          </a:bodyPr>
          <a:lstStyle/>
          <a:p>
            <a:pPr lvl="0" algn="just">
              <a:buClr>
                <a:srgbClr val="375F68"/>
              </a:buClr>
              <a:buSzPts val="1200"/>
            </a:pPr>
            <a:r>
              <a:rPr lang="es-ES" sz="1200" dirty="0">
                <a:solidFill>
                  <a:srgbClr val="375F68"/>
                </a:solidFill>
                <a:latin typeface="Avenir"/>
                <a:ea typeface="Avenir"/>
                <a:cs typeface="Avenir"/>
                <a:sym typeface="Avenir"/>
              </a:rPr>
              <a:t>Su principal acción es flexión plantar y la eversión de tobillo.</a:t>
            </a: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1724818" y="98844"/>
            <a:ext cx="3444875" cy="738664"/>
          </a:xfrm>
          <a:prstGeom prst="rect">
            <a:avLst/>
          </a:prstGeom>
        </p:spPr>
        <p:txBody>
          <a:bodyPr>
            <a:spAutoFit/>
          </a:bodyPr>
          <a:lstStyle/>
          <a:p>
            <a:r>
              <a:rPr lang="es-ES" b="1" dirty="0"/>
              <a:t>El </a:t>
            </a:r>
            <a:r>
              <a:rPr lang="es-ES" b="1" dirty="0" err="1"/>
              <a:t>fibular</a:t>
            </a:r>
            <a:r>
              <a:rPr lang="es-ES" b="1" dirty="0"/>
              <a:t> largo va desde la cara lateral de la tibia y cabeza de la fíbula, hasta el primer metatarsiano. </a:t>
            </a:r>
            <a:endParaRPr lang="es-CL" dirty="0"/>
          </a:p>
        </p:txBody>
      </p:sp>
      <p:pic>
        <p:nvPicPr>
          <p:cNvPr id="28674" name="Picture 2" descr="compartimiento lateral pierna.ti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669" y="1130327"/>
            <a:ext cx="1513024" cy="35109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1069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635989" y="1948901"/>
            <a:ext cx="1381997" cy="767256"/>
          </a:xfrm>
          <a:prstGeom prst="rect">
            <a:avLst/>
          </a:prstGeom>
          <a:noFill/>
          <a:ln>
            <a:noFill/>
          </a:ln>
        </p:spPr>
        <p:txBody>
          <a:bodyPr spcFirstLastPara="1" wrap="square" lIns="91425" tIns="45700" rIns="91425" bIns="45700" anchor="ctr" anchorCtr="0">
            <a:normAutofit/>
          </a:bodyPr>
          <a:lstStyle/>
          <a:p>
            <a:pPr lvl="0" algn="just">
              <a:buClr>
                <a:srgbClr val="375F68"/>
              </a:buClr>
              <a:buSzPts val="1200"/>
            </a:pP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1724818" y="98844"/>
            <a:ext cx="3444875" cy="307777"/>
          </a:xfrm>
          <a:prstGeom prst="rect">
            <a:avLst/>
          </a:prstGeom>
        </p:spPr>
        <p:txBody>
          <a:bodyPr>
            <a:spAutoFit/>
          </a:bodyPr>
          <a:lstStyle/>
          <a:p>
            <a:r>
              <a:rPr lang="es-ES" b="1" dirty="0" smtClean="0"/>
              <a:t>Pierna por anterior</a:t>
            </a:r>
            <a:endParaRPr lang="es-CL" dirty="0"/>
          </a:p>
        </p:txBody>
      </p:sp>
      <p:pic>
        <p:nvPicPr>
          <p:cNvPr id="29698" name="Picture 2" descr="https://lh5.googleusercontent.com/bKRL4lKJBPRKbFziXzO4q40wKMlimmgxOXDJAsfncPIVwCJzCEXsVUINdWRFPYSMAfXb9NKHXkx35A6NcyhVWSne_YEHMKOgrm-O3GTvloGXbk3LmAzuEzy9u9ZxuNx95gSomcz726JrU76yWC2NBT0MLv9SEjA=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987" y="502489"/>
            <a:ext cx="3698945" cy="46236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781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635989" y="1948901"/>
            <a:ext cx="1623735" cy="767256"/>
          </a:xfrm>
          <a:prstGeom prst="rect">
            <a:avLst/>
          </a:prstGeom>
          <a:noFill/>
          <a:ln>
            <a:noFill/>
          </a:ln>
        </p:spPr>
        <p:txBody>
          <a:bodyPr spcFirstLastPara="1" wrap="square" lIns="91425" tIns="45700" rIns="91425" bIns="45700" anchor="ctr" anchorCtr="0">
            <a:normAutofit/>
          </a:bodyPr>
          <a:lstStyle/>
          <a:p>
            <a:pPr lvl="0" algn="just">
              <a:buClr>
                <a:srgbClr val="375F68"/>
              </a:buClr>
              <a:buSzPts val="1200"/>
            </a:pP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1724818" y="98844"/>
            <a:ext cx="3444875" cy="307777"/>
          </a:xfrm>
          <a:prstGeom prst="rect">
            <a:avLst/>
          </a:prstGeom>
        </p:spPr>
        <p:txBody>
          <a:bodyPr>
            <a:spAutoFit/>
          </a:bodyPr>
          <a:lstStyle/>
          <a:p>
            <a:r>
              <a:rPr lang="es-ES" b="1" dirty="0" smtClean="0"/>
              <a:t>Pierna por posterior </a:t>
            </a:r>
            <a:endParaRPr lang="es-CL" dirty="0"/>
          </a:p>
        </p:txBody>
      </p:sp>
      <p:pic>
        <p:nvPicPr>
          <p:cNvPr id="30722" name="Picture 2" descr="Pierna | Enfermerí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00" y="933376"/>
            <a:ext cx="2549257" cy="36055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24" name="Picture 4" descr="Pierna | Enfermerí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1778" y="916550"/>
            <a:ext cx="2875829" cy="36223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401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4" descr="Icono&#10;&#10;Descripción generada automáticamente con confianza baja"/>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04" name="Google Shape;104;p4"/>
          <p:cNvSpPr txBox="1">
            <a:spLocks noGrp="1"/>
          </p:cNvSpPr>
          <p:nvPr>
            <p:ph type="title"/>
          </p:nvPr>
        </p:nvSpPr>
        <p:spPr>
          <a:xfrm>
            <a:off x="757731" y="1657626"/>
            <a:ext cx="5379049" cy="2470148"/>
          </a:xfrm>
          <a:prstGeom prst="rect">
            <a:avLst/>
          </a:prstGeom>
          <a:noFill/>
          <a:ln>
            <a:noFill/>
          </a:ln>
        </p:spPr>
        <p:txBody>
          <a:bodyPr spcFirstLastPara="1" wrap="square" lIns="91425" tIns="45700" rIns="91425" bIns="45700" anchor="ctr" anchorCtr="0">
            <a:normAutofit/>
          </a:bodyPr>
          <a:lstStyle/>
          <a:p>
            <a:pPr lvl="0" algn="just">
              <a:buClr>
                <a:srgbClr val="375F68"/>
              </a:buClr>
              <a:buSzPts val="1200"/>
            </a:pPr>
            <a:r>
              <a:rPr lang="es-ES" sz="1200" dirty="0">
                <a:solidFill>
                  <a:srgbClr val="375F68"/>
                </a:solidFill>
                <a:latin typeface="Avenir"/>
                <a:ea typeface="Avenir"/>
                <a:cs typeface="Avenir"/>
                <a:sym typeface="Avenir"/>
              </a:rPr>
              <a:t>La anatomía del miembro inferior es fundamental en el estudio de la biomecánica y el movimiento humano. El miembro inferior es la estructura anatómica que sostiene el peso corporal y permite el desplazamiento. Está compuesto por la cadera, el muslo, la rodilla, la pierna y el pie, que incluyen numerosas articulaciones, músculos, ligamentos y huesos. La interacción compleja de estas estructuras da lugar a movimientos como la caminata, la carrera y el salto. En esta clase de anatomía funcional, exploraremos en detalle las estructuras óseas y musculares del miembro inferior, y su relación con el movimiento y la postura corporal adecuada.</a:t>
            </a:r>
            <a:endParaRPr dirty="0"/>
          </a:p>
        </p:txBody>
      </p:sp>
      <p:sp>
        <p:nvSpPr>
          <p:cNvPr id="4" name="Google Shape;104;p4"/>
          <p:cNvSpPr txBox="1">
            <a:spLocks/>
          </p:cNvSpPr>
          <p:nvPr/>
        </p:nvSpPr>
        <p:spPr>
          <a:xfrm>
            <a:off x="757731" y="307047"/>
            <a:ext cx="5379049" cy="69143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3318"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375F68"/>
              </a:buClr>
              <a:buSzPts val="1200"/>
            </a:pPr>
            <a:r>
              <a:rPr lang="es-ES" sz="2400" dirty="0" smtClean="0">
                <a:solidFill>
                  <a:schemeClr val="bg2"/>
                </a:solidFill>
                <a:latin typeface="Avenir"/>
                <a:sym typeface="Avenir"/>
              </a:rPr>
              <a:t>Introducción</a:t>
            </a:r>
            <a:endParaRPr lang="es-ES" sz="2400" dirty="0">
              <a:solidFill>
                <a:schemeClr val="bg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635989" y="1948901"/>
            <a:ext cx="5379049" cy="767256"/>
          </a:xfrm>
          <a:prstGeom prst="rect">
            <a:avLst/>
          </a:prstGeom>
          <a:noFill/>
          <a:ln>
            <a:noFill/>
          </a:ln>
        </p:spPr>
        <p:txBody>
          <a:bodyPr spcFirstLastPara="1" wrap="square" lIns="91425" tIns="45700" rIns="91425" bIns="45700" anchor="ctr" anchorCtr="0">
            <a:normAutofit/>
          </a:bodyPr>
          <a:lstStyle/>
          <a:p>
            <a:pPr lvl="0" algn="just">
              <a:buClr>
                <a:srgbClr val="375F68"/>
              </a:buClr>
              <a:buSzPts val="1200"/>
            </a:pP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1724818" y="2976"/>
            <a:ext cx="3444875" cy="523220"/>
          </a:xfrm>
          <a:prstGeom prst="rect">
            <a:avLst/>
          </a:prstGeom>
        </p:spPr>
        <p:txBody>
          <a:bodyPr>
            <a:spAutoFit/>
          </a:bodyPr>
          <a:lstStyle/>
          <a:p>
            <a:r>
              <a:rPr lang="es-ES" b="1" dirty="0" smtClean="0"/>
              <a:t>Origen, inserción y acción músculos Miembro inferior</a:t>
            </a:r>
            <a:endParaRPr lang="es-CL" dirty="0"/>
          </a:p>
        </p:txBody>
      </p:sp>
      <p:graphicFrame>
        <p:nvGraphicFramePr>
          <p:cNvPr id="4" name="Tabla 3"/>
          <p:cNvGraphicFramePr>
            <a:graphicFrameLocks noGrp="1"/>
          </p:cNvGraphicFramePr>
          <p:nvPr>
            <p:extLst>
              <p:ext uri="{D42A27DB-BD31-4B8C-83A1-F6EECF244321}">
                <p14:modId xmlns:p14="http://schemas.microsoft.com/office/powerpoint/2010/main" val="2577622628"/>
              </p:ext>
            </p:extLst>
          </p:nvPr>
        </p:nvGraphicFramePr>
        <p:xfrm>
          <a:off x="418824" y="526196"/>
          <a:ext cx="5897892" cy="3982743"/>
        </p:xfrm>
        <a:graphic>
          <a:graphicData uri="http://schemas.openxmlformats.org/drawingml/2006/table">
            <a:tbl>
              <a:tblPr/>
              <a:tblGrid>
                <a:gridCol w="1474473">
                  <a:extLst>
                    <a:ext uri="{9D8B030D-6E8A-4147-A177-3AD203B41FA5}">
                      <a16:colId xmlns:a16="http://schemas.microsoft.com/office/drawing/2014/main" val="4063013974"/>
                    </a:ext>
                  </a:extLst>
                </a:gridCol>
                <a:gridCol w="1474473">
                  <a:extLst>
                    <a:ext uri="{9D8B030D-6E8A-4147-A177-3AD203B41FA5}">
                      <a16:colId xmlns:a16="http://schemas.microsoft.com/office/drawing/2014/main" val="2802035013"/>
                    </a:ext>
                  </a:extLst>
                </a:gridCol>
                <a:gridCol w="1474473">
                  <a:extLst>
                    <a:ext uri="{9D8B030D-6E8A-4147-A177-3AD203B41FA5}">
                      <a16:colId xmlns:a16="http://schemas.microsoft.com/office/drawing/2014/main" val="2347879088"/>
                    </a:ext>
                  </a:extLst>
                </a:gridCol>
                <a:gridCol w="1474473">
                  <a:extLst>
                    <a:ext uri="{9D8B030D-6E8A-4147-A177-3AD203B41FA5}">
                      <a16:colId xmlns:a16="http://schemas.microsoft.com/office/drawing/2014/main" val="3900211156"/>
                    </a:ext>
                  </a:extLst>
                </a:gridCol>
              </a:tblGrid>
              <a:tr h="255555">
                <a:tc>
                  <a:txBody>
                    <a:bodyPr/>
                    <a:lstStyle/>
                    <a:p>
                      <a:pPr fontAlgn="b"/>
                      <a:r>
                        <a:rPr lang="es-CL" sz="1000" b="1">
                          <a:effectLst/>
                        </a:rPr>
                        <a:t>Músculo</a:t>
                      </a:r>
                    </a:p>
                  </a:txBody>
                  <a:tcPr marL="63572" marR="63572" marT="31786" marB="31786"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1000" b="1">
                          <a:effectLst/>
                        </a:rPr>
                        <a:t>Origen</a:t>
                      </a:r>
                    </a:p>
                  </a:txBody>
                  <a:tcPr marL="63572" marR="63572" marT="31786" marB="31786"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1000" b="1">
                          <a:effectLst/>
                        </a:rPr>
                        <a:t>Inserción</a:t>
                      </a:r>
                    </a:p>
                  </a:txBody>
                  <a:tcPr marL="63572" marR="63572" marT="31786" marB="31786"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s-CL" sz="1000" b="1">
                          <a:effectLst/>
                        </a:rPr>
                        <a:t>Acción</a:t>
                      </a:r>
                    </a:p>
                  </a:txBody>
                  <a:tcPr marL="63572" marR="63572" marT="31786" marB="31786"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609083298"/>
                  </a:ext>
                </a:extLst>
              </a:tr>
              <a:tr h="976880">
                <a:tc>
                  <a:txBody>
                    <a:bodyPr/>
                    <a:lstStyle/>
                    <a:p>
                      <a:pPr fontAlgn="base"/>
                      <a:r>
                        <a:rPr lang="es-CL" sz="1000">
                          <a:effectLst/>
                        </a:rPr>
                        <a:t>Glúteo mayor</a:t>
                      </a:r>
                    </a:p>
                  </a:txBody>
                  <a:tcPr marL="63572" marR="63572" marT="31786" marB="3178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000">
                          <a:effectLst/>
                        </a:rPr>
                        <a:t>Cresta ilíaca, espina ilíaca posterior, ligamento sacrotuberoso</a:t>
                      </a:r>
                    </a:p>
                  </a:txBody>
                  <a:tcPr marL="63572" marR="63572" marT="31786" marB="3178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000">
                          <a:effectLst/>
                        </a:rPr>
                        <a:t>Trocánter mayor del fémur</a:t>
                      </a:r>
                    </a:p>
                  </a:txBody>
                  <a:tcPr marL="63572" marR="63572" marT="31786" marB="3178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000">
                          <a:effectLst/>
                        </a:rPr>
                        <a:t>Extensión de la cadera, rotación externa y abducción de la cadera</a:t>
                      </a:r>
                    </a:p>
                  </a:txBody>
                  <a:tcPr marL="63572" marR="63572" marT="31786" marB="3178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559222888"/>
                  </a:ext>
                </a:extLst>
              </a:tr>
              <a:tr h="796548">
                <a:tc>
                  <a:txBody>
                    <a:bodyPr/>
                    <a:lstStyle/>
                    <a:p>
                      <a:pPr fontAlgn="base"/>
                      <a:r>
                        <a:rPr lang="es-CL" sz="1000">
                          <a:effectLst/>
                        </a:rPr>
                        <a:t>Tensor de la fascia lata</a:t>
                      </a:r>
                    </a:p>
                  </a:txBody>
                  <a:tcPr marL="63572" marR="63572" marT="31786" marB="3178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000">
                          <a:effectLst/>
                        </a:rPr>
                        <a:t>Cresta ilíaca, espinas ilíacas anterosuperiores</a:t>
                      </a:r>
                    </a:p>
                  </a:txBody>
                  <a:tcPr marL="63572" marR="63572" marT="31786" marB="3178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000">
                          <a:effectLst/>
                        </a:rPr>
                        <a:t>Tracto iliotibial y cóndilo lateral de la tibia</a:t>
                      </a:r>
                    </a:p>
                  </a:txBody>
                  <a:tcPr marL="63572" marR="63572" marT="31786" marB="3178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000">
                          <a:effectLst/>
                        </a:rPr>
                        <a:t>Flexión, abducción y rotación interna de la cadera</a:t>
                      </a:r>
                    </a:p>
                  </a:txBody>
                  <a:tcPr marL="63572" marR="63572" marT="31786" marB="3178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86649382"/>
                  </a:ext>
                </a:extLst>
              </a:tr>
              <a:tr h="976880">
                <a:tc>
                  <a:txBody>
                    <a:bodyPr/>
                    <a:lstStyle/>
                    <a:p>
                      <a:pPr fontAlgn="base"/>
                      <a:r>
                        <a:rPr lang="es-CL" sz="1000">
                          <a:effectLst/>
                        </a:rPr>
                        <a:t>Sartorio</a:t>
                      </a:r>
                    </a:p>
                  </a:txBody>
                  <a:tcPr marL="63572" marR="63572" marT="31786" marB="3178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1000">
                          <a:effectLst/>
                        </a:rPr>
                        <a:t>Espina ilíaca anterosuperior</a:t>
                      </a:r>
                    </a:p>
                  </a:txBody>
                  <a:tcPr marL="63572" marR="63572" marT="31786" marB="3178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000">
                          <a:effectLst/>
                        </a:rPr>
                        <a:t>Borde superior de la tibia cerca de la tuberosidad tibial</a:t>
                      </a:r>
                    </a:p>
                  </a:txBody>
                  <a:tcPr marL="63572" marR="63572" marT="31786" marB="3178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000">
                          <a:effectLst/>
                        </a:rPr>
                        <a:t>Flexión, abducción, rotación externa y flexión de la rodilla</a:t>
                      </a:r>
                    </a:p>
                  </a:txBody>
                  <a:tcPr marL="63572" marR="63572" marT="31786" marB="3178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452904446"/>
                  </a:ext>
                </a:extLst>
              </a:tr>
              <a:tr h="976880">
                <a:tc>
                  <a:txBody>
                    <a:bodyPr/>
                    <a:lstStyle/>
                    <a:p>
                      <a:pPr fontAlgn="base"/>
                      <a:r>
                        <a:rPr lang="es-CL" sz="1000">
                          <a:effectLst/>
                        </a:rPr>
                        <a:t>Recto femoral</a:t>
                      </a:r>
                    </a:p>
                  </a:txBody>
                  <a:tcPr marL="63572" marR="63572" marT="31786" marB="3178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1000" dirty="0">
                          <a:effectLst/>
                        </a:rPr>
                        <a:t>Espina ilíaca </a:t>
                      </a:r>
                      <a:r>
                        <a:rPr lang="es-ES" sz="1000" dirty="0" err="1">
                          <a:effectLst/>
                        </a:rPr>
                        <a:t>anteroinferior</a:t>
                      </a:r>
                      <a:r>
                        <a:rPr lang="es-ES" sz="1000" dirty="0">
                          <a:effectLst/>
                        </a:rPr>
                        <a:t> y línea </a:t>
                      </a:r>
                      <a:r>
                        <a:rPr lang="es-ES" sz="1000" dirty="0" err="1">
                          <a:effectLst/>
                        </a:rPr>
                        <a:t>intertrocantérica</a:t>
                      </a:r>
                      <a:r>
                        <a:rPr lang="es-ES" sz="1000" dirty="0">
                          <a:effectLst/>
                        </a:rPr>
                        <a:t> del fémur</a:t>
                      </a:r>
                    </a:p>
                  </a:txBody>
                  <a:tcPr marL="63572" marR="63572" marT="31786" marB="3178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1000">
                          <a:effectLst/>
                        </a:rPr>
                        <a:t>Base superior de la rótula y tuberosidad tibial anterior</a:t>
                      </a:r>
                    </a:p>
                  </a:txBody>
                  <a:tcPr marL="63572" marR="63572" marT="31786" marB="3178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1000" dirty="0">
                          <a:effectLst/>
                        </a:rPr>
                        <a:t>Extensión de la rodilla y flexión de la cadera</a:t>
                      </a:r>
                    </a:p>
                  </a:txBody>
                  <a:tcPr marL="63572" marR="63572" marT="31786" marB="3178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698492808"/>
                  </a:ext>
                </a:extLst>
              </a:tr>
            </a:tbl>
          </a:graphicData>
        </a:graphic>
      </p:graphicFrame>
    </p:spTree>
    <p:extLst>
      <p:ext uri="{BB962C8B-B14F-4D97-AF65-F5344CB8AC3E}">
        <p14:creationId xmlns:p14="http://schemas.microsoft.com/office/powerpoint/2010/main" val="560871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635989" y="1948901"/>
            <a:ext cx="5379049" cy="767256"/>
          </a:xfrm>
          <a:prstGeom prst="rect">
            <a:avLst/>
          </a:prstGeom>
          <a:noFill/>
          <a:ln>
            <a:noFill/>
          </a:ln>
        </p:spPr>
        <p:txBody>
          <a:bodyPr spcFirstLastPara="1" wrap="square" lIns="91425" tIns="45700" rIns="91425" bIns="45700" anchor="ctr" anchorCtr="0">
            <a:normAutofit/>
          </a:bodyPr>
          <a:lstStyle/>
          <a:p>
            <a:pPr lvl="0" algn="just">
              <a:buClr>
                <a:srgbClr val="375F68"/>
              </a:buClr>
              <a:buSzPts val="1200"/>
            </a:pP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1724818" y="2976"/>
            <a:ext cx="3444875" cy="523220"/>
          </a:xfrm>
          <a:prstGeom prst="rect">
            <a:avLst/>
          </a:prstGeom>
        </p:spPr>
        <p:txBody>
          <a:bodyPr>
            <a:spAutoFit/>
          </a:bodyPr>
          <a:lstStyle/>
          <a:p>
            <a:r>
              <a:rPr lang="es-ES" b="1" dirty="0" smtClean="0"/>
              <a:t>Origen, inserción y acción músculos Miembro inferior</a:t>
            </a:r>
            <a:endParaRPr lang="es-CL" dirty="0"/>
          </a:p>
        </p:txBody>
      </p:sp>
      <p:graphicFrame>
        <p:nvGraphicFramePr>
          <p:cNvPr id="3" name="Tabla 2"/>
          <p:cNvGraphicFramePr>
            <a:graphicFrameLocks noGrp="1"/>
          </p:cNvGraphicFramePr>
          <p:nvPr>
            <p:extLst>
              <p:ext uri="{D42A27DB-BD31-4B8C-83A1-F6EECF244321}">
                <p14:modId xmlns:p14="http://schemas.microsoft.com/office/powerpoint/2010/main" val="12577458"/>
              </p:ext>
            </p:extLst>
          </p:nvPr>
        </p:nvGraphicFramePr>
        <p:xfrm>
          <a:off x="480514" y="526196"/>
          <a:ext cx="5534524" cy="3898660"/>
        </p:xfrm>
        <a:graphic>
          <a:graphicData uri="http://schemas.openxmlformats.org/drawingml/2006/table">
            <a:tbl>
              <a:tblPr/>
              <a:tblGrid>
                <a:gridCol w="1383631">
                  <a:extLst>
                    <a:ext uri="{9D8B030D-6E8A-4147-A177-3AD203B41FA5}">
                      <a16:colId xmlns:a16="http://schemas.microsoft.com/office/drawing/2014/main" val="29927176"/>
                    </a:ext>
                  </a:extLst>
                </a:gridCol>
                <a:gridCol w="1383631">
                  <a:extLst>
                    <a:ext uri="{9D8B030D-6E8A-4147-A177-3AD203B41FA5}">
                      <a16:colId xmlns:a16="http://schemas.microsoft.com/office/drawing/2014/main" val="3679293902"/>
                    </a:ext>
                  </a:extLst>
                </a:gridCol>
                <a:gridCol w="1383631">
                  <a:extLst>
                    <a:ext uri="{9D8B030D-6E8A-4147-A177-3AD203B41FA5}">
                      <a16:colId xmlns:a16="http://schemas.microsoft.com/office/drawing/2014/main" val="1146969928"/>
                    </a:ext>
                  </a:extLst>
                </a:gridCol>
                <a:gridCol w="1383631">
                  <a:extLst>
                    <a:ext uri="{9D8B030D-6E8A-4147-A177-3AD203B41FA5}">
                      <a16:colId xmlns:a16="http://schemas.microsoft.com/office/drawing/2014/main" val="2873580074"/>
                    </a:ext>
                  </a:extLst>
                </a:gridCol>
              </a:tblGrid>
              <a:tr h="751925">
                <a:tc>
                  <a:txBody>
                    <a:bodyPr/>
                    <a:lstStyle/>
                    <a:p>
                      <a:pPr fontAlgn="base"/>
                      <a:r>
                        <a:rPr lang="es-CL" sz="900">
                          <a:effectLst/>
                        </a:rPr>
                        <a:t>Vasto medial</a:t>
                      </a:r>
                    </a:p>
                  </a:txBody>
                  <a:tcPr marL="55986" marR="55986" marT="27993" marB="2799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Línea áspera del fémur, intersticio intermuscular medial</a:t>
                      </a:r>
                    </a:p>
                  </a:txBody>
                  <a:tcPr marL="55986" marR="55986" marT="27993" marB="2799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Base medial de la rótula</a:t>
                      </a:r>
                    </a:p>
                  </a:txBody>
                  <a:tcPr marL="55986" marR="55986" marT="27993" marB="2799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900">
                          <a:effectLst/>
                        </a:rPr>
                        <a:t>Extensión de la rodilla</a:t>
                      </a:r>
                    </a:p>
                  </a:txBody>
                  <a:tcPr marL="55986" marR="55986" marT="27993" marB="2799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32963612"/>
                  </a:ext>
                </a:extLst>
              </a:tr>
              <a:tr h="751925">
                <a:tc>
                  <a:txBody>
                    <a:bodyPr/>
                    <a:lstStyle/>
                    <a:p>
                      <a:pPr fontAlgn="base"/>
                      <a:r>
                        <a:rPr lang="es-CL" sz="900">
                          <a:effectLst/>
                        </a:rPr>
                        <a:t>Vasto lateral</a:t>
                      </a:r>
                    </a:p>
                  </a:txBody>
                  <a:tcPr marL="55986" marR="55986" marT="27993" marB="2799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Línea áspera del fémur, intersticio intermuscular lateral</a:t>
                      </a:r>
                    </a:p>
                  </a:txBody>
                  <a:tcPr marL="55986" marR="55986" marT="27993" marB="2799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Base lateral de la rótula</a:t>
                      </a:r>
                    </a:p>
                  </a:txBody>
                  <a:tcPr marL="55986" marR="55986" marT="27993" marB="2799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900">
                          <a:effectLst/>
                        </a:rPr>
                        <a:t>Extensión de la rodilla</a:t>
                      </a:r>
                    </a:p>
                  </a:txBody>
                  <a:tcPr marL="55986" marR="55986" marT="27993" marB="2799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4249286267"/>
                  </a:ext>
                </a:extLst>
              </a:tr>
              <a:tr h="751925">
                <a:tc>
                  <a:txBody>
                    <a:bodyPr/>
                    <a:lstStyle/>
                    <a:p>
                      <a:pPr fontAlgn="base"/>
                      <a:r>
                        <a:rPr lang="es-CL" sz="900">
                          <a:effectLst/>
                        </a:rPr>
                        <a:t>Vasto intermedio</a:t>
                      </a:r>
                    </a:p>
                  </a:txBody>
                  <a:tcPr marL="55986" marR="55986" marT="27993" marB="2799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Línea áspera del fémur, intersticio intermuscular anterior</a:t>
                      </a:r>
                    </a:p>
                  </a:txBody>
                  <a:tcPr marL="55986" marR="55986" marT="27993" marB="2799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900">
                          <a:effectLst/>
                        </a:rPr>
                        <a:t>Base de la rótula</a:t>
                      </a:r>
                    </a:p>
                  </a:txBody>
                  <a:tcPr marL="55986" marR="55986" marT="27993" marB="2799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900">
                          <a:effectLst/>
                        </a:rPr>
                        <a:t>Extensión de la rodilla</a:t>
                      </a:r>
                    </a:p>
                  </a:txBody>
                  <a:tcPr marL="55986" marR="55986" marT="27993" marB="2799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057765251"/>
                  </a:ext>
                </a:extLst>
              </a:tr>
              <a:tr h="890960">
                <a:tc>
                  <a:txBody>
                    <a:bodyPr/>
                    <a:lstStyle/>
                    <a:p>
                      <a:pPr fontAlgn="base"/>
                      <a:r>
                        <a:rPr lang="es-CL" sz="900">
                          <a:effectLst/>
                        </a:rPr>
                        <a:t>Bíceps femoral</a:t>
                      </a:r>
                    </a:p>
                  </a:txBody>
                  <a:tcPr marL="55986" marR="55986" marT="27993" marB="2799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Espina ilíaca posterior, línea glútea inferior, línea áspera, cabeza larga de la fíbula</a:t>
                      </a:r>
                    </a:p>
                  </a:txBody>
                  <a:tcPr marL="55986" marR="55986" marT="27993" marB="2799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Cabeza del peroné, línea áspera del fémur</a:t>
                      </a:r>
                    </a:p>
                  </a:txBody>
                  <a:tcPr marL="55986" marR="55986" marT="27993" marB="2799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Extensión de la cadera, flexión de la rodilla</a:t>
                      </a:r>
                    </a:p>
                  </a:txBody>
                  <a:tcPr marL="55986" marR="55986" marT="27993" marB="2799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088344341"/>
                  </a:ext>
                </a:extLst>
              </a:tr>
              <a:tr h="751925">
                <a:tc>
                  <a:txBody>
                    <a:bodyPr/>
                    <a:lstStyle/>
                    <a:p>
                      <a:pPr fontAlgn="base"/>
                      <a:r>
                        <a:rPr lang="es-CL" sz="900">
                          <a:effectLst/>
                        </a:rPr>
                        <a:t>Semitendinoso</a:t>
                      </a:r>
                    </a:p>
                  </a:txBody>
                  <a:tcPr marL="55986" marR="55986" marT="27993" marB="2799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CL" sz="900">
                          <a:effectLst/>
                        </a:rPr>
                        <a:t>Tuberosidad isquiática</a:t>
                      </a:r>
                    </a:p>
                  </a:txBody>
                  <a:tcPr marL="55986" marR="55986" marT="27993" marB="2799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Tibia (cara medial de la inserción del tendón del semitendinoso)</a:t>
                      </a:r>
                    </a:p>
                  </a:txBody>
                  <a:tcPr marL="55986" marR="55986" marT="27993" marB="2799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dirty="0">
                          <a:effectLst/>
                        </a:rPr>
                        <a:t>Extensión de la cadera, flexión y rotación interna de la rodilla</a:t>
                      </a:r>
                    </a:p>
                  </a:txBody>
                  <a:tcPr marL="55986" marR="55986" marT="27993" marB="2799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594415728"/>
                  </a:ext>
                </a:extLst>
              </a:tr>
            </a:tbl>
          </a:graphicData>
        </a:graphic>
      </p:graphicFrame>
    </p:spTree>
    <p:extLst>
      <p:ext uri="{BB962C8B-B14F-4D97-AF65-F5344CB8AC3E}">
        <p14:creationId xmlns:p14="http://schemas.microsoft.com/office/powerpoint/2010/main" val="20427754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635989" y="1948901"/>
            <a:ext cx="5379049" cy="767256"/>
          </a:xfrm>
          <a:prstGeom prst="rect">
            <a:avLst/>
          </a:prstGeom>
          <a:noFill/>
          <a:ln>
            <a:noFill/>
          </a:ln>
        </p:spPr>
        <p:txBody>
          <a:bodyPr spcFirstLastPara="1" wrap="square" lIns="91425" tIns="45700" rIns="91425" bIns="45700" anchor="ctr" anchorCtr="0">
            <a:normAutofit/>
          </a:bodyPr>
          <a:lstStyle/>
          <a:p>
            <a:pPr lvl="0" algn="just">
              <a:buClr>
                <a:srgbClr val="375F68"/>
              </a:buClr>
              <a:buSzPts val="1200"/>
            </a:pP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1724818" y="2976"/>
            <a:ext cx="3444875" cy="523220"/>
          </a:xfrm>
          <a:prstGeom prst="rect">
            <a:avLst/>
          </a:prstGeom>
        </p:spPr>
        <p:txBody>
          <a:bodyPr>
            <a:spAutoFit/>
          </a:bodyPr>
          <a:lstStyle/>
          <a:p>
            <a:r>
              <a:rPr lang="es-ES" b="1" dirty="0" smtClean="0"/>
              <a:t>Origen, inserción y acción músculos Miembro inferior</a:t>
            </a:r>
            <a:endParaRPr lang="es-CL" dirty="0"/>
          </a:p>
        </p:txBody>
      </p:sp>
      <p:graphicFrame>
        <p:nvGraphicFramePr>
          <p:cNvPr id="4" name="Tabla 3"/>
          <p:cNvGraphicFramePr>
            <a:graphicFrameLocks noGrp="1"/>
          </p:cNvGraphicFramePr>
          <p:nvPr>
            <p:extLst>
              <p:ext uri="{D42A27DB-BD31-4B8C-83A1-F6EECF244321}">
                <p14:modId xmlns:p14="http://schemas.microsoft.com/office/powerpoint/2010/main" val="2326042433"/>
              </p:ext>
            </p:extLst>
          </p:nvPr>
        </p:nvGraphicFramePr>
        <p:xfrm>
          <a:off x="418826" y="526196"/>
          <a:ext cx="5866360" cy="3930192"/>
        </p:xfrm>
        <a:graphic>
          <a:graphicData uri="http://schemas.openxmlformats.org/drawingml/2006/table">
            <a:tbl>
              <a:tblPr/>
              <a:tblGrid>
                <a:gridCol w="1466590">
                  <a:extLst>
                    <a:ext uri="{9D8B030D-6E8A-4147-A177-3AD203B41FA5}">
                      <a16:colId xmlns:a16="http://schemas.microsoft.com/office/drawing/2014/main" val="2590624272"/>
                    </a:ext>
                  </a:extLst>
                </a:gridCol>
                <a:gridCol w="1466590">
                  <a:extLst>
                    <a:ext uri="{9D8B030D-6E8A-4147-A177-3AD203B41FA5}">
                      <a16:colId xmlns:a16="http://schemas.microsoft.com/office/drawing/2014/main" val="1776244873"/>
                    </a:ext>
                  </a:extLst>
                </a:gridCol>
                <a:gridCol w="1466590">
                  <a:extLst>
                    <a:ext uri="{9D8B030D-6E8A-4147-A177-3AD203B41FA5}">
                      <a16:colId xmlns:a16="http://schemas.microsoft.com/office/drawing/2014/main" val="2464418918"/>
                    </a:ext>
                  </a:extLst>
                </a:gridCol>
                <a:gridCol w="1466590">
                  <a:extLst>
                    <a:ext uri="{9D8B030D-6E8A-4147-A177-3AD203B41FA5}">
                      <a16:colId xmlns:a16="http://schemas.microsoft.com/office/drawing/2014/main" val="3347832915"/>
                    </a:ext>
                  </a:extLst>
                </a:gridCol>
              </a:tblGrid>
              <a:tr h="720876">
                <a:tc>
                  <a:txBody>
                    <a:bodyPr/>
                    <a:lstStyle/>
                    <a:p>
                      <a:pPr fontAlgn="base"/>
                      <a:r>
                        <a:rPr lang="es-CL" sz="900">
                          <a:effectLst/>
                        </a:rPr>
                        <a:t>Semimembranoso</a:t>
                      </a:r>
                    </a:p>
                  </a:txBody>
                  <a:tcPr marL="58305" marR="58305" marT="29153" marB="2915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900">
                          <a:effectLst/>
                        </a:rPr>
                        <a:t>Tuberosidad isquiática</a:t>
                      </a:r>
                    </a:p>
                  </a:txBody>
                  <a:tcPr marL="58305" marR="58305" marT="29153" marB="2915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Cóndilo medial de la tibia</a:t>
                      </a:r>
                    </a:p>
                  </a:txBody>
                  <a:tcPr marL="58305" marR="58305" marT="29153" marB="2915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Extensión de la cadera, flexión y rotación interna de la rodilla</a:t>
                      </a:r>
                    </a:p>
                  </a:txBody>
                  <a:tcPr marL="58305" marR="58305" marT="29153" marB="2915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186934258"/>
                  </a:ext>
                </a:extLst>
              </a:tr>
              <a:tr h="720876">
                <a:tc>
                  <a:txBody>
                    <a:bodyPr/>
                    <a:lstStyle/>
                    <a:p>
                      <a:pPr fontAlgn="base"/>
                      <a:r>
                        <a:rPr lang="es-CL" sz="900">
                          <a:effectLst/>
                        </a:rPr>
                        <a:t>Tibial anterior</a:t>
                      </a:r>
                    </a:p>
                  </a:txBody>
                  <a:tcPr marL="58305" marR="58305" marT="29153" marB="2915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900">
                          <a:effectLst/>
                        </a:rPr>
                        <a:t>Superficie lateral de la tibia, membrana interósea</a:t>
                      </a:r>
                    </a:p>
                  </a:txBody>
                  <a:tcPr marL="58305" marR="58305" marT="29153" marB="2915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900">
                          <a:effectLst/>
                        </a:rPr>
                        <a:t>Cúbito y primer metatarsiano</a:t>
                      </a:r>
                    </a:p>
                  </a:txBody>
                  <a:tcPr marL="58305" marR="58305" marT="29153" marB="2915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Dorsiflexión y inversión del pie</a:t>
                      </a:r>
                    </a:p>
                  </a:txBody>
                  <a:tcPr marL="58305" marR="58305" marT="29153" marB="2915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918019353"/>
                  </a:ext>
                </a:extLst>
              </a:tr>
              <a:tr h="1046688">
                <a:tc>
                  <a:txBody>
                    <a:bodyPr/>
                    <a:lstStyle/>
                    <a:p>
                      <a:pPr fontAlgn="base"/>
                      <a:r>
                        <a:rPr lang="es-CL" sz="900">
                          <a:effectLst/>
                        </a:rPr>
                        <a:t>Peroneo largo</a:t>
                      </a:r>
                    </a:p>
                  </a:txBody>
                  <a:tcPr marL="58305" marR="58305" marT="29153" marB="2915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Cabeza del peroné, tercio medio de la cara lateral de la tibia, membrana interósea</a:t>
                      </a:r>
                    </a:p>
                  </a:txBody>
                  <a:tcPr marL="58305" marR="58305" marT="29153" marB="2915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900">
                          <a:effectLst/>
                        </a:rPr>
                        <a:t>Base del primer metatarsiano y primer cuneiforme</a:t>
                      </a:r>
                    </a:p>
                  </a:txBody>
                  <a:tcPr marL="58305" marR="58305" marT="29153" marB="2915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Eversión y flexión plantar del pie</a:t>
                      </a:r>
                    </a:p>
                  </a:txBody>
                  <a:tcPr marL="58305" marR="58305" marT="29153" marB="2915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470580834"/>
                  </a:ext>
                </a:extLst>
              </a:tr>
              <a:tr h="720876">
                <a:tc>
                  <a:txBody>
                    <a:bodyPr/>
                    <a:lstStyle/>
                    <a:p>
                      <a:pPr fontAlgn="base"/>
                      <a:r>
                        <a:rPr lang="es-CL" sz="900">
                          <a:effectLst/>
                        </a:rPr>
                        <a:t>Gastrocnemio</a:t>
                      </a:r>
                    </a:p>
                  </a:txBody>
                  <a:tcPr marL="58305" marR="58305" marT="29153" marB="2915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Cóndilos femorales, capsula articular de la rodilla</a:t>
                      </a:r>
                    </a:p>
                  </a:txBody>
                  <a:tcPr marL="58305" marR="58305" marT="29153" marB="2915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Calcáneo a través del tendón de Aquiles</a:t>
                      </a:r>
                    </a:p>
                  </a:txBody>
                  <a:tcPr marL="58305" marR="58305" marT="29153" marB="2915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Flexión plantar del pie y flexión de la rodilla</a:t>
                      </a:r>
                    </a:p>
                  </a:txBody>
                  <a:tcPr marL="58305" marR="58305" marT="29153" marB="2915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557425281"/>
                  </a:ext>
                </a:extLst>
              </a:tr>
              <a:tr h="720876">
                <a:tc>
                  <a:txBody>
                    <a:bodyPr/>
                    <a:lstStyle/>
                    <a:p>
                      <a:pPr fontAlgn="base"/>
                      <a:r>
                        <a:rPr lang="es-CL" sz="900">
                          <a:effectLst/>
                        </a:rPr>
                        <a:t>Sóleo</a:t>
                      </a:r>
                    </a:p>
                  </a:txBody>
                  <a:tcPr marL="58305" marR="58305" marT="29153" marB="2915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Cabeza del peroné y tuberosidad del calcáneo</a:t>
                      </a:r>
                    </a:p>
                  </a:txBody>
                  <a:tcPr marL="58305" marR="58305" marT="29153" marB="2915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900">
                          <a:effectLst/>
                        </a:rPr>
                        <a:t>Calcáneo a través del tendón de Aquiles</a:t>
                      </a:r>
                    </a:p>
                  </a:txBody>
                  <a:tcPr marL="58305" marR="58305" marT="29153" marB="2915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CL" sz="900" dirty="0">
                          <a:effectLst/>
                        </a:rPr>
                        <a:t>Flexión plantar del pie</a:t>
                      </a:r>
                    </a:p>
                  </a:txBody>
                  <a:tcPr marL="58305" marR="58305" marT="29153" marB="2915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212317511"/>
                  </a:ext>
                </a:extLst>
              </a:tr>
            </a:tbl>
          </a:graphicData>
        </a:graphic>
      </p:graphicFrame>
    </p:spTree>
    <p:extLst>
      <p:ext uri="{BB962C8B-B14F-4D97-AF65-F5344CB8AC3E}">
        <p14:creationId xmlns:p14="http://schemas.microsoft.com/office/powerpoint/2010/main" val="26972495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635989" y="1948901"/>
            <a:ext cx="5379049" cy="767256"/>
          </a:xfrm>
          <a:prstGeom prst="rect">
            <a:avLst/>
          </a:prstGeom>
          <a:noFill/>
          <a:ln>
            <a:noFill/>
          </a:ln>
        </p:spPr>
        <p:txBody>
          <a:bodyPr spcFirstLastPara="1" wrap="square" lIns="91425" tIns="45700" rIns="91425" bIns="45700" anchor="ctr" anchorCtr="0">
            <a:normAutofit/>
          </a:bodyPr>
          <a:lstStyle/>
          <a:p>
            <a:pPr lvl="0" algn="just">
              <a:buClr>
                <a:srgbClr val="375F68"/>
              </a:buClr>
              <a:buSzPts val="1200"/>
            </a:pP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1724818" y="2976"/>
            <a:ext cx="3444875" cy="523220"/>
          </a:xfrm>
          <a:prstGeom prst="rect">
            <a:avLst/>
          </a:prstGeom>
        </p:spPr>
        <p:txBody>
          <a:bodyPr>
            <a:spAutoFit/>
          </a:bodyPr>
          <a:lstStyle/>
          <a:p>
            <a:r>
              <a:rPr lang="es-ES" b="1" dirty="0" smtClean="0"/>
              <a:t>Origen, inserción y acción músculos Miembro inferior</a:t>
            </a:r>
            <a:endParaRPr lang="es-CL" dirty="0"/>
          </a:p>
        </p:txBody>
      </p:sp>
      <p:graphicFrame>
        <p:nvGraphicFramePr>
          <p:cNvPr id="3" name="Tabla 2"/>
          <p:cNvGraphicFramePr>
            <a:graphicFrameLocks noGrp="1"/>
          </p:cNvGraphicFramePr>
          <p:nvPr>
            <p:extLst>
              <p:ext uri="{D42A27DB-BD31-4B8C-83A1-F6EECF244321}">
                <p14:modId xmlns:p14="http://schemas.microsoft.com/office/powerpoint/2010/main" val="604217865"/>
              </p:ext>
            </p:extLst>
          </p:nvPr>
        </p:nvGraphicFramePr>
        <p:xfrm>
          <a:off x="635989" y="717932"/>
          <a:ext cx="6015040" cy="3181406"/>
        </p:xfrm>
        <a:graphic>
          <a:graphicData uri="http://schemas.openxmlformats.org/drawingml/2006/table">
            <a:tbl>
              <a:tblPr/>
              <a:tblGrid>
                <a:gridCol w="1503760">
                  <a:extLst>
                    <a:ext uri="{9D8B030D-6E8A-4147-A177-3AD203B41FA5}">
                      <a16:colId xmlns:a16="http://schemas.microsoft.com/office/drawing/2014/main" val="4193911553"/>
                    </a:ext>
                  </a:extLst>
                </a:gridCol>
                <a:gridCol w="1503760">
                  <a:extLst>
                    <a:ext uri="{9D8B030D-6E8A-4147-A177-3AD203B41FA5}">
                      <a16:colId xmlns:a16="http://schemas.microsoft.com/office/drawing/2014/main" val="3814402025"/>
                    </a:ext>
                  </a:extLst>
                </a:gridCol>
                <a:gridCol w="1503760">
                  <a:extLst>
                    <a:ext uri="{9D8B030D-6E8A-4147-A177-3AD203B41FA5}">
                      <a16:colId xmlns:a16="http://schemas.microsoft.com/office/drawing/2014/main" val="2703272076"/>
                    </a:ext>
                  </a:extLst>
                </a:gridCol>
                <a:gridCol w="1503760">
                  <a:extLst>
                    <a:ext uri="{9D8B030D-6E8A-4147-A177-3AD203B41FA5}">
                      <a16:colId xmlns:a16="http://schemas.microsoft.com/office/drawing/2014/main" val="3959684036"/>
                    </a:ext>
                  </a:extLst>
                </a:gridCol>
              </a:tblGrid>
              <a:tr h="902801">
                <a:tc>
                  <a:txBody>
                    <a:bodyPr/>
                    <a:lstStyle/>
                    <a:p>
                      <a:pPr fontAlgn="base"/>
                      <a:r>
                        <a:rPr lang="es-CL" sz="800">
                          <a:effectLst/>
                        </a:rPr>
                        <a:t>Flexor largo del dedo gordo</a:t>
                      </a:r>
                    </a:p>
                  </a:txBody>
                  <a:tcPr marL="49023" marR="49023" marT="24511" marB="2451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Parte inferior del fémur y membrana interósea</a:t>
                      </a:r>
                    </a:p>
                  </a:txBody>
                  <a:tcPr marL="49023" marR="49023" marT="24511" marB="2451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800">
                          <a:effectLst/>
                        </a:rPr>
                        <a:t>Base de la falange distal del dedo gordo</a:t>
                      </a:r>
                    </a:p>
                  </a:txBody>
                  <a:tcPr marL="49023" marR="49023" marT="24511" marB="2451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Flexiona la articulación metatarsofalángica del dedo gordo y las articulaciones interfalángicas distales</a:t>
                      </a:r>
                    </a:p>
                  </a:txBody>
                  <a:tcPr marL="49023" marR="49023" marT="24511" marB="2451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703933825"/>
                  </a:ext>
                </a:extLst>
              </a:tr>
              <a:tr h="687902">
                <a:tc>
                  <a:txBody>
                    <a:bodyPr/>
                    <a:lstStyle/>
                    <a:p>
                      <a:pPr fontAlgn="base"/>
                      <a:r>
                        <a:rPr lang="es-ES" sz="800">
                          <a:effectLst/>
                        </a:rPr>
                        <a:t>Músculo aductor del dedo gordo</a:t>
                      </a:r>
                    </a:p>
                  </a:txBody>
                  <a:tcPr marL="49023" marR="49023" marT="24511" marB="2451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Tubérculo del calcáneo, aponeurosis plantar y fascia del abductor del dedo gordo</a:t>
                      </a:r>
                    </a:p>
                  </a:txBody>
                  <a:tcPr marL="49023" marR="49023" marT="24511" marB="2451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800">
                          <a:effectLst/>
                        </a:rPr>
                        <a:t>Base de la falange proximal del dedo gordo</a:t>
                      </a:r>
                    </a:p>
                  </a:txBody>
                  <a:tcPr marL="49023" marR="49023" marT="24511" marB="2451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Aduce el dedo gordo hacia los otros dedos y ayuda en la flexión plantar del pie</a:t>
                      </a:r>
                    </a:p>
                  </a:txBody>
                  <a:tcPr marL="49023" marR="49023" marT="24511" marB="2451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4120569446"/>
                  </a:ext>
                </a:extLst>
              </a:tr>
              <a:tr h="580452">
                <a:tc>
                  <a:txBody>
                    <a:bodyPr/>
                    <a:lstStyle/>
                    <a:p>
                      <a:pPr fontAlgn="base"/>
                      <a:r>
                        <a:rPr lang="es-CL" sz="800">
                          <a:effectLst/>
                        </a:rPr>
                        <a:t>Músculo flexor corto de los dedos</a:t>
                      </a:r>
                    </a:p>
                  </a:txBody>
                  <a:tcPr marL="49023" marR="49023" marT="24511" marB="2451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CL" sz="800">
                          <a:effectLst/>
                        </a:rPr>
                        <a:t>Parte inferior del calcáneo y la base del quinto metatarsiano</a:t>
                      </a:r>
                    </a:p>
                  </a:txBody>
                  <a:tcPr marL="49023" marR="49023" marT="24511" marB="2451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Tendones de los músculos flexores de los dedos</a:t>
                      </a:r>
                    </a:p>
                  </a:txBody>
                  <a:tcPr marL="49023" marR="49023" marT="24511" marB="2451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a:effectLst/>
                        </a:rPr>
                        <a:t>Flexiona las articulaciones metatarsofalángicas de los dedos 2 a 5</a:t>
                      </a:r>
                    </a:p>
                  </a:txBody>
                  <a:tcPr marL="49023" marR="49023" marT="24511" marB="2451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555718575"/>
                  </a:ext>
                </a:extLst>
              </a:tr>
              <a:tr h="1010251">
                <a:tc>
                  <a:txBody>
                    <a:bodyPr/>
                    <a:lstStyle/>
                    <a:p>
                      <a:pPr fontAlgn="base"/>
                      <a:r>
                        <a:rPr lang="es-CL" sz="800">
                          <a:effectLst/>
                        </a:rPr>
                        <a:t>Músculo lumbrical</a:t>
                      </a:r>
                    </a:p>
                  </a:txBody>
                  <a:tcPr marL="49023" marR="49023" marT="24511" marB="2451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dirty="0">
                          <a:effectLst/>
                        </a:rPr>
                        <a:t>Tendón del músculo flexor largo de los dedos</a:t>
                      </a:r>
                    </a:p>
                  </a:txBody>
                  <a:tcPr marL="49023" marR="49023" marT="24511" marB="2451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dirty="0">
                          <a:effectLst/>
                        </a:rPr>
                        <a:t>Extremidad dorsal del tendón del músculo extensor de los dedos</a:t>
                      </a:r>
                    </a:p>
                  </a:txBody>
                  <a:tcPr marL="49023" marR="49023" marT="24511" marB="2451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800" dirty="0">
                          <a:effectLst/>
                        </a:rPr>
                        <a:t>Flexiona la articulación </a:t>
                      </a:r>
                      <a:r>
                        <a:rPr lang="es-ES" sz="800" dirty="0" err="1">
                          <a:effectLst/>
                        </a:rPr>
                        <a:t>metatarsofalángica</a:t>
                      </a:r>
                      <a:r>
                        <a:rPr lang="es-ES" sz="800" dirty="0">
                          <a:effectLst/>
                        </a:rPr>
                        <a:t> y extiende las articulaciones </a:t>
                      </a:r>
                      <a:r>
                        <a:rPr lang="es-ES" sz="800" dirty="0" err="1">
                          <a:effectLst/>
                        </a:rPr>
                        <a:t>interfalángicas</a:t>
                      </a:r>
                      <a:r>
                        <a:rPr lang="es-ES" sz="800" dirty="0">
                          <a:effectLst/>
                        </a:rPr>
                        <a:t> proximales de los dedos 2 a 5</a:t>
                      </a:r>
                    </a:p>
                  </a:txBody>
                  <a:tcPr marL="49023" marR="49023" marT="24511" marB="2451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608102015"/>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164496046"/>
              </p:ext>
            </p:extLst>
          </p:nvPr>
        </p:nvGraphicFramePr>
        <p:xfrm>
          <a:off x="635989" y="3899339"/>
          <a:ext cx="6015040" cy="714955"/>
        </p:xfrm>
        <a:graphic>
          <a:graphicData uri="http://schemas.openxmlformats.org/drawingml/2006/table">
            <a:tbl>
              <a:tblPr/>
              <a:tblGrid>
                <a:gridCol w="1503760">
                  <a:extLst>
                    <a:ext uri="{9D8B030D-6E8A-4147-A177-3AD203B41FA5}">
                      <a16:colId xmlns:a16="http://schemas.microsoft.com/office/drawing/2014/main" val="1767375122"/>
                    </a:ext>
                  </a:extLst>
                </a:gridCol>
                <a:gridCol w="1503760">
                  <a:extLst>
                    <a:ext uri="{9D8B030D-6E8A-4147-A177-3AD203B41FA5}">
                      <a16:colId xmlns:a16="http://schemas.microsoft.com/office/drawing/2014/main" val="2572999586"/>
                    </a:ext>
                  </a:extLst>
                </a:gridCol>
                <a:gridCol w="1503760">
                  <a:extLst>
                    <a:ext uri="{9D8B030D-6E8A-4147-A177-3AD203B41FA5}">
                      <a16:colId xmlns:a16="http://schemas.microsoft.com/office/drawing/2014/main" val="1141284456"/>
                    </a:ext>
                  </a:extLst>
                </a:gridCol>
                <a:gridCol w="1503760">
                  <a:extLst>
                    <a:ext uri="{9D8B030D-6E8A-4147-A177-3AD203B41FA5}">
                      <a16:colId xmlns:a16="http://schemas.microsoft.com/office/drawing/2014/main" val="3311709130"/>
                    </a:ext>
                  </a:extLst>
                </a:gridCol>
              </a:tblGrid>
              <a:tr h="714955">
                <a:tc>
                  <a:txBody>
                    <a:bodyPr/>
                    <a:lstStyle/>
                    <a:p>
                      <a:pPr marR="0" algn="l" rtl="0" fontAlgn="base">
                        <a:lnSpc>
                          <a:spcPct val="100000"/>
                        </a:lnSpc>
                        <a:spcBef>
                          <a:spcPts val="0"/>
                        </a:spcBef>
                        <a:spcAft>
                          <a:spcPts val="0"/>
                        </a:spcAft>
                        <a:buClr>
                          <a:srgbClr val="000000"/>
                        </a:buClr>
                        <a:buFont typeface="Arial"/>
                      </a:pPr>
                      <a:r>
                        <a:rPr lang="es-CL" sz="800" b="0" i="0" u="none" strike="noStrike" cap="none" dirty="0">
                          <a:solidFill>
                            <a:schemeClr val="tx1"/>
                          </a:solidFill>
                          <a:effectLst/>
                          <a:latin typeface="+mn-lt"/>
                          <a:ea typeface="+mn-ea"/>
                          <a:cs typeface="+mn-cs"/>
                          <a:sym typeface="Arial"/>
                        </a:rPr>
                        <a:t>Músculo interóseo plantar</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marR="0" algn="l" rtl="0" fontAlgn="base">
                        <a:lnSpc>
                          <a:spcPct val="100000"/>
                        </a:lnSpc>
                        <a:spcBef>
                          <a:spcPts val="0"/>
                        </a:spcBef>
                        <a:spcAft>
                          <a:spcPts val="0"/>
                        </a:spcAft>
                        <a:buClr>
                          <a:srgbClr val="000000"/>
                        </a:buClr>
                        <a:buFont typeface="Arial"/>
                      </a:pPr>
                      <a:r>
                        <a:rPr lang="es-ES" sz="800" b="0" i="0" u="none" strike="noStrike" cap="none" dirty="0">
                          <a:solidFill>
                            <a:schemeClr val="tx1"/>
                          </a:solidFill>
                          <a:effectLst/>
                          <a:latin typeface="+mn-lt"/>
                          <a:ea typeface="+mn-ea"/>
                          <a:cs typeface="+mn-cs"/>
                          <a:sym typeface="Arial"/>
                        </a:rPr>
                        <a:t>Cara medial del calcáneo, fascia plantar y huesos del tarso</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marR="0" algn="l" rtl="0" fontAlgn="base">
                        <a:lnSpc>
                          <a:spcPct val="100000"/>
                        </a:lnSpc>
                        <a:spcBef>
                          <a:spcPts val="0"/>
                        </a:spcBef>
                        <a:spcAft>
                          <a:spcPts val="0"/>
                        </a:spcAft>
                        <a:buClr>
                          <a:srgbClr val="000000"/>
                        </a:buClr>
                        <a:buFont typeface="Arial"/>
                      </a:pPr>
                      <a:r>
                        <a:rPr lang="es-CL" sz="800" b="0" i="0" u="none" strike="noStrike" cap="none" dirty="0">
                          <a:solidFill>
                            <a:schemeClr val="tx1"/>
                          </a:solidFill>
                          <a:effectLst/>
                          <a:latin typeface="+mn-lt"/>
                          <a:ea typeface="+mn-ea"/>
                          <a:cs typeface="+mn-cs"/>
                          <a:sym typeface="Arial"/>
                        </a:rPr>
                        <a:t>Bases de los metatarsianos</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marR="0" algn="l" rtl="0" fontAlgn="base">
                        <a:lnSpc>
                          <a:spcPct val="100000"/>
                        </a:lnSpc>
                        <a:spcBef>
                          <a:spcPts val="0"/>
                        </a:spcBef>
                        <a:spcAft>
                          <a:spcPts val="0"/>
                        </a:spcAft>
                        <a:buClr>
                          <a:srgbClr val="000000"/>
                        </a:buClr>
                        <a:buFont typeface="Arial"/>
                      </a:pPr>
                      <a:r>
                        <a:rPr lang="es-ES" sz="800" b="0" i="0" u="none" strike="noStrike" cap="none" dirty="0">
                          <a:solidFill>
                            <a:schemeClr val="tx1"/>
                          </a:solidFill>
                          <a:effectLst/>
                          <a:latin typeface="+mn-lt"/>
                          <a:ea typeface="+mn-ea"/>
                          <a:cs typeface="+mn-cs"/>
                          <a:sym typeface="Arial"/>
                        </a:rPr>
                        <a:t>Flexiona los dedos y ayuda en la inversión y eversión del pie</a:t>
                      </a:r>
                    </a:p>
                  </a:txBody>
                  <a:tcPr marL="87402" marR="87402" marT="43701" marB="43701"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335961975"/>
                  </a:ext>
                </a:extLst>
              </a:tr>
            </a:tbl>
          </a:graphicData>
        </a:graphic>
      </p:graphicFrame>
    </p:spTree>
    <p:extLst>
      <p:ext uri="{BB962C8B-B14F-4D97-AF65-F5344CB8AC3E}">
        <p14:creationId xmlns:p14="http://schemas.microsoft.com/office/powerpoint/2010/main" val="23195273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635989" y="1948900"/>
            <a:ext cx="5379049" cy="1876865"/>
          </a:xfrm>
          <a:prstGeom prst="rect">
            <a:avLst/>
          </a:prstGeom>
          <a:noFill/>
          <a:ln>
            <a:noFill/>
          </a:ln>
        </p:spPr>
        <p:txBody>
          <a:bodyPr spcFirstLastPara="1" wrap="square" lIns="91425" tIns="45700" rIns="91425" bIns="45700" anchor="ctr" anchorCtr="0">
            <a:normAutofit/>
          </a:bodyPr>
          <a:lstStyle/>
          <a:p>
            <a:pPr lvl="0" algn="just">
              <a:buClr>
                <a:srgbClr val="375F68"/>
              </a:buClr>
              <a:buSzPts val="1200"/>
            </a:pPr>
            <a:r>
              <a:rPr lang="es-ES" sz="1200" dirty="0" smtClean="0">
                <a:solidFill>
                  <a:srgbClr val="375F68"/>
                </a:solidFill>
                <a:latin typeface="Avenir"/>
                <a:ea typeface="Avenir"/>
                <a:cs typeface="Avenir"/>
                <a:sym typeface="Avenir"/>
              </a:rPr>
              <a:t>En grupos deberán analizar 5 ejercicios clásicos de Pilates e identificar:</a:t>
            </a:r>
            <a:br>
              <a:rPr lang="es-ES" sz="1200" dirty="0" smtClean="0">
                <a:solidFill>
                  <a:srgbClr val="375F68"/>
                </a:solidFill>
                <a:latin typeface="Avenir"/>
                <a:ea typeface="Avenir"/>
                <a:cs typeface="Avenir"/>
                <a:sym typeface="Avenir"/>
              </a:rPr>
            </a:br>
            <a:r>
              <a:rPr lang="es-ES" sz="1200" dirty="0" smtClean="0">
                <a:solidFill>
                  <a:srgbClr val="375F68"/>
                </a:solidFill>
                <a:latin typeface="Avenir"/>
                <a:ea typeface="Avenir"/>
                <a:cs typeface="Avenir"/>
                <a:sym typeface="Avenir"/>
              </a:rPr>
              <a:t>- Músculos del miembro inferior involucrados en este.</a:t>
            </a:r>
            <a:br>
              <a:rPr lang="es-ES" sz="1200" dirty="0" smtClean="0">
                <a:solidFill>
                  <a:srgbClr val="375F68"/>
                </a:solidFill>
                <a:latin typeface="Avenir"/>
                <a:ea typeface="Avenir"/>
                <a:cs typeface="Avenir"/>
                <a:sym typeface="Avenir"/>
              </a:rPr>
            </a:br>
            <a:r>
              <a:rPr lang="es-ES" sz="1200" dirty="0" smtClean="0">
                <a:solidFill>
                  <a:srgbClr val="375F68"/>
                </a:solidFill>
                <a:latin typeface="Avenir"/>
                <a:ea typeface="Avenir"/>
                <a:cs typeface="Avenir"/>
                <a:sym typeface="Avenir"/>
              </a:rPr>
              <a:t>- Articulaciones y funcionamientos involucrados en esta acción</a:t>
            </a:r>
            <a:br>
              <a:rPr lang="es-ES" sz="1200" dirty="0" smtClean="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
            </a:r>
            <a:br>
              <a:rPr lang="es-ES" sz="1200" dirty="0">
                <a:solidFill>
                  <a:srgbClr val="375F68"/>
                </a:solidFill>
                <a:latin typeface="Avenir"/>
                <a:ea typeface="Avenir"/>
                <a:cs typeface="Avenir"/>
                <a:sym typeface="Avenir"/>
              </a:rPr>
            </a:br>
            <a:r>
              <a:rPr lang="es-ES" sz="1200" dirty="0" smtClean="0">
                <a:solidFill>
                  <a:srgbClr val="375F68"/>
                </a:solidFill>
                <a:latin typeface="Avenir"/>
                <a:ea typeface="Avenir"/>
                <a:cs typeface="Avenir"/>
                <a:sym typeface="Avenir"/>
              </a:rPr>
              <a:t/>
            </a:r>
            <a:br>
              <a:rPr lang="es-ES" sz="1200" dirty="0" smtClean="0">
                <a:solidFill>
                  <a:srgbClr val="375F68"/>
                </a:solidFill>
                <a:latin typeface="Avenir"/>
                <a:ea typeface="Avenir"/>
                <a:cs typeface="Avenir"/>
                <a:sym typeface="Avenir"/>
              </a:rPr>
            </a:br>
            <a:r>
              <a:rPr lang="es-ES" sz="1200" dirty="0" smtClean="0">
                <a:solidFill>
                  <a:srgbClr val="375F68"/>
                </a:solidFill>
                <a:latin typeface="Avenir"/>
                <a:ea typeface="Avenir"/>
                <a:cs typeface="Avenir"/>
                <a:sym typeface="Avenir"/>
              </a:rPr>
              <a:t>Tendrán 20 min para desarrollar la actividad</a:t>
            </a:r>
            <a:br>
              <a:rPr lang="es-ES" sz="1200" dirty="0" smtClean="0">
                <a:solidFill>
                  <a:srgbClr val="375F68"/>
                </a:solidFill>
                <a:latin typeface="Avenir"/>
                <a:ea typeface="Avenir"/>
                <a:cs typeface="Avenir"/>
                <a:sym typeface="Avenir"/>
              </a:rPr>
            </a:br>
            <a:r>
              <a:rPr lang="es-ES" sz="1200" dirty="0" smtClean="0">
                <a:solidFill>
                  <a:srgbClr val="375F68"/>
                </a:solidFill>
                <a:latin typeface="Avenir"/>
                <a:ea typeface="Avenir"/>
                <a:cs typeface="Avenir"/>
                <a:sym typeface="Avenir"/>
              </a:rPr>
              <a:t>Deben entregar el análisis en un tabla, donde se indique el ejercicio, la musculatura y las articulaciones con sus funciones</a:t>
            </a: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1724818" y="254171"/>
            <a:ext cx="3444875" cy="307777"/>
          </a:xfrm>
          <a:prstGeom prst="rect">
            <a:avLst/>
          </a:prstGeom>
        </p:spPr>
        <p:txBody>
          <a:bodyPr>
            <a:spAutoFit/>
          </a:bodyPr>
          <a:lstStyle/>
          <a:p>
            <a:r>
              <a:rPr lang="es-ES" b="1" dirty="0" smtClean="0"/>
              <a:t>Actividad de aprendizaje</a:t>
            </a:r>
            <a:endParaRPr lang="es-CL" dirty="0"/>
          </a:p>
        </p:txBody>
      </p:sp>
    </p:spTree>
    <p:extLst>
      <p:ext uri="{BB962C8B-B14F-4D97-AF65-F5344CB8AC3E}">
        <p14:creationId xmlns:p14="http://schemas.microsoft.com/office/powerpoint/2010/main" val="32518001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802592" y="1025709"/>
            <a:ext cx="1844452" cy="3514760"/>
          </a:xfrm>
          <a:prstGeom prst="rect">
            <a:avLst/>
          </a:prstGeom>
          <a:noFill/>
          <a:ln>
            <a:noFill/>
          </a:ln>
        </p:spPr>
        <p:txBody>
          <a:bodyPr spcFirstLastPara="1" wrap="square" lIns="91425" tIns="45700" rIns="91425" bIns="45700" anchor="ctr" anchorCtr="0">
            <a:normAutofit fontScale="90000"/>
          </a:bodyPr>
          <a:lstStyle/>
          <a:p>
            <a:pPr lvl="0" algn="just">
              <a:buClr>
                <a:srgbClr val="375F68"/>
              </a:buClr>
              <a:buSzPts val="1200"/>
            </a:pPr>
            <a:r>
              <a:rPr lang="es-ES" sz="1200" dirty="0" smtClean="0">
                <a:solidFill>
                  <a:srgbClr val="375F68"/>
                </a:solidFill>
                <a:latin typeface="Avenir"/>
                <a:ea typeface="Avenir"/>
                <a:cs typeface="Avenir"/>
                <a:sym typeface="Avenir"/>
              </a:rPr>
              <a:t>Listado de ejercicios</a:t>
            </a:r>
            <a:br>
              <a:rPr lang="es-ES" sz="1200" dirty="0" smtClean="0">
                <a:solidFill>
                  <a:srgbClr val="375F68"/>
                </a:solidFill>
                <a:latin typeface="Avenir"/>
                <a:ea typeface="Avenir"/>
                <a:cs typeface="Avenir"/>
                <a:sym typeface="Avenir"/>
              </a:rPr>
            </a:br>
            <a:r>
              <a:rPr lang="es-ES" sz="1200" dirty="0" smtClean="0">
                <a:solidFill>
                  <a:srgbClr val="375F68"/>
                </a:solidFill>
                <a:latin typeface="Avenir"/>
                <a:ea typeface="Avenir"/>
                <a:cs typeface="Avenir"/>
                <a:sym typeface="Avenir"/>
              </a:rPr>
              <a:t/>
            </a:r>
            <a:br>
              <a:rPr lang="es-ES" sz="1200" dirty="0" smtClean="0">
                <a:solidFill>
                  <a:srgbClr val="375F68"/>
                </a:solidFill>
                <a:latin typeface="Avenir"/>
                <a:ea typeface="Avenir"/>
                <a:cs typeface="Avenir"/>
                <a:sym typeface="Avenir"/>
              </a:rPr>
            </a:br>
            <a:r>
              <a:rPr lang="es-ES" sz="1200" dirty="0" smtClean="0">
                <a:solidFill>
                  <a:srgbClr val="375F68"/>
                </a:solidFill>
                <a:latin typeface="Avenir"/>
                <a:ea typeface="Avenir"/>
                <a:cs typeface="Avenir"/>
                <a:sym typeface="Avenir"/>
              </a:rPr>
              <a:t>1) </a:t>
            </a:r>
            <a:r>
              <a:rPr lang="en-US" sz="1200" dirty="0">
                <a:solidFill>
                  <a:srgbClr val="375F68"/>
                </a:solidFill>
                <a:latin typeface="Avenir"/>
                <a:ea typeface="Avenir"/>
                <a:cs typeface="Avenir"/>
                <a:sym typeface="Avenir"/>
              </a:rPr>
              <a:t>The Hundred</a:t>
            </a:r>
            <a:br>
              <a:rPr lang="en-US" sz="1200" dirty="0">
                <a:solidFill>
                  <a:srgbClr val="375F68"/>
                </a:solidFill>
                <a:latin typeface="Avenir"/>
                <a:ea typeface="Avenir"/>
                <a:cs typeface="Avenir"/>
                <a:sym typeface="Avenir"/>
              </a:rPr>
            </a:br>
            <a:r>
              <a:rPr lang="en-US" sz="1200" dirty="0" smtClean="0">
                <a:solidFill>
                  <a:srgbClr val="375F68"/>
                </a:solidFill>
                <a:latin typeface="Avenir"/>
                <a:ea typeface="Avenir"/>
                <a:cs typeface="Avenir"/>
                <a:sym typeface="Avenir"/>
              </a:rPr>
              <a:t>2) Rolling </a:t>
            </a:r>
            <a:r>
              <a:rPr lang="en-US" sz="1200" dirty="0">
                <a:solidFill>
                  <a:srgbClr val="375F68"/>
                </a:solidFill>
                <a:latin typeface="Avenir"/>
                <a:ea typeface="Avenir"/>
                <a:cs typeface="Avenir"/>
                <a:sym typeface="Avenir"/>
              </a:rPr>
              <a:t>Like a Ball</a:t>
            </a:r>
            <a:br>
              <a:rPr lang="en-US" sz="1200" dirty="0">
                <a:solidFill>
                  <a:srgbClr val="375F68"/>
                </a:solidFill>
                <a:latin typeface="Avenir"/>
                <a:ea typeface="Avenir"/>
                <a:cs typeface="Avenir"/>
                <a:sym typeface="Avenir"/>
              </a:rPr>
            </a:br>
            <a:r>
              <a:rPr lang="en-US" sz="1200" dirty="0" smtClean="0">
                <a:solidFill>
                  <a:srgbClr val="375F68"/>
                </a:solidFill>
                <a:latin typeface="Avenir"/>
                <a:ea typeface="Avenir"/>
                <a:cs typeface="Avenir"/>
                <a:sym typeface="Avenir"/>
              </a:rPr>
              <a:t>3) Single </a:t>
            </a:r>
            <a:r>
              <a:rPr lang="en-US" sz="1200" dirty="0">
                <a:solidFill>
                  <a:srgbClr val="375F68"/>
                </a:solidFill>
                <a:latin typeface="Avenir"/>
                <a:ea typeface="Avenir"/>
                <a:cs typeface="Avenir"/>
                <a:sym typeface="Avenir"/>
              </a:rPr>
              <a:t>Leg Circles</a:t>
            </a:r>
            <a:br>
              <a:rPr lang="en-US" sz="1200" dirty="0">
                <a:solidFill>
                  <a:srgbClr val="375F68"/>
                </a:solidFill>
                <a:latin typeface="Avenir"/>
                <a:ea typeface="Avenir"/>
                <a:cs typeface="Avenir"/>
                <a:sym typeface="Avenir"/>
              </a:rPr>
            </a:br>
            <a:r>
              <a:rPr lang="en-US" sz="1200" dirty="0" smtClean="0">
                <a:solidFill>
                  <a:srgbClr val="375F68"/>
                </a:solidFill>
                <a:latin typeface="Avenir"/>
                <a:ea typeface="Avenir"/>
                <a:cs typeface="Avenir"/>
                <a:sym typeface="Avenir"/>
              </a:rPr>
              <a:t>4) Rolling </a:t>
            </a:r>
            <a:r>
              <a:rPr lang="en-US" sz="1200" dirty="0">
                <a:solidFill>
                  <a:srgbClr val="375F68"/>
                </a:solidFill>
                <a:latin typeface="Avenir"/>
                <a:ea typeface="Avenir"/>
                <a:cs typeface="Avenir"/>
                <a:sym typeface="Avenir"/>
              </a:rPr>
              <a:t>Like a Candle</a:t>
            </a:r>
            <a:br>
              <a:rPr lang="en-US" sz="1200" dirty="0">
                <a:solidFill>
                  <a:srgbClr val="375F68"/>
                </a:solidFill>
                <a:latin typeface="Avenir"/>
                <a:ea typeface="Avenir"/>
                <a:cs typeface="Avenir"/>
                <a:sym typeface="Avenir"/>
              </a:rPr>
            </a:br>
            <a:r>
              <a:rPr lang="en-US" sz="1200" dirty="0" smtClean="0">
                <a:solidFill>
                  <a:srgbClr val="375F68"/>
                </a:solidFill>
                <a:latin typeface="Avenir"/>
                <a:ea typeface="Avenir"/>
                <a:cs typeface="Avenir"/>
                <a:sym typeface="Avenir"/>
              </a:rPr>
              <a:t>5) Single </a:t>
            </a:r>
            <a:r>
              <a:rPr lang="en-US" sz="1200" dirty="0">
                <a:solidFill>
                  <a:srgbClr val="375F68"/>
                </a:solidFill>
                <a:latin typeface="Avenir"/>
                <a:ea typeface="Avenir"/>
                <a:cs typeface="Avenir"/>
                <a:sym typeface="Avenir"/>
              </a:rPr>
              <a:t>Leg Stretch</a:t>
            </a:r>
            <a:br>
              <a:rPr lang="en-US" sz="1200" dirty="0">
                <a:solidFill>
                  <a:srgbClr val="375F68"/>
                </a:solidFill>
                <a:latin typeface="Avenir"/>
                <a:ea typeface="Avenir"/>
                <a:cs typeface="Avenir"/>
                <a:sym typeface="Avenir"/>
              </a:rPr>
            </a:br>
            <a:r>
              <a:rPr lang="en-US" sz="1200" dirty="0" smtClean="0">
                <a:solidFill>
                  <a:srgbClr val="375F68"/>
                </a:solidFill>
                <a:latin typeface="Avenir"/>
                <a:ea typeface="Avenir"/>
                <a:cs typeface="Avenir"/>
                <a:sym typeface="Avenir"/>
              </a:rPr>
              <a:t>6) Double </a:t>
            </a:r>
            <a:r>
              <a:rPr lang="en-US" sz="1200" dirty="0">
                <a:solidFill>
                  <a:srgbClr val="375F68"/>
                </a:solidFill>
                <a:latin typeface="Avenir"/>
                <a:ea typeface="Avenir"/>
                <a:cs typeface="Avenir"/>
                <a:sym typeface="Avenir"/>
              </a:rPr>
              <a:t>Leg Stretch</a:t>
            </a:r>
            <a:br>
              <a:rPr lang="en-US" sz="1200" dirty="0">
                <a:solidFill>
                  <a:srgbClr val="375F68"/>
                </a:solidFill>
                <a:latin typeface="Avenir"/>
                <a:ea typeface="Avenir"/>
                <a:cs typeface="Avenir"/>
                <a:sym typeface="Avenir"/>
              </a:rPr>
            </a:br>
            <a:r>
              <a:rPr lang="en-US" sz="1200" dirty="0" smtClean="0">
                <a:solidFill>
                  <a:srgbClr val="375F68"/>
                </a:solidFill>
                <a:latin typeface="Avenir"/>
                <a:ea typeface="Avenir"/>
                <a:cs typeface="Avenir"/>
                <a:sym typeface="Avenir"/>
              </a:rPr>
              <a:t>7) Spine </a:t>
            </a:r>
            <a:r>
              <a:rPr lang="en-US" sz="1200" dirty="0">
                <a:solidFill>
                  <a:srgbClr val="375F68"/>
                </a:solidFill>
                <a:latin typeface="Avenir"/>
                <a:ea typeface="Avenir"/>
                <a:cs typeface="Avenir"/>
                <a:sym typeface="Avenir"/>
              </a:rPr>
              <a:t>Stretch Forward</a:t>
            </a:r>
            <a:br>
              <a:rPr lang="en-US" sz="1200" dirty="0">
                <a:solidFill>
                  <a:srgbClr val="375F68"/>
                </a:solidFill>
                <a:latin typeface="Avenir"/>
                <a:ea typeface="Avenir"/>
                <a:cs typeface="Avenir"/>
                <a:sym typeface="Avenir"/>
              </a:rPr>
            </a:br>
            <a:r>
              <a:rPr lang="en-US" sz="1200" dirty="0" smtClean="0">
                <a:solidFill>
                  <a:srgbClr val="375F68"/>
                </a:solidFill>
                <a:latin typeface="Avenir"/>
                <a:ea typeface="Avenir"/>
                <a:cs typeface="Avenir"/>
                <a:sym typeface="Avenir"/>
              </a:rPr>
              <a:t>8) Open </a:t>
            </a:r>
            <a:r>
              <a:rPr lang="en-US" sz="1200" dirty="0">
                <a:solidFill>
                  <a:srgbClr val="375F68"/>
                </a:solidFill>
                <a:latin typeface="Avenir"/>
                <a:ea typeface="Avenir"/>
                <a:cs typeface="Avenir"/>
                <a:sym typeface="Avenir"/>
              </a:rPr>
              <a:t>Leg </a:t>
            </a:r>
            <a:r>
              <a:rPr lang="en-US" sz="1200" dirty="0" smtClean="0">
                <a:solidFill>
                  <a:srgbClr val="375F68"/>
                </a:solidFill>
                <a:latin typeface="Avenir"/>
                <a:ea typeface="Avenir"/>
                <a:cs typeface="Avenir"/>
                <a:sym typeface="Avenir"/>
              </a:rPr>
              <a:t>Rocker</a:t>
            </a:r>
            <a:br>
              <a:rPr lang="en-US" sz="1200" dirty="0" smtClean="0">
                <a:solidFill>
                  <a:srgbClr val="375F68"/>
                </a:solidFill>
                <a:latin typeface="Avenir"/>
                <a:ea typeface="Avenir"/>
                <a:cs typeface="Avenir"/>
                <a:sym typeface="Avenir"/>
              </a:rPr>
            </a:br>
            <a:r>
              <a:rPr lang="en-US" sz="1200" dirty="0" smtClean="0">
                <a:solidFill>
                  <a:srgbClr val="375F68"/>
                </a:solidFill>
                <a:latin typeface="Avenir"/>
                <a:ea typeface="Avenir"/>
                <a:cs typeface="Avenir"/>
                <a:sym typeface="Avenir"/>
              </a:rPr>
              <a:t>9) Corkscrew</a:t>
            </a:r>
            <a:r>
              <a:rPr lang="en-US" sz="1200" dirty="0">
                <a:solidFill>
                  <a:srgbClr val="375F68"/>
                </a:solidFill>
                <a:latin typeface="Avenir"/>
                <a:ea typeface="Avenir"/>
                <a:cs typeface="Avenir"/>
                <a:sym typeface="Avenir"/>
              </a:rPr>
              <a:t/>
            </a:r>
            <a:br>
              <a:rPr lang="en-US" sz="1200" dirty="0">
                <a:solidFill>
                  <a:srgbClr val="375F68"/>
                </a:solidFill>
                <a:latin typeface="Avenir"/>
                <a:ea typeface="Avenir"/>
                <a:cs typeface="Avenir"/>
                <a:sym typeface="Avenir"/>
              </a:rPr>
            </a:br>
            <a:r>
              <a:rPr lang="en-US" sz="1200" dirty="0" smtClean="0">
                <a:solidFill>
                  <a:srgbClr val="375F68"/>
                </a:solidFill>
                <a:latin typeface="Avenir"/>
                <a:ea typeface="Avenir"/>
                <a:cs typeface="Avenir"/>
                <a:sym typeface="Avenir"/>
              </a:rPr>
              <a:t>10) Saw</a:t>
            </a:r>
            <a:r>
              <a:rPr lang="en-US" sz="1200" dirty="0">
                <a:solidFill>
                  <a:srgbClr val="375F68"/>
                </a:solidFill>
                <a:latin typeface="Avenir"/>
                <a:ea typeface="Avenir"/>
                <a:cs typeface="Avenir"/>
                <a:sym typeface="Avenir"/>
              </a:rPr>
              <a:t/>
            </a:r>
            <a:br>
              <a:rPr lang="en-US" sz="1200" dirty="0">
                <a:solidFill>
                  <a:srgbClr val="375F68"/>
                </a:solidFill>
                <a:latin typeface="Avenir"/>
                <a:ea typeface="Avenir"/>
                <a:cs typeface="Avenir"/>
                <a:sym typeface="Avenir"/>
              </a:rPr>
            </a:br>
            <a:r>
              <a:rPr lang="en-US" sz="1200" dirty="0" smtClean="0">
                <a:solidFill>
                  <a:srgbClr val="375F68"/>
                </a:solidFill>
                <a:latin typeface="Avenir"/>
                <a:ea typeface="Avenir"/>
                <a:cs typeface="Avenir"/>
                <a:sym typeface="Avenir"/>
              </a:rPr>
              <a:t>11) Swan </a:t>
            </a:r>
            <a:r>
              <a:rPr lang="en-US" sz="1200" dirty="0">
                <a:solidFill>
                  <a:srgbClr val="375F68"/>
                </a:solidFill>
                <a:latin typeface="Avenir"/>
                <a:ea typeface="Avenir"/>
                <a:cs typeface="Avenir"/>
                <a:sym typeface="Avenir"/>
              </a:rPr>
              <a:t>Dive</a:t>
            </a:r>
            <a:br>
              <a:rPr lang="en-US" sz="1200" dirty="0">
                <a:solidFill>
                  <a:srgbClr val="375F68"/>
                </a:solidFill>
                <a:latin typeface="Avenir"/>
                <a:ea typeface="Avenir"/>
                <a:cs typeface="Avenir"/>
                <a:sym typeface="Avenir"/>
              </a:rPr>
            </a:br>
            <a:r>
              <a:rPr lang="en-US" sz="1200" dirty="0" smtClean="0">
                <a:solidFill>
                  <a:srgbClr val="375F68"/>
                </a:solidFill>
                <a:latin typeface="Avenir"/>
                <a:ea typeface="Avenir"/>
                <a:cs typeface="Avenir"/>
                <a:sym typeface="Avenir"/>
              </a:rPr>
              <a:t>12) Single </a:t>
            </a:r>
            <a:r>
              <a:rPr lang="en-US" sz="1200" dirty="0">
                <a:solidFill>
                  <a:srgbClr val="375F68"/>
                </a:solidFill>
                <a:latin typeface="Avenir"/>
                <a:ea typeface="Avenir"/>
                <a:cs typeface="Avenir"/>
                <a:sym typeface="Avenir"/>
              </a:rPr>
              <a:t>Leg Kick</a:t>
            </a:r>
            <a:br>
              <a:rPr lang="en-US" sz="1200" dirty="0">
                <a:solidFill>
                  <a:srgbClr val="375F68"/>
                </a:solidFill>
                <a:latin typeface="Avenir"/>
                <a:ea typeface="Avenir"/>
                <a:cs typeface="Avenir"/>
                <a:sym typeface="Avenir"/>
              </a:rPr>
            </a:br>
            <a:r>
              <a:rPr lang="en-US" sz="1200" dirty="0" smtClean="0">
                <a:solidFill>
                  <a:srgbClr val="375F68"/>
                </a:solidFill>
                <a:latin typeface="Avenir"/>
                <a:ea typeface="Avenir"/>
                <a:cs typeface="Avenir"/>
                <a:sym typeface="Avenir"/>
              </a:rPr>
              <a:t>13) Double </a:t>
            </a:r>
            <a:r>
              <a:rPr lang="en-US" sz="1200" dirty="0">
                <a:solidFill>
                  <a:srgbClr val="375F68"/>
                </a:solidFill>
                <a:latin typeface="Avenir"/>
                <a:ea typeface="Avenir"/>
                <a:cs typeface="Avenir"/>
                <a:sym typeface="Avenir"/>
              </a:rPr>
              <a:t>Leg Kick</a:t>
            </a:r>
            <a:br>
              <a:rPr lang="en-US" sz="1200" dirty="0">
                <a:solidFill>
                  <a:srgbClr val="375F68"/>
                </a:solidFill>
                <a:latin typeface="Avenir"/>
                <a:ea typeface="Avenir"/>
                <a:cs typeface="Avenir"/>
                <a:sym typeface="Avenir"/>
              </a:rPr>
            </a:br>
            <a:r>
              <a:rPr lang="en-US" sz="1200" dirty="0" smtClean="0">
                <a:solidFill>
                  <a:srgbClr val="375F68"/>
                </a:solidFill>
                <a:latin typeface="Avenir"/>
                <a:ea typeface="Avenir"/>
                <a:cs typeface="Avenir"/>
                <a:sym typeface="Avenir"/>
              </a:rPr>
              <a:t>14) Neck </a:t>
            </a:r>
            <a:r>
              <a:rPr lang="en-US" sz="1200" dirty="0">
                <a:solidFill>
                  <a:srgbClr val="375F68"/>
                </a:solidFill>
                <a:latin typeface="Avenir"/>
                <a:ea typeface="Avenir"/>
                <a:cs typeface="Avenir"/>
                <a:sym typeface="Avenir"/>
              </a:rPr>
              <a:t>Pull</a:t>
            </a:r>
            <a:br>
              <a:rPr lang="en-US" sz="1200" dirty="0">
                <a:solidFill>
                  <a:srgbClr val="375F68"/>
                </a:solidFill>
                <a:latin typeface="Avenir"/>
                <a:ea typeface="Avenir"/>
                <a:cs typeface="Avenir"/>
                <a:sym typeface="Avenir"/>
              </a:rPr>
            </a:br>
            <a:r>
              <a:rPr lang="en-US" sz="1200" dirty="0" smtClean="0">
                <a:solidFill>
                  <a:srgbClr val="375F68"/>
                </a:solidFill>
                <a:latin typeface="Avenir"/>
                <a:ea typeface="Avenir"/>
                <a:cs typeface="Avenir"/>
                <a:sym typeface="Avenir"/>
              </a:rPr>
              <a:t>15) Scissors</a:t>
            </a:r>
            <a:r>
              <a:rPr lang="en-US" sz="1200" dirty="0">
                <a:solidFill>
                  <a:srgbClr val="375F68"/>
                </a:solidFill>
                <a:latin typeface="Avenir"/>
                <a:ea typeface="Avenir"/>
                <a:cs typeface="Avenir"/>
                <a:sym typeface="Avenir"/>
              </a:rPr>
              <a:t/>
            </a:r>
            <a:br>
              <a:rPr lang="en-US" sz="1200" dirty="0">
                <a:solidFill>
                  <a:srgbClr val="375F68"/>
                </a:solidFill>
                <a:latin typeface="Avenir"/>
                <a:ea typeface="Avenir"/>
                <a:cs typeface="Avenir"/>
                <a:sym typeface="Avenir"/>
              </a:rPr>
            </a:br>
            <a:r>
              <a:rPr lang="en-US" sz="1200" dirty="0" smtClean="0">
                <a:solidFill>
                  <a:srgbClr val="375F68"/>
                </a:solidFill>
                <a:latin typeface="Avenir"/>
                <a:ea typeface="Avenir"/>
                <a:cs typeface="Avenir"/>
                <a:sym typeface="Avenir"/>
              </a:rPr>
              <a:t>16) Bicycle</a:t>
            </a:r>
            <a:r>
              <a:rPr lang="en-US" sz="1200" dirty="0">
                <a:solidFill>
                  <a:srgbClr val="375F68"/>
                </a:solidFill>
                <a:latin typeface="Avenir"/>
                <a:ea typeface="Avenir"/>
                <a:cs typeface="Avenir"/>
                <a:sym typeface="Avenir"/>
              </a:rPr>
              <a:t/>
            </a:r>
            <a:br>
              <a:rPr lang="en-US" sz="1200" dirty="0">
                <a:solidFill>
                  <a:srgbClr val="375F68"/>
                </a:solidFill>
                <a:latin typeface="Avenir"/>
                <a:ea typeface="Avenir"/>
                <a:cs typeface="Avenir"/>
                <a:sym typeface="Avenir"/>
              </a:rPr>
            </a:br>
            <a:r>
              <a:rPr lang="en-US" sz="1200" dirty="0" smtClean="0">
                <a:solidFill>
                  <a:srgbClr val="375F68"/>
                </a:solidFill>
                <a:latin typeface="Avenir"/>
                <a:ea typeface="Avenir"/>
                <a:cs typeface="Avenir"/>
                <a:sym typeface="Avenir"/>
              </a:rPr>
              <a:t>17) Shoulder </a:t>
            </a:r>
            <a:r>
              <a:rPr lang="en-US" sz="1200" dirty="0">
                <a:solidFill>
                  <a:srgbClr val="375F68"/>
                </a:solidFill>
                <a:latin typeface="Avenir"/>
                <a:ea typeface="Avenir"/>
                <a:cs typeface="Avenir"/>
                <a:sym typeface="Avenir"/>
              </a:rPr>
              <a:t>Bridge</a:t>
            </a:r>
            <a:br>
              <a:rPr lang="en-US" sz="1200" dirty="0">
                <a:solidFill>
                  <a:srgbClr val="375F68"/>
                </a:solidFill>
                <a:latin typeface="Avenir"/>
                <a:ea typeface="Avenir"/>
                <a:cs typeface="Avenir"/>
                <a:sym typeface="Avenir"/>
              </a:rPr>
            </a:br>
            <a:r>
              <a:rPr lang="en-US" sz="1200" dirty="0" smtClean="0">
                <a:solidFill>
                  <a:srgbClr val="375F68"/>
                </a:solidFill>
                <a:latin typeface="Avenir"/>
                <a:ea typeface="Avenir"/>
                <a:cs typeface="Avenir"/>
                <a:sym typeface="Avenir"/>
              </a:rPr>
              <a:t>18) Spine </a:t>
            </a:r>
            <a:r>
              <a:rPr lang="en-US" sz="1200" dirty="0">
                <a:solidFill>
                  <a:srgbClr val="375F68"/>
                </a:solidFill>
                <a:latin typeface="Avenir"/>
                <a:ea typeface="Avenir"/>
                <a:cs typeface="Avenir"/>
                <a:sym typeface="Avenir"/>
              </a:rPr>
              <a:t>Twist</a:t>
            </a:r>
            <a:br>
              <a:rPr lang="en-US" sz="1200" dirty="0">
                <a:solidFill>
                  <a:srgbClr val="375F68"/>
                </a:solidFill>
                <a:latin typeface="Avenir"/>
                <a:ea typeface="Avenir"/>
                <a:cs typeface="Avenir"/>
                <a:sym typeface="Avenir"/>
              </a:rPr>
            </a:br>
            <a:r>
              <a:rPr lang="en-US" sz="1200" dirty="0" smtClean="0">
                <a:solidFill>
                  <a:srgbClr val="375F68"/>
                </a:solidFill>
                <a:latin typeface="Avenir"/>
                <a:ea typeface="Avenir"/>
                <a:cs typeface="Avenir"/>
                <a:sym typeface="Avenir"/>
              </a:rPr>
              <a:t>19) Jackknife</a:t>
            </a:r>
            <a:r>
              <a:rPr lang="en-US" sz="1200" dirty="0">
                <a:solidFill>
                  <a:srgbClr val="375F68"/>
                </a:solidFill>
                <a:latin typeface="Avenir"/>
                <a:ea typeface="Avenir"/>
                <a:cs typeface="Avenir"/>
                <a:sym typeface="Avenir"/>
              </a:rPr>
              <a:t/>
            </a:r>
            <a:br>
              <a:rPr lang="en-US" sz="1200" dirty="0">
                <a:solidFill>
                  <a:srgbClr val="375F68"/>
                </a:solidFill>
                <a:latin typeface="Avenir"/>
                <a:ea typeface="Avenir"/>
                <a:cs typeface="Avenir"/>
                <a:sym typeface="Avenir"/>
              </a:rPr>
            </a:br>
            <a:r>
              <a:rPr lang="en-US" sz="1200" dirty="0" smtClean="0">
                <a:solidFill>
                  <a:srgbClr val="375F68"/>
                </a:solidFill>
                <a:latin typeface="Avenir"/>
                <a:ea typeface="Avenir"/>
                <a:cs typeface="Avenir"/>
                <a:sym typeface="Avenir"/>
              </a:rPr>
              <a:t>20) Teaser</a:t>
            </a: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endParaRPr lang="es-CL" dirty="0"/>
          </a:p>
        </p:txBody>
      </p:sp>
      <p:sp>
        <p:nvSpPr>
          <p:cNvPr id="6" name="Rectángulo 5"/>
          <p:cNvSpPr/>
          <p:nvPr/>
        </p:nvSpPr>
        <p:spPr>
          <a:xfrm>
            <a:off x="1724818" y="254171"/>
            <a:ext cx="3444875" cy="307777"/>
          </a:xfrm>
          <a:prstGeom prst="rect">
            <a:avLst/>
          </a:prstGeom>
        </p:spPr>
        <p:txBody>
          <a:bodyPr>
            <a:spAutoFit/>
          </a:bodyPr>
          <a:lstStyle/>
          <a:p>
            <a:r>
              <a:rPr lang="es-ES" b="1" dirty="0" smtClean="0"/>
              <a:t>Actividad de aprendizaje</a:t>
            </a:r>
            <a:endParaRPr lang="es-CL" dirty="0"/>
          </a:p>
        </p:txBody>
      </p:sp>
    </p:spTree>
    <p:extLst>
      <p:ext uri="{BB962C8B-B14F-4D97-AF65-F5344CB8AC3E}">
        <p14:creationId xmlns:p14="http://schemas.microsoft.com/office/powerpoint/2010/main" val="2492363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9" descr="Interfaz de usuario gráfica&#10;&#10;Descripción generada automáticamente con confianza media"/>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34" name="Google Shape;134;p9"/>
          <p:cNvSpPr txBox="1"/>
          <p:nvPr/>
        </p:nvSpPr>
        <p:spPr>
          <a:xfrm>
            <a:off x="635989" y="2128838"/>
            <a:ext cx="5379049" cy="2114550"/>
          </a:xfrm>
          <a:prstGeom prst="rect">
            <a:avLst/>
          </a:prstGeom>
          <a:noFill/>
          <a:ln>
            <a:noFill/>
          </a:ln>
        </p:spPr>
        <p:txBody>
          <a:bodyPr spcFirstLastPara="1" wrap="square" lIns="91425" tIns="45700" rIns="91425" bIns="45700" anchor="t" anchorCtr="0">
            <a:normAutofit/>
          </a:bodyPr>
          <a:lstStyle/>
          <a:p>
            <a:pPr lvl="0">
              <a:lnSpc>
                <a:spcPct val="90000"/>
              </a:lnSpc>
              <a:buClr>
                <a:srgbClr val="375F68"/>
              </a:buClr>
              <a:buSzPts val="1200"/>
            </a:pPr>
            <a:r>
              <a:rPr lang="es-CL" sz="1200" dirty="0" err="1" smtClean="0">
                <a:solidFill>
                  <a:srgbClr val="375F68"/>
                </a:solidFill>
                <a:latin typeface="Avenir"/>
                <a:ea typeface="Avenir"/>
                <a:cs typeface="Avenir"/>
                <a:sym typeface="Avenir"/>
              </a:rPr>
              <a:t>Dalley</a:t>
            </a:r>
            <a:r>
              <a:rPr lang="es-CL" sz="1200" dirty="0">
                <a:solidFill>
                  <a:srgbClr val="375F68"/>
                </a:solidFill>
                <a:latin typeface="Avenir"/>
                <a:ea typeface="Avenir"/>
                <a:cs typeface="Avenir"/>
                <a:sym typeface="Avenir"/>
              </a:rPr>
              <a:t>, A. F., II, &amp; Agur, A. (2022). Moore. </a:t>
            </a:r>
            <a:r>
              <a:rPr lang="es-CL" sz="1200" dirty="0" err="1">
                <a:solidFill>
                  <a:srgbClr val="375F68"/>
                </a:solidFill>
                <a:latin typeface="Avenir"/>
                <a:ea typeface="Avenir"/>
                <a:cs typeface="Avenir"/>
                <a:sym typeface="Avenir"/>
              </a:rPr>
              <a:t>Anatomia</a:t>
            </a:r>
            <a:r>
              <a:rPr lang="es-CL" sz="1200" dirty="0">
                <a:solidFill>
                  <a:srgbClr val="375F68"/>
                </a:solidFill>
                <a:latin typeface="Avenir"/>
                <a:ea typeface="Avenir"/>
                <a:cs typeface="Avenir"/>
                <a:sym typeface="Avenir"/>
              </a:rPr>
              <a:t> con </a:t>
            </a:r>
            <a:r>
              <a:rPr lang="es-CL" sz="1200" dirty="0" err="1">
                <a:solidFill>
                  <a:srgbClr val="375F68"/>
                </a:solidFill>
                <a:latin typeface="Avenir"/>
                <a:ea typeface="Avenir"/>
                <a:cs typeface="Avenir"/>
                <a:sym typeface="Avenir"/>
              </a:rPr>
              <a:t>orientacion</a:t>
            </a:r>
            <a:r>
              <a:rPr lang="es-CL" sz="1200" dirty="0">
                <a:solidFill>
                  <a:srgbClr val="375F68"/>
                </a:solidFill>
                <a:latin typeface="Avenir"/>
                <a:ea typeface="Avenir"/>
                <a:cs typeface="Avenir"/>
                <a:sym typeface="Avenir"/>
              </a:rPr>
              <a:t> </a:t>
            </a:r>
            <a:r>
              <a:rPr lang="es-CL" sz="1200" dirty="0" err="1">
                <a:solidFill>
                  <a:srgbClr val="375F68"/>
                </a:solidFill>
                <a:latin typeface="Avenir"/>
                <a:ea typeface="Avenir"/>
                <a:cs typeface="Avenir"/>
                <a:sym typeface="Avenir"/>
              </a:rPr>
              <a:t>clinica</a:t>
            </a:r>
            <a:r>
              <a:rPr lang="es-CL" sz="1200" dirty="0">
                <a:solidFill>
                  <a:srgbClr val="375F68"/>
                </a:solidFill>
                <a:latin typeface="Avenir"/>
                <a:ea typeface="Avenir"/>
                <a:cs typeface="Avenir"/>
                <a:sym typeface="Avenir"/>
              </a:rPr>
              <a:t> (9a ed.). </a:t>
            </a:r>
            <a:r>
              <a:rPr lang="es-CL" sz="1200" dirty="0" err="1">
                <a:solidFill>
                  <a:srgbClr val="375F68"/>
                </a:solidFill>
                <a:latin typeface="Avenir"/>
                <a:ea typeface="Avenir"/>
                <a:cs typeface="Avenir"/>
                <a:sym typeface="Avenir"/>
              </a:rPr>
              <a:t>Ovid</a:t>
            </a:r>
            <a:r>
              <a:rPr lang="es-CL" sz="1200" dirty="0">
                <a:solidFill>
                  <a:srgbClr val="375F68"/>
                </a:solidFill>
                <a:latin typeface="Avenir"/>
                <a:ea typeface="Avenir"/>
                <a:cs typeface="Avenir"/>
                <a:sym typeface="Avenir"/>
              </a:rPr>
              <a:t> Technologies.</a:t>
            </a:r>
          </a:p>
          <a:p>
            <a:pPr lvl="0">
              <a:lnSpc>
                <a:spcPct val="90000"/>
              </a:lnSpc>
              <a:buClr>
                <a:srgbClr val="375F68"/>
              </a:buClr>
              <a:buSzPts val="1200"/>
            </a:pPr>
            <a:endParaRPr lang="es-CL" sz="1200" dirty="0">
              <a:solidFill>
                <a:srgbClr val="375F68"/>
              </a:solidFill>
              <a:latin typeface="Avenir"/>
              <a:ea typeface="Avenir"/>
              <a:cs typeface="Avenir"/>
              <a:sym typeface="Avenir"/>
            </a:endParaRPr>
          </a:p>
          <a:p>
            <a:pPr lvl="0">
              <a:lnSpc>
                <a:spcPct val="90000"/>
              </a:lnSpc>
              <a:buClr>
                <a:srgbClr val="375F68"/>
              </a:buClr>
              <a:buSzPts val="1200"/>
            </a:pPr>
            <a:r>
              <a:rPr lang="es-CL" sz="1200" dirty="0">
                <a:solidFill>
                  <a:srgbClr val="375F68"/>
                </a:solidFill>
                <a:latin typeface="Avenir"/>
                <a:ea typeface="Avenir"/>
                <a:cs typeface="Avenir"/>
                <a:sym typeface="Avenir"/>
              </a:rPr>
              <a:t>Drake, R. L. (2014). Gray. </a:t>
            </a:r>
            <a:r>
              <a:rPr lang="es-CL" sz="1200" dirty="0" err="1">
                <a:solidFill>
                  <a:srgbClr val="375F68"/>
                </a:solidFill>
                <a:latin typeface="Avenir"/>
                <a:ea typeface="Avenir"/>
                <a:cs typeface="Avenir"/>
                <a:sym typeface="Avenir"/>
              </a:rPr>
              <a:t>Anatomia</a:t>
            </a:r>
            <a:r>
              <a:rPr lang="es-CL" sz="1200" dirty="0">
                <a:solidFill>
                  <a:srgbClr val="375F68"/>
                </a:solidFill>
                <a:latin typeface="Avenir"/>
                <a:ea typeface="Avenir"/>
                <a:cs typeface="Avenir"/>
                <a:sym typeface="Avenir"/>
              </a:rPr>
              <a:t> Para Estudiantes (2a ed.). </a:t>
            </a:r>
            <a:r>
              <a:rPr lang="es-CL" sz="1200" dirty="0" err="1">
                <a:solidFill>
                  <a:srgbClr val="375F68"/>
                </a:solidFill>
                <a:latin typeface="Avenir"/>
                <a:ea typeface="Avenir"/>
                <a:cs typeface="Avenir"/>
                <a:sym typeface="Avenir"/>
              </a:rPr>
              <a:t>Elsevier</a:t>
            </a:r>
            <a:r>
              <a:rPr lang="es-CL" sz="1200" dirty="0">
                <a:solidFill>
                  <a:srgbClr val="375F68"/>
                </a:solidFill>
                <a:latin typeface="Avenir"/>
                <a:ea typeface="Avenir"/>
                <a:cs typeface="Avenir"/>
                <a:sym typeface="Avenir"/>
              </a:rPr>
              <a:t>.</a:t>
            </a:r>
          </a:p>
          <a:p>
            <a:pPr lvl="0">
              <a:lnSpc>
                <a:spcPct val="90000"/>
              </a:lnSpc>
              <a:buClr>
                <a:srgbClr val="375F68"/>
              </a:buClr>
              <a:buSzPts val="1200"/>
            </a:pPr>
            <a:endParaRPr lang="es-CL" sz="1200" dirty="0">
              <a:solidFill>
                <a:srgbClr val="375F68"/>
              </a:solidFill>
              <a:latin typeface="Avenir"/>
              <a:ea typeface="Avenir"/>
              <a:cs typeface="Avenir"/>
              <a:sym typeface="Avenir"/>
            </a:endParaRPr>
          </a:p>
          <a:p>
            <a:pPr lvl="0">
              <a:lnSpc>
                <a:spcPct val="90000"/>
              </a:lnSpc>
              <a:buClr>
                <a:srgbClr val="375F68"/>
              </a:buClr>
              <a:buSzPts val="1200"/>
            </a:pPr>
            <a:r>
              <a:rPr lang="es-CL" sz="1200" dirty="0" err="1">
                <a:solidFill>
                  <a:srgbClr val="375F68"/>
                </a:solidFill>
                <a:latin typeface="Avenir"/>
                <a:ea typeface="Avenir"/>
                <a:cs typeface="Avenir"/>
                <a:sym typeface="Avenir"/>
              </a:rPr>
              <a:t>Netter</a:t>
            </a:r>
            <a:r>
              <a:rPr lang="es-CL" sz="1200" dirty="0">
                <a:solidFill>
                  <a:srgbClr val="375F68"/>
                </a:solidFill>
                <a:latin typeface="Avenir"/>
                <a:ea typeface="Avenir"/>
                <a:cs typeface="Avenir"/>
                <a:sym typeface="Avenir"/>
              </a:rPr>
              <a:t>, F. H. (2023). </a:t>
            </a:r>
            <a:r>
              <a:rPr lang="es-CL" sz="1200" dirty="0" err="1">
                <a:solidFill>
                  <a:srgbClr val="375F68"/>
                </a:solidFill>
                <a:latin typeface="Avenir"/>
                <a:ea typeface="Avenir"/>
                <a:cs typeface="Avenir"/>
                <a:sym typeface="Avenir"/>
              </a:rPr>
              <a:t>Netter</a:t>
            </a:r>
            <a:r>
              <a:rPr lang="es-CL" sz="1200" dirty="0">
                <a:solidFill>
                  <a:srgbClr val="375F68"/>
                </a:solidFill>
                <a:latin typeface="Avenir"/>
                <a:ea typeface="Avenir"/>
                <a:cs typeface="Avenir"/>
                <a:sym typeface="Avenir"/>
              </a:rPr>
              <a:t>. Atlas de </a:t>
            </a:r>
            <a:r>
              <a:rPr lang="es-CL" sz="1200" dirty="0" err="1">
                <a:solidFill>
                  <a:srgbClr val="375F68"/>
                </a:solidFill>
                <a:latin typeface="Avenir"/>
                <a:ea typeface="Avenir"/>
                <a:cs typeface="Avenir"/>
                <a:sym typeface="Avenir"/>
              </a:rPr>
              <a:t>Anatomia</a:t>
            </a:r>
            <a:r>
              <a:rPr lang="es-CL" sz="1200" dirty="0">
                <a:solidFill>
                  <a:srgbClr val="375F68"/>
                </a:solidFill>
                <a:latin typeface="Avenir"/>
                <a:ea typeface="Avenir"/>
                <a:cs typeface="Avenir"/>
                <a:sym typeface="Avenir"/>
              </a:rPr>
              <a:t> Humana. Abordaje Regional (8a ed.). </a:t>
            </a:r>
            <a:r>
              <a:rPr lang="es-CL" sz="1200" dirty="0" err="1">
                <a:solidFill>
                  <a:srgbClr val="375F68"/>
                </a:solidFill>
                <a:latin typeface="Avenir"/>
                <a:ea typeface="Avenir"/>
                <a:cs typeface="Avenir"/>
                <a:sym typeface="Avenir"/>
              </a:rPr>
              <a:t>Elsevier</a:t>
            </a:r>
            <a:r>
              <a:rPr lang="es-CL" sz="1200" dirty="0">
                <a:solidFill>
                  <a:srgbClr val="375F68"/>
                </a:solidFill>
                <a:latin typeface="Avenir"/>
                <a:ea typeface="Avenir"/>
                <a:cs typeface="Avenir"/>
                <a:sym typeface="Avenir"/>
              </a:rPr>
              <a:t>.</a:t>
            </a:r>
            <a:endParaRPr sz="1200" b="0" i="0" u="none" strike="noStrike" cap="none" dirty="0">
              <a:solidFill>
                <a:srgbClr val="375F68"/>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4" descr="Icono&#10;&#10;Descripción generada automáticamente con confianza baja"/>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4" name="Google Shape;104;p4"/>
          <p:cNvSpPr txBox="1">
            <a:spLocks/>
          </p:cNvSpPr>
          <p:nvPr/>
        </p:nvSpPr>
        <p:spPr>
          <a:xfrm>
            <a:off x="757731" y="2051765"/>
            <a:ext cx="5379049" cy="69143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3318"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375F68"/>
              </a:buClr>
              <a:buSzPts val="1200"/>
            </a:pPr>
            <a:r>
              <a:rPr lang="es-ES" sz="4400" dirty="0" smtClean="0">
                <a:solidFill>
                  <a:schemeClr val="bg2"/>
                </a:solidFill>
                <a:latin typeface="Avenir"/>
                <a:sym typeface="Avenir"/>
              </a:rPr>
              <a:t>Osteología</a:t>
            </a:r>
            <a:endParaRPr lang="es-ES" sz="4400" dirty="0">
              <a:solidFill>
                <a:schemeClr val="bg2"/>
              </a:solidFill>
            </a:endParaRPr>
          </a:p>
        </p:txBody>
      </p:sp>
    </p:spTree>
    <p:extLst>
      <p:ext uri="{BB962C8B-B14F-4D97-AF65-F5344CB8AC3E}">
        <p14:creationId xmlns:p14="http://schemas.microsoft.com/office/powerpoint/2010/main" val="68626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635990" y="1773240"/>
            <a:ext cx="2811404" cy="2470148"/>
          </a:xfrm>
          <a:prstGeom prst="rect">
            <a:avLst/>
          </a:prstGeom>
          <a:noFill/>
          <a:ln>
            <a:noFill/>
          </a:ln>
        </p:spPr>
        <p:txBody>
          <a:bodyPr spcFirstLastPara="1" wrap="square" lIns="91425" tIns="45700" rIns="91425" bIns="45700" anchor="ctr" anchorCtr="0">
            <a:normAutofit/>
          </a:bodyPr>
          <a:lstStyle/>
          <a:p>
            <a:pPr lvl="0">
              <a:buClr>
                <a:srgbClr val="375F68"/>
              </a:buClr>
              <a:buSzPts val="1200"/>
            </a:pPr>
            <a:r>
              <a:rPr lang="es-ES" sz="1200" dirty="0">
                <a:solidFill>
                  <a:srgbClr val="375F68"/>
                </a:solidFill>
                <a:latin typeface="Avenir"/>
                <a:ea typeface="Avenir"/>
                <a:cs typeface="Avenir"/>
                <a:sym typeface="Avenir"/>
              </a:rPr>
              <a:t>La extremidad inferior nace en la pelvis y termina en el pie</a:t>
            </a:r>
          </a:p>
        </p:txBody>
      </p:sp>
      <p:sp>
        <p:nvSpPr>
          <p:cNvPr id="2" name="Rectángulo 1"/>
          <p:cNvSpPr/>
          <p:nvPr/>
        </p:nvSpPr>
        <p:spPr>
          <a:xfrm>
            <a:off x="1261569" y="338091"/>
            <a:ext cx="3444875" cy="307777"/>
          </a:xfrm>
          <a:prstGeom prst="rect">
            <a:avLst/>
          </a:prstGeom>
        </p:spPr>
        <p:txBody>
          <a:bodyPr>
            <a:spAutoFit/>
          </a:bodyPr>
          <a:lstStyle/>
          <a:p>
            <a:r>
              <a:rPr lang="es-ES" dirty="0" smtClean="0">
                <a:solidFill>
                  <a:srgbClr val="374151"/>
                </a:solidFill>
                <a:latin typeface="Söhne"/>
              </a:rPr>
              <a:t>Anatomía del miembro inferior</a:t>
            </a:r>
            <a:endParaRPr lang="es-CL" dirty="0"/>
          </a:p>
        </p:txBody>
      </p:sp>
      <p:pic>
        <p:nvPicPr>
          <p:cNvPr id="3" name="Picture 2" descr="figure 8-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5218" y="185435"/>
            <a:ext cx="2889082" cy="48059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110" name="Google Shape;110;p5"/>
          <p:cNvSpPr txBox="1">
            <a:spLocks noGrp="1"/>
          </p:cNvSpPr>
          <p:nvPr>
            <p:ph type="title"/>
          </p:nvPr>
        </p:nvSpPr>
        <p:spPr>
          <a:xfrm>
            <a:off x="238019" y="1478951"/>
            <a:ext cx="1412105" cy="2470148"/>
          </a:xfrm>
          <a:prstGeom prst="rect">
            <a:avLst/>
          </a:prstGeom>
          <a:noFill/>
          <a:ln>
            <a:noFill/>
          </a:ln>
        </p:spPr>
        <p:txBody>
          <a:bodyPr spcFirstLastPara="1" wrap="square" lIns="91425" tIns="45700" rIns="91425" bIns="45700" anchor="ctr" anchorCtr="0">
            <a:normAutofit/>
          </a:bodyPr>
          <a:lstStyle/>
          <a:p>
            <a:pPr lvl="0">
              <a:buClr>
                <a:srgbClr val="375F68"/>
              </a:buClr>
              <a:buSzPts val="1200"/>
            </a:pPr>
            <a:r>
              <a:rPr lang="es-ES" sz="1200" dirty="0" smtClean="0">
                <a:solidFill>
                  <a:srgbClr val="375F68"/>
                </a:solidFill>
                <a:latin typeface="Avenir"/>
                <a:ea typeface="Avenir"/>
                <a:cs typeface="Avenir"/>
                <a:sym typeface="Avenir"/>
              </a:rPr>
              <a:t>- </a:t>
            </a:r>
            <a:r>
              <a:rPr lang="es-ES" sz="1200" dirty="0">
                <a:solidFill>
                  <a:srgbClr val="375F68"/>
                </a:solidFill>
                <a:latin typeface="Avenir"/>
                <a:ea typeface="Avenir"/>
                <a:cs typeface="Avenir"/>
                <a:sym typeface="Avenir"/>
              </a:rPr>
              <a:t>La pelvis está formada por 4 huesos, 2 coxales, el sacro y el cóccix.</a:t>
            </a:r>
            <a:br>
              <a:rPr lang="es-ES" sz="1200" dirty="0">
                <a:solidFill>
                  <a:srgbClr val="375F68"/>
                </a:solidFill>
                <a:latin typeface="Avenir"/>
                <a:ea typeface="Avenir"/>
                <a:cs typeface="Avenir"/>
                <a:sym typeface="Avenir"/>
              </a:rPr>
            </a:br>
            <a:r>
              <a:rPr lang="es-ES" sz="1200" dirty="0">
                <a:solidFill>
                  <a:srgbClr val="375F68"/>
                </a:solidFill>
                <a:latin typeface="Avenir"/>
                <a:ea typeface="Avenir"/>
                <a:cs typeface="Avenir"/>
                <a:sym typeface="Avenir"/>
              </a:rPr>
              <a:t>- La pelvis ósea es una cavidad que protege diversos órganos </a:t>
            </a:r>
            <a:br>
              <a:rPr lang="es-ES" sz="1200" dirty="0">
                <a:solidFill>
                  <a:srgbClr val="375F68"/>
                </a:solidFill>
                <a:latin typeface="Avenir"/>
                <a:ea typeface="Avenir"/>
                <a:cs typeface="Avenir"/>
                <a:sym typeface="Avenir"/>
              </a:rPr>
            </a:br>
            <a:endParaRPr lang="es-ES" sz="1200" dirty="0">
              <a:solidFill>
                <a:srgbClr val="375F68"/>
              </a:solidFill>
              <a:latin typeface="Avenir"/>
              <a:ea typeface="Avenir"/>
              <a:cs typeface="Avenir"/>
              <a:sym typeface="Avenir"/>
            </a:endParaRPr>
          </a:p>
        </p:txBody>
      </p:sp>
      <p:sp>
        <p:nvSpPr>
          <p:cNvPr id="2" name="Rectángulo 1"/>
          <p:cNvSpPr/>
          <p:nvPr/>
        </p:nvSpPr>
        <p:spPr>
          <a:xfrm>
            <a:off x="1934232" y="717932"/>
            <a:ext cx="3444875" cy="307777"/>
          </a:xfrm>
          <a:prstGeom prst="rect">
            <a:avLst/>
          </a:prstGeom>
        </p:spPr>
        <p:txBody>
          <a:bodyPr>
            <a:spAutoFit/>
          </a:bodyPr>
          <a:lstStyle/>
          <a:p>
            <a:r>
              <a:rPr lang="es-ES" dirty="0">
                <a:solidFill>
                  <a:srgbClr val="374151"/>
                </a:solidFill>
                <a:latin typeface="Söhne"/>
              </a:rPr>
              <a:t>Anatomía del miembro </a:t>
            </a:r>
            <a:r>
              <a:rPr lang="es-ES" dirty="0" smtClean="0">
                <a:solidFill>
                  <a:srgbClr val="374151"/>
                </a:solidFill>
                <a:latin typeface="Söhne"/>
              </a:rPr>
              <a:t>inferior</a:t>
            </a:r>
            <a:endParaRPr lang="es-CL" dirty="0"/>
          </a:p>
        </p:txBody>
      </p:sp>
      <p:pic>
        <p:nvPicPr>
          <p:cNvPr id="2050" name="Picture 2" descr="https://lh4.googleusercontent.com/WTjH6OLOkIE5IGE2PYrVfR9nwb_7dh0QePfPMcnI5A5pO6jFyZfVQ7-tqUNJjqOtdSsBjXQJhbnjAjtjXezKGOM84mUc27S681cyuERsLVSUf47vEi_own_zJ4dq2hLs4t4MBBtBvSuFOF9DwKcFEtEQFXEo7jMyuNickXtq5WtjAsuIVf-ZOeg=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344" y="1313142"/>
            <a:ext cx="4579353" cy="2400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990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2" name="Rectángulo 1"/>
          <p:cNvSpPr/>
          <p:nvPr/>
        </p:nvSpPr>
        <p:spPr>
          <a:xfrm>
            <a:off x="1934232" y="717932"/>
            <a:ext cx="3444875" cy="523220"/>
          </a:xfrm>
          <a:prstGeom prst="rect">
            <a:avLst/>
          </a:prstGeom>
        </p:spPr>
        <p:txBody>
          <a:bodyPr>
            <a:spAutoFit/>
          </a:bodyPr>
          <a:lstStyle/>
          <a:p>
            <a:r>
              <a:rPr lang="es-ES" b="1" dirty="0"/>
              <a:t>Cada coxal está formado por 3 huesos fusionados (ilion, isquion y pubis)</a:t>
            </a:r>
            <a:endParaRPr lang="es-ES" dirty="0">
              <a:solidFill>
                <a:srgbClr val="374151"/>
              </a:solidFill>
              <a:latin typeface="Söhne"/>
            </a:endParaRPr>
          </a:p>
        </p:txBody>
      </p:sp>
      <p:pic>
        <p:nvPicPr>
          <p:cNvPr id="3074" name="Picture 2" descr="figure 8-1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974" y="1486181"/>
            <a:ext cx="2986333" cy="2470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540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Patrón de fondo&#10;&#10;Descripción generada automáticamente"/>
          <p:cNvPicPr preferRelativeResize="0"/>
          <p:nvPr/>
        </p:nvPicPr>
        <p:blipFill rotWithShape="1">
          <a:blip r:embed="rId3">
            <a:alphaModFix/>
          </a:blip>
          <a:srcRect/>
          <a:stretch/>
        </p:blipFill>
        <p:spPr>
          <a:xfrm>
            <a:off x="0" y="2976"/>
            <a:ext cx="6894513" cy="5170885"/>
          </a:xfrm>
          <a:prstGeom prst="rect">
            <a:avLst/>
          </a:prstGeom>
          <a:noFill/>
          <a:ln>
            <a:noFill/>
          </a:ln>
        </p:spPr>
      </p:pic>
      <p:sp>
        <p:nvSpPr>
          <p:cNvPr id="2" name="Rectángulo 1"/>
          <p:cNvSpPr/>
          <p:nvPr/>
        </p:nvSpPr>
        <p:spPr>
          <a:xfrm>
            <a:off x="1377183" y="147885"/>
            <a:ext cx="3444875" cy="738664"/>
          </a:xfrm>
          <a:prstGeom prst="rect">
            <a:avLst/>
          </a:prstGeom>
        </p:spPr>
        <p:txBody>
          <a:bodyPr>
            <a:spAutoFit/>
          </a:bodyPr>
          <a:lstStyle/>
          <a:p>
            <a:r>
              <a:rPr lang="es-ES" b="1" dirty="0"/>
              <a:t>Los dos coxales se unen por posterior al sacro y por anterior se conectan entre ellos</a:t>
            </a:r>
            <a:endParaRPr lang="es-ES" dirty="0">
              <a:solidFill>
                <a:srgbClr val="374151"/>
              </a:solidFill>
              <a:latin typeface="Söhne"/>
            </a:endParaRPr>
          </a:p>
        </p:txBody>
      </p:sp>
      <p:pic>
        <p:nvPicPr>
          <p:cNvPr id="3" name="Picture 2" descr="https://lh4.googleusercontent.com/fCuIN1zVF8BBlyVX-r__IWf0C4umVxzdL1MFcmixxvG7EOe29Iej5AkGphbRzrrDTlXIGtHP5My56gyxmuRcruV-nkbpipXCU8ITwb5-oI3_QdarRzys6SDZXZDMIdsl7xYwSF1u83uCmi0D1xxHLOpDDGD93Pv541-m6HDCx17Le8nXW2cgtIw=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61" y="1309174"/>
            <a:ext cx="5503469" cy="2884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043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1703</TotalTime>
  <Words>1699</Words>
  <Application>Microsoft Office PowerPoint</Application>
  <PresentationFormat>Personalizado</PresentationFormat>
  <Paragraphs>189</Paragraphs>
  <Slides>46</Slides>
  <Notes>46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46</vt:i4>
      </vt:variant>
    </vt:vector>
  </HeadingPairs>
  <TitlesOfParts>
    <vt:vector size="51" baseType="lpstr">
      <vt:lpstr>Arial</vt:lpstr>
      <vt:lpstr>Avenir</vt:lpstr>
      <vt:lpstr>Calibri</vt:lpstr>
      <vt:lpstr>Söhne</vt:lpstr>
      <vt:lpstr>Tema de Office</vt:lpstr>
      <vt:lpstr>Presentación de PowerPoint</vt:lpstr>
      <vt:lpstr>Anatomofisiología del movimiento Parte 3 Miembro inferior</vt:lpstr>
      <vt:lpstr>Reconocer osteología, artrología y miología de tronco y extremidades superiores e inferiores  Distinguir los distintos componentes anatómicos durante la ejecución de un ejercicio clásico</vt:lpstr>
      <vt:lpstr>La anatomía del miembro inferior es fundamental en el estudio de la biomecánica y el movimiento humano. El miembro inferior es la estructura anatómica que sostiene el peso corporal y permite el desplazamiento. Está compuesto por la cadera, el muslo, la rodilla, la pierna y el pie, que incluyen numerosas articulaciones, músculos, ligamentos y huesos. La interacción compleja de estas estructuras da lugar a movimientos como la caminata, la carrera y el salto. En esta clase de anatomía funcional, exploraremos en detalle las estructuras óseas y musculares del miembro inferior, y su relación con el movimiento y la postura corporal adecuada.</vt:lpstr>
      <vt:lpstr>Presentación de PowerPoint</vt:lpstr>
      <vt:lpstr>La extremidad inferior nace en la pelvis y termina en el pie</vt:lpstr>
      <vt:lpstr>- La pelvis está formada por 4 huesos, 2 coxales, el sacro y el cóccix. - La pelvis ósea es una cavidad que protege diversos órganos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Los músculos asociados a las extremidades son numerosos y cumplen diversas funciones biológicas. Para fines pedagógicos, estos se dividirán en distintos planos a medida que los vamos descubriendo como si fuese una disección anatómica</vt:lpstr>
      <vt:lpstr>Presentación de PowerPoint</vt:lpstr>
      <vt:lpstr>Presentación de PowerPoint</vt:lpstr>
      <vt:lpstr>El sartorio es el músculo más superficial de la cara anterior del muslo. Realiza rotación lateral, separa y flexiona la cadera.</vt:lpstr>
      <vt:lpstr>Los aductores van desde el pubis hasta el fémur</vt:lpstr>
      <vt:lpstr>Estabiliza el tobillo, además induce flexión dorsal, evitando arrastrar la punta del pie durante la marcha</vt:lpstr>
      <vt:lpstr>Su principal acción es la flexión plantar. El gastrocnemio realiza además flexión de rodilla.</vt:lpstr>
      <vt:lpstr>Su principal acción es flexión plantar y la eversión de tobillo.</vt:lpstr>
      <vt:lpstr>Presentación de PowerPoint</vt:lpstr>
      <vt:lpstr>Presentación de PowerPoint</vt:lpstr>
      <vt:lpstr>Presentación de PowerPoint</vt:lpstr>
      <vt:lpstr>Presentación de PowerPoint</vt:lpstr>
      <vt:lpstr>Presentación de PowerPoint</vt:lpstr>
      <vt:lpstr>Presentación de PowerPoint</vt:lpstr>
      <vt:lpstr>En grupos deberán analizar 5 ejercicios clásicos de Pilates e identificar: - Músculos del miembro inferior involucrados en este. - Articulaciones y funcionamientos involucrados en esta acción   Tendrán 20 min para desarrollar la actividad Deben entregar el análisis en un tabla, donde se indique el ejercicio, la musculatura y las articulaciones con sus funciones</vt:lpstr>
      <vt:lpstr>Listado de ejercicios  1) The Hundred 2) Rolling Like a Ball 3) Single Leg Circles 4) Rolling Like a Candle 5) Single Leg Stretch 6) Double Leg Stretch 7) Spine Stretch Forward 8) Open Leg Rocker 9) Corkscrew 10) Saw 11) Swan Dive 12) Single Leg Kick 13) Double Leg Kick 14) Neck Pull 15) Scissors 16) Bicycle 17) Shoulder Bridge 18) Spine Twist 19) Jackknife 20) Teaser</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Raimundo  Moreno Ayala</dc:creator>
  <cp:lastModifiedBy>Rodrigo Negrete Peña</cp:lastModifiedBy>
  <cp:revision>34</cp:revision>
  <dcterms:created xsi:type="dcterms:W3CDTF">2023-02-01T18:33:23Z</dcterms:created>
  <dcterms:modified xsi:type="dcterms:W3CDTF">2023-05-03T01:32:53Z</dcterms:modified>
</cp:coreProperties>
</file>