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256" r:id="rId2"/>
    <p:sldId id="257" r:id="rId3"/>
    <p:sldId id="258" r:id="rId4"/>
    <p:sldId id="259" r:id="rId5"/>
    <p:sldId id="285" r:id="rId6"/>
    <p:sldId id="260" r:id="rId7"/>
    <p:sldId id="266" r:id="rId8"/>
    <p:sldId id="267" r:id="rId9"/>
    <p:sldId id="270" r:id="rId10"/>
    <p:sldId id="268" r:id="rId11"/>
    <p:sldId id="325" r:id="rId12"/>
    <p:sldId id="326" r:id="rId13"/>
    <p:sldId id="327" r:id="rId14"/>
    <p:sldId id="269" r:id="rId15"/>
    <p:sldId id="271" r:id="rId16"/>
    <p:sldId id="261" r:id="rId17"/>
    <p:sldId id="272" r:id="rId18"/>
    <p:sldId id="273" r:id="rId19"/>
    <p:sldId id="274" r:id="rId20"/>
    <p:sldId id="328" r:id="rId21"/>
    <p:sldId id="275" r:id="rId22"/>
    <p:sldId id="276" r:id="rId23"/>
    <p:sldId id="329" r:id="rId24"/>
    <p:sldId id="277" r:id="rId25"/>
    <p:sldId id="278" r:id="rId26"/>
    <p:sldId id="279" r:id="rId27"/>
    <p:sldId id="330" r:id="rId28"/>
    <p:sldId id="280" r:id="rId29"/>
    <p:sldId id="281" r:id="rId30"/>
    <p:sldId id="331" r:id="rId31"/>
    <p:sldId id="282"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332" r:id="rId45"/>
    <p:sldId id="333" r:id="rId46"/>
    <p:sldId id="334" r:id="rId47"/>
    <p:sldId id="335" r:id="rId48"/>
    <p:sldId id="336" r:id="rId49"/>
    <p:sldId id="337" r:id="rId50"/>
    <p:sldId id="297" r:id="rId51"/>
    <p:sldId id="299" r:id="rId52"/>
    <p:sldId id="298" r:id="rId53"/>
    <p:sldId id="338" r:id="rId54"/>
    <p:sldId id="339" r:id="rId55"/>
    <p:sldId id="340" r:id="rId56"/>
    <p:sldId id="341" r:id="rId57"/>
    <p:sldId id="302" r:id="rId58"/>
    <p:sldId id="342" r:id="rId59"/>
    <p:sldId id="343" r:id="rId60"/>
    <p:sldId id="264" r:id="rId61"/>
  </p:sldIdLst>
  <p:sldSz cx="6894513" cy="51768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jOnUh9qq3J/mNwbAVUIyj0NoKo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4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41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08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13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28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65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030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97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38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39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12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57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24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6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443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362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17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46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44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789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70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69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297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665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147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26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890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882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343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53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782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888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86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1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812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025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721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996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547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7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073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391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022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780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772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09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528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010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490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966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24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05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73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14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517089" y="847228"/>
            <a:ext cx="5860336" cy="18023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24"/>
              <a:buFont typeface="Calibri"/>
              <a:buNone/>
              <a:defRPr sz="452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861814" y="2719039"/>
            <a:ext cx="5170885" cy="124987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4"/>
              </a:spcBef>
              <a:spcAft>
                <a:spcPts val="0"/>
              </a:spcAft>
              <a:buClr>
                <a:schemeClr val="dk1"/>
              </a:buClr>
              <a:buSzPts val="1810"/>
              <a:buNone/>
              <a:defRPr sz="1810"/>
            </a:lvl1pPr>
            <a:lvl2pPr lvl="1" algn="ctr">
              <a:lnSpc>
                <a:spcPct val="90000"/>
              </a:lnSpc>
              <a:spcBef>
                <a:spcPts val="377"/>
              </a:spcBef>
              <a:spcAft>
                <a:spcPts val="0"/>
              </a:spcAft>
              <a:buClr>
                <a:schemeClr val="dk1"/>
              </a:buClr>
              <a:buSzPts val="1508"/>
              <a:buNone/>
              <a:defRPr sz="1508"/>
            </a:lvl2pPr>
            <a:lvl3pPr lvl="2" algn="ctr">
              <a:lnSpc>
                <a:spcPct val="90000"/>
              </a:lnSpc>
              <a:spcBef>
                <a:spcPts val="377"/>
              </a:spcBef>
              <a:spcAft>
                <a:spcPts val="0"/>
              </a:spcAft>
              <a:buClr>
                <a:schemeClr val="dk1"/>
              </a:buClr>
              <a:buSzPts val="1357"/>
              <a:buNone/>
              <a:defRPr sz="1357"/>
            </a:lvl3pPr>
            <a:lvl4pPr lvl="3" algn="ctr">
              <a:lnSpc>
                <a:spcPct val="90000"/>
              </a:lnSpc>
              <a:spcBef>
                <a:spcPts val="377"/>
              </a:spcBef>
              <a:spcAft>
                <a:spcPts val="0"/>
              </a:spcAft>
              <a:buClr>
                <a:schemeClr val="dk1"/>
              </a:buClr>
              <a:buSzPts val="1206"/>
              <a:buNone/>
              <a:defRPr sz="1206"/>
            </a:lvl4pPr>
            <a:lvl5pPr lvl="4" algn="ctr">
              <a:lnSpc>
                <a:spcPct val="90000"/>
              </a:lnSpc>
              <a:spcBef>
                <a:spcPts val="377"/>
              </a:spcBef>
              <a:spcAft>
                <a:spcPts val="0"/>
              </a:spcAft>
              <a:buClr>
                <a:schemeClr val="dk1"/>
              </a:buClr>
              <a:buSzPts val="1206"/>
              <a:buNone/>
              <a:defRPr sz="1206"/>
            </a:lvl5pPr>
            <a:lvl6pPr lvl="5" algn="ctr">
              <a:lnSpc>
                <a:spcPct val="90000"/>
              </a:lnSpc>
              <a:spcBef>
                <a:spcPts val="377"/>
              </a:spcBef>
              <a:spcAft>
                <a:spcPts val="0"/>
              </a:spcAft>
              <a:buClr>
                <a:schemeClr val="dk1"/>
              </a:buClr>
              <a:buSzPts val="1206"/>
              <a:buNone/>
              <a:defRPr sz="1206"/>
            </a:lvl6pPr>
            <a:lvl7pPr lvl="6" algn="ctr">
              <a:lnSpc>
                <a:spcPct val="90000"/>
              </a:lnSpc>
              <a:spcBef>
                <a:spcPts val="377"/>
              </a:spcBef>
              <a:spcAft>
                <a:spcPts val="0"/>
              </a:spcAft>
              <a:buClr>
                <a:schemeClr val="dk1"/>
              </a:buClr>
              <a:buSzPts val="1206"/>
              <a:buNone/>
              <a:defRPr sz="1206"/>
            </a:lvl7pPr>
            <a:lvl8pPr lvl="7" algn="ctr">
              <a:lnSpc>
                <a:spcPct val="90000"/>
              </a:lnSpc>
              <a:spcBef>
                <a:spcPts val="377"/>
              </a:spcBef>
              <a:spcAft>
                <a:spcPts val="0"/>
              </a:spcAft>
              <a:buClr>
                <a:schemeClr val="dk1"/>
              </a:buClr>
              <a:buSzPts val="1206"/>
              <a:buNone/>
              <a:defRPr sz="1206"/>
            </a:lvl8pPr>
            <a:lvl9pPr lvl="8" algn="ctr">
              <a:lnSpc>
                <a:spcPct val="90000"/>
              </a:lnSpc>
              <a:spcBef>
                <a:spcPts val="377"/>
              </a:spcBef>
              <a:spcAft>
                <a:spcPts val="0"/>
              </a:spcAft>
              <a:buClr>
                <a:schemeClr val="dk1"/>
              </a:buClr>
              <a:buSzPts val="1206"/>
              <a:buNone/>
              <a:defRPr sz="1206"/>
            </a:lvl9pPr>
          </a:lstStyle>
          <a:p>
            <a:endParaRPr/>
          </a:p>
        </p:txBody>
      </p:sp>
      <p:sp>
        <p:nvSpPr>
          <p:cNvPr id="14" name="Google Shape;14;p12"/>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1804928" y="47164"/>
            <a:ext cx="3284656" cy="59465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3483635" y="1725870"/>
            <a:ext cx="4387131" cy="14866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467286" y="282331"/>
            <a:ext cx="4387131" cy="4373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473998" y="1378094"/>
            <a:ext cx="5946517"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14"/>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70407" y="1290616"/>
            <a:ext cx="5946517" cy="21534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24"/>
              <a:buFont typeface="Calibri"/>
              <a:buNone/>
              <a:defRPr sz="452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470407" y="3464409"/>
            <a:ext cx="5946517" cy="11324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810"/>
              <a:buNone/>
              <a:defRPr sz="1810">
                <a:solidFill>
                  <a:schemeClr val="dk1"/>
                </a:solidFill>
              </a:defRPr>
            </a:lvl1pPr>
            <a:lvl2pPr marL="914400" lvl="1" indent="-228600" algn="l">
              <a:lnSpc>
                <a:spcPct val="90000"/>
              </a:lnSpc>
              <a:spcBef>
                <a:spcPts val="377"/>
              </a:spcBef>
              <a:spcAft>
                <a:spcPts val="0"/>
              </a:spcAft>
              <a:buClr>
                <a:srgbClr val="888888"/>
              </a:buClr>
              <a:buSzPts val="1508"/>
              <a:buNone/>
              <a:defRPr sz="1508">
                <a:solidFill>
                  <a:srgbClr val="888888"/>
                </a:solidFill>
              </a:defRPr>
            </a:lvl2pPr>
            <a:lvl3pPr marL="1371600" lvl="2" indent="-228600" algn="l">
              <a:lnSpc>
                <a:spcPct val="90000"/>
              </a:lnSpc>
              <a:spcBef>
                <a:spcPts val="377"/>
              </a:spcBef>
              <a:spcAft>
                <a:spcPts val="0"/>
              </a:spcAft>
              <a:buClr>
                <a:srgbClr val="888888"/>
              </a:buClr>
              <a:buSzPts val="1357"/>
              <a:buNone/>
              <a:defRPr sz="1357">
                <a:solidFill>
                  <a:srgbClr val="888888"/>
                </a:solidFill>
              </a:defRPr>
            </a:lvl3pPr>
            <a:lvl4pPr marL="1828800" lvl="3" indent="-228600" algn="l">
              <a:lnSpc>
                <a:spcPct val="90000"/>
              </a:lnSpc>
              <a:spcBef>
                <a:spcPts val="377"/>
              </a:spcBef>
              <a:spcAft>
                <a:spcPts val="0"/>
              </a:spcAft>
              <a:buClr>
                <a:srgbClr val="888888"/>
              </a:buClr>
              <a:buSzPts val="1206"/>
              <a:buNone/>
              <a:defRPr sz="1206">
                <a:solidFill>
                  <a:srgbClr val="888888"/>
                </a:solidFill>
              </a:defRPr>
            </a:lvl4pPr>
            <a:lvl5pPr marL="2286000" lvl="4" indent="-228600" algn="l">
              <a:lnSpc>
                <a:spcPct val="90000"/>
              </a:lnSpc>
              <a:spcBef>
                <a:spcPts val="377"/>
              </a:spcBef>
              <a:spcAft>
                <a:spcPts val="0"/>
              </a:spcAft>
              <a:buClr>
                <a:srgbClr val="888888"/>
              </a:buClr>
              <a:buSzPts val="1206"/>
              <a:buNone/>
              <a:defRPr sz="1206">
                <a:solidFill>
                  <a:srgbClr val="888888"/>
                </a:solidFill>
              </a:defRPr>
            </a:lvl5pPr>
            <a:lvl6pPr marL="2743200" lvl="5" indent="-228600" algn="l">
              <a:lnSpc>
                <a:spcPct val="90000"/>
              </a:lnSpc>
              <a:spcBef>
                <a:spcPts val="377"/>
              </a:spcBef>
              <a:spcAft>
                <a:spcPts val="0"/>
              </a:spcAft>
              <a:buClr>
                <a:srgbClr val="888888"/>
              </a:buClr>
              <a:buSzPts val="1206"/>
              <a:buNone/>
              <a:defRPr sz="1206">
                <a:solidFill>
                  <a:srgbClr val="888888"/>
                </a:solidFill>
              </a:defRPr>
            </a:lvl6pPr>
            <a:lvl7pPr marL="3200400" lvl="6" indent="-228600" algn="l">
              <a:lnSpc>
                <a:spcPct val="90000"/>
              </a:lnSpc>
              <a:spcBef>
                <a:spcPts val="377"/>
              </a:spcBef>
              <a:spcAft>
                <a:spcPts val="0"/>
              </a:spcAft>
              <a:buClr>
                <a:srgbClr val="888888"/>
              </a:buClr>
              <a:buSzPts val="1206"/>
              <a:buNone/>
              <a:defRPr sz="1206">
                <a:solidFill>
                  <a:srgbClr val="888888"/>
                </a:solidFill>
              </a:defRPr>
            </a:lvl7pPr>
            <a:lvl8pPr marL="3657600" lvl="7" indent="-228600" algn="l">
              <a:lnSpc>
                <a:spcPct val="90000"/>
              </a:lnSpc>
              <a:spcBef>
                <a:spcPts val="377"/>
              </a:spcBef>
              <a:spcAft>
                <a:spcPts val="0"/>
              </a:spcAft>
              <a:buClr>
                <a:srgbClr val="888888"/>
              </a:buClr>
              <a:buSzPts val="1206"/>
              <a:buNone/>
              <a:defRPr sz="1206">
                <a:solidFill>
                  <a:srgbClr val="888888"/>
                </a:solidFill>
              </a:defRPr>
            </a:lvl8pPr>
            <a:lvl9pPr marL="4114800" lvl="8" indent="-228600" algn="l">
              <a:lnSpc>
                <a:spcPct val="90000"/>
              </a:lnSpc>
              <a:spcBef>
                <a:spcPts val="377"/>
              </a:spcBef>
              <a:spcAft>
                <a:spcPts val="0"/>
              </a:spcAft>
              <a:buClr>
                <a:srgbClr val="888888"/>
              </a:buClr>
              <a:buSzPts val="1206"/>
              <a:buNone/>
              <a:defRPr sz="1206">
                <a:solidFill>
                  <a:srgbClr val="888888"/>
                </a:solidFill>
              </a:defRPr>
            </a:lvl9pPr>
          </a:lstStyle>
          <a:p>
            <a:endParaRPr/>
          </a:p>
        </p:txBody>
      </p:sp>
      <p:sp>
        <p:nvSpPr>
          <p:cNvPr id="30" name="Google Shape;30;p15"/>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73998" y="1378094"/>
            <a:ext cx="2930168"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3490347" y="1378094"/>
            <a:ext cx="2930168"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74896"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74896" y="1269045"/>
            <a:ext cx="2916702" cy="6219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4"/>
              </a:spcBef>
              <a:spcAft>
                <a:spcPts val="0"/>
              </a:spcAft>
              <a:buClr>
                <a:schemeClr val="dk1"/>
              </a:buClr>
              <a:buSzPts val="1810"/>
              <a:buNone/>
              <a:defRPr sz="1810" b="1"/>
            </a:lvl1pPr>
            <a:lvl2pPr marL="914400" lvl="1" indent="-228600" algn="l">
              <a:lnSpc>
                <a:spcPct val="90000"/>
              </a:lnSpc>
              <a:spcBef>
                <a:spcPts val="377"/>
              </a:spcBef>
              <a:spcAft>
                <a:spcPts val="0"/>
              </a:spcAft>
              <a:buClr>
                <a:schemeClr val="dk1"/>
              </a:buClr>
              <a:buSzPts val="1508"/>
              <a:buNone/>
              <a:defRPr sz="1508" b="1"/>
            </a:lvl2pPr>
            <a:lvl3pPr marL="1371600" lvl="2" indent="-228600" algn="l">
              <a:lnSpc>
                <a:spcPct val="90000"/>
              </a:lnSpc>
              <a:spcBef>
                <a:spcPts val="377"/>
              </a:spcBef>
              <a:spcAft>
                <a:spcPts val="0"/>
              </a:spcAft>
              <a:buClr>
                <a:schemeClr val="dk1"/>
              </a:buClr>
              <a:buSzPts val="1357"/>
              <a:buNone/>
              <a:defRPr sz="1357" b="1"/>
            </a:lvl3pPr>
            <a:lvl4pPr marL="1828800" lvl="3" indent="-228600" algn="l">
              <a:lnSpc>
                <a:spcPct val="90000"/>
              </a:lnSpc>
              <a:spcBef>
                <a:spcPts val="377"/>
              </a:spcBef>
              <a:spcAft>
                <a:spcPts val="0"/>
              </a:spcAft>
              <a:buClr>
                <a:schemeClr val="dk1"/>
              </a:buClr>
              <a:buSzPts val="1206"/>
              <a:buNone/>
              <a:defRPr sz="1206" b="1"/>
            </a:lvl4pPr>
            <a:lvl5pPr marL="2286000" lvl="4" indent="-228600" algn="l">
              <a:lnSpc>
                <a:spcPct val="90000"/>
              </a:lnSpc>
              <a:spcBef>
                <a:spcPts val="377"/>
              </a:spcBef>
              <a:spcAft>
                <a:spcPts val="0"/>
              </a:spcAft>
              <a:buClr>
                <a:schemeClr val="dk1"/>
              </a:buClr>
              <a:buSzPts val="1206"/>
              <a:buNone/>
              <a:defRPr sz="1206" b="1"/>
            </a:lvl5pPr>
            <a:lvl6pPr marL="2743200" lvl="5" indent="-228600" algn="l">
              <a:lnSpc>
                <a:spcPct val="90000"/>
              </a:lnSpc>
              <a:spcBef>
                <a:spcPts val="377"/>
              </a:spcBef>
              <a:spcAft>
                <a:spcPts val="0"/>
              </a:spcAft>
              <a:buClr>
                <a:schemeClr val="dk1"/>
              </a:buClr>
              <a:buSzPts val="1206"/>
              <a:buNone/>
              <a:defRPr sz="1206" b="1"/>
            </a:lvl6pPr>
            <a:lvl7pPr marL="3200400" lvl="6" indent="-228600" algn="l">
              <a:lnSpc>
                <a:spcPct val="90000"/>
              </a:lnSpc>
              <a:spcBef>
                <a:spcPts val="377"/>
              </a:spcBef>
              <a:spcAft>
                <a:spcPts val="0"/>
              </a:spcAft>
              <a:buClr>
                <a:schemeClr val="dk1"/>
              </a:buClr>
              <a:buSzPts val="1206"/>
              <a:buNone/>
              <a:defRPr sz="1206" b="1"/>
            </a:lvl7pPr>
            <a:lvl8pPr marL="3657600" lvl="7" indent="-228600" algn="l">
              <a:lnSpc>
                <a:spcPct val="90000"/>
              </a:lnSpc>
              <a:spcBef>
                <a:spcPts val="377"/>
              </a:spcBef>
              <a:spcAft>
                <a:spcPts val="0"/>
              </a:spcAft>
              <a:buClr>
                <a:schemeClr val="dk1"/>
              </a:buClr>
              <a:buSzPts val="1206"/>
              <a:buNone/>
              <a:defRPr sz="1206" b="1"/>
            </a:lvl8pPr>
            <a:lvl9pPr marL="4114800" lvl="8" indent="-228600" algn="l">
              <a:lnSpc>
                <a:spcPct val="90000"/>
              </a:lnSpc>
              <a:spcBef>
                <a:spcPts val="377"/>
              </a:spcBef>
              <a:spcAft>
                <a:spcPts val="0"/>
              </a:spcAft>
              <a:buClr>
                <a:schemeClr val="dk1"/>
              </a:buClr>
              <a:buSzPts val="1206"/>
              <a:buNone/>
              <a:defRPr sz="1206" b="1"/>
            </a:lvl9pPr>
          </a:lstStyle>
          <a:p>
            <a:endParaRPr/>
          </a:p>
        </p:txBody>
      </p:sp>
      <p:sp>
        <p:nvSpPr>
          <p:cNvPr id="43" name="Google Shape;43;p17"/>
          <p:cNvSpPr txBox="1">
            <a:spLocks noGrp="1"/>
          </p:cNvSpPr>
          <p:nvPr>
            <p:ph type="body" idx="2"/>
          </p:nvPr>
        </p:nvSpPr>
        <p:spPr>
          <a:xfrm>
            <a:off x="474896" y="1890984"/>
            <a:ext cx="2916702" cy="27813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3490348" y="1269045"/>
            <a:ext cx="2931066" cy="6219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4"/>
              </a:spcBef>
              <a:spcAft>
                <a:spcPts val="0"/>
              </a:spcAft>
              <a:buClr>
                <a:schemeClr val="dk1"/>
              </a:buClr>
              <a:buSzPts val="1810"/>
              <a:buNone/>
              <a:defRPr sz="1810" b="1"/>
            </a:lvl1pPr>
            <a:lvl2pPr marL="914400" lvl="1" indent="-228600" algn="l">
              <a:lnSpc>
                <a:spcPct val="90000"/>
              </a:lnSpc>
              <a:spcBef>
                <a:spcPts val="377"/>
              </a:spcBef>
              <a:spcAft>
                <a:spcPts val="0"/>
              </a:spcAft>
              <a:buClr>
                <a:schemeClr val="dk1"/>
              </a:buClr>
              <a:buSzPts val="1508"/>
              <a:buNone/>
              <a:defRPr sz="1508" b="1"/>
            </a:lvl2pPr>
            <a:lvl3pPr marL="1371600" lvl="2" indent="-228600" algn="l">
              <a:lnSpc>
                <a:spcPct val="90000"/>
              </a:lnSpc>
              <a:spcBef>
                <a:spcPts val="377"/>
              </a:spcBef>
              <a:spcAft>
                <a:spcPts val="0"/>
              </a:spcAft>
              <a:buClr>
                <a:schemeClr val="dk1"/>
              </a:buClr>
              <a:buSzPts val="1357"/>
              <a:buNone/>
              <a:defRPr sz="1357" b="1"/>
            </a:lvl3pPr>
            <a:lvl4pPr marL="1828800" lvl="3" indent="-228600" algn="l">
              <a:lnSpc>
                <a:spcPct val="90000"/>
              </a:lnSpc>
              <a:spcBef>
                <a:spcPts val="377"/>
              </a:spcBef>
              <a:spcAft>
                <a:spcPts val="0"/>
              </a:spcAft>
              <a:buClr>
                <a:schemeClr val="dk1"/>
              </a:buClr>
              <a:buSzPts val="1206"/>
              <a:buNone/>
              <a:defRPr sz="1206" b="1"/>
            </a:lvl4pPr>
            <a:lvl5pPr marL="2286000" lvl="4" indent="-228600" algn="l">
              <a:lnSpc>
                <a:spcPct val="90000"/>
              </a:lnSpc>
              <a:spcBef>
                <a:spcPts val="377"/>
              </a:spcBef>
              <a:spcAft>
                <a:spcPts val="0"/>
              </a:spcAft>
              <a:buClr>
                <a:schemeClr val="dk1"/>
              </a:buClr>
              <a:buSzPts val="1206"/>
              <a:buNone/>
              <a:defRPr sz="1206" b="1"/>
            </a:lvl5pPr>
            <a:lvl6pPr marL="2743200" lvl="5" indent="-228600" algn="l">
              <a:lnSpc>
                <a:spcPct val="90000"/>
              </a:lnSpc>
              <a:spcBef>
                <a:spcPts val="377"/>
              </a:spcBef>
              <a:spcAft>
                <a:spcPts val="0"/>
              </a:spcAft>
              <a:buClr>
                <a:schemeClr val="dk1"/>
              </a:buClr>
              <a:buSzPts val="1206"/>
              <a:buNone/>
              <a:defRPr sz="1206" b="1"/>
            </a:lvl6pPr>
            <a:lvl7pPr marL="3200400" lvl="6" indent="-228600" algn="l">
              <a:lnSpc>
                <a:spcPct val="90000"/>
              </a:lnSpc>
              <a:spcBef>
                <a:spcPts val="377"/>
              </a:spcBef>
              <a:spcAft>
                <a:spcPts val="0"/>
              </a:spcAft>
              <a:buClr>
                <a:schemeClr val="dk1"/>
              </a:buClr>
              <a:buSzPts val="1206"/>
              <a:buNone/>
              <a:defRPr sz="1206" b="1"/>
            </a:lvl7pPr>
            <a:lvl8pPr marL="3657600" lvl="7" indent="-228600" algn="l">
              <a:lnSpc>
                <a:spcPct val="90000"/>
              </a:lnSpc>
              <a:spcBef>
                <a:spcPts val="377"/>
              </a:spcBef>
              <a:spcAft>
                <a:spcPts val="0"/>
              </a:spcAft>
              <a:buClr>
                <a:schemeClr val="dk1"/>
              </a:buClr>
              <a:buSzPts val="1206"/>
              <a:buNone/>
              <a:defRPr sz="1206" b="1"/>
            </a:lvl8pPr>
            <a:lvl9pPr marL="4114800" lvl="8" indent="-228600" algn="l">
              <a:lnSpc>
                <a:spcPct val="90000"/>
              </a:lnSpc>
              <a:spcBef>
                <a:spcPts val="377"/>
              </a:spcBef>
              <a:spcAft>
                <a:spcPts val="0"/>
              </a:spcAft>
              <a:buClr>
                <a:schemeClr val="dk1"/>
              </a:buClr>
              <a:buSzPts val="1206"/>
              <a:buNone/>
              <a:defRPr sz="1206" b="1"/>
            </a:lvl9pPr>
          </a:lstStyle>
          <a:p>
            <a:endParaRPr/>
          </a:p>
        </p:txBody>
      </p:sp>
      <p:sp>
        <p:nvSpPr>
          <p:cNvPr id="45" name="Google Shape;45;p17"/>
          <p:cNvSpPr txBox="1">
            <a:spLocks noGrp="1"/>
          </p:cNvSpPr>
          <p:nvPr>
            <p:ph type="body" idx="4"/>
          </p:nvPr>
        </p:nvSpPr>
        <p:spPr>
          <a:xfrm>
            <a:off x="3490348" y="1890984"/>
            <a:ext cx="2931066" cy="27813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74896" y="345122"/>
            <a:ext cx="2223660" cy="12079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13"/>
              <a:buFont typeface="Calibri"/>
              <a:buNone/>
              <a:defRPr sz="2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2931066" y="745370"/>
            <a:ext cx="3490347" cy="3678910"/>
          </a:xfrm>
          <a:prstGeom prst="rect">
            <a:avLst/>
          </a:prstGeom>
          <a:noFill/>
          <a:ln>
            <a:noFill/>
          </a:ln>
        </p:spPr>
        <p:txBody>
          <a:bodyPr spcFirstLastPara="1" wrap="square" lIns="91425" tIns="45700" rIns="91425" bIns="45700" anchor="t" anchorCtr="0">
            <a:normAutofit/>
          </a:bodyPr>
          <a:lstStyle>
            <a:lvl1pPr marL="457200" lvl="0" indent="-381825" algn="l">
              <a:lnSpc>
                <a:spcPct val="90000"/>
              </a:lnSpc>
              <a:spcBef>
                <a:spcPts val="754"/>
              </a:spcBef>
              <a:spcAft>
                <a:spcPts val="0"/>
              </a:spcAft>
              <a:buClr>
                <a:schemeClr val="dk1"/>
              </a:buClr>
              <a:buSzPts val="2413"/>
              <a:buChar char="•"/>
              <a:defRPr sz="2413"/>
            </a:lvl1pPr>
            <a:lvl2pPr marL="914400" lvl="1" indent="-362648" algn="l">
              <a:lnSpc>
                <a:spcPct val="90000"/>
              </a:lnSpc>
              <a:spcBef>
                <a:spcPts val="377"/>
              </a:spcBef>
              <a:spcAft>
                <a:spcPts val="0"/>
              </a:spcAft>
              <a:buClr>
                <a:schemeClr val="dk1"/>
              </a:buClr>
              <a:buSzPts val="2111"/>
              <a:buChar char="•"/>
              <a:defRPr sz="2111"/>
            </a:lvl2pPr>
            <a:lvl3pPr marL="1371600" lvl="2" indent="-343535" algn="l">
              <a:lnSpc>
                <a:spcPct val="90000"/>
              </a:lnSpc>
              <a:spcBef>
                <a:spcPts val="377"/>
              </a:spcBef>
              <a:spcAft>
                <a:spcPts val="0"/>
              </a:spcAft>
              <a:buClr>
                <a:schemeClr val="dk1"/>
              </a:buClr>
              <a:buSzPts val="1810"/>
              <a:buChar char="•"/>
              <a:defRPr sz="1810"/>
            </a:lvl3pPr>
            <a:lvl4pPr marL="1828800" lvl="3" indent="-324358" algn="l">
              <a:lnSpc>
                <a:spcPct val="90000"/>
              </a:lnSpc>
              <a:spcBef>
                <a:spcPts val="377"/>
              </a:spcBef>
              <a:spcAft>
                <a:spcPts val="0"/>
              </a:spcAft>
              <a:buClr>
                <a:schemeClr val="dk1"/>
              </a:buClr>
              <a:buSzPts val="1508"/>
              <a:buChar char="•"/>
              <a:defRPr sz="1508"/>
            </a:lvl4pPr>
            <a:lvl5pPr marL="2286000" lvl="4" indent="-324357" algn="l">
              <a:lnSpc>
                <a:spcPct val="90000"/>
              </a:lnSpc>
              <a:spcBef>
                <a:spcPts val="377"/>
              </a:spcBef>
              <a:spcAft>
                <a:spcPts val="0"/>
              </a:spcAft>
              <a:buClr>
                <a:schemeClr val="dk1"/>
              </a:buClr>
              <a:buSzPts val="1508"/>
              <a:buChar char="•"/>
              <a:defRPr sz="1508"/>
            </a:lvl5pPr>
            <a:lvl6pPr marL="2743200" lvl="5" indent="-324357" algn="l">
              <a:lnSpc>
                <a:spcPct val="90000"/>
              </a:lnSpc>
              <a:spcBef>
                <a:spcPts val="377"/>
              </a:spcBef>
              <a:spcAft>
                <a:spcPts val="0"/>
              </a:spcAft>
              <a:buClr>
                <a:schemeClr val="dk1"/>
              </a:buClr>
              <a:buSzPts val="1508"/>
              <a:buChar char="•"/>
              <a:defRPr sz="1508"/>
            </a:lvl6pPr>
            <a:lvl7pPr marL="3200400" lvl="6" indent="-324357" algn="l">
              <a:lnSpc>
                <a:spcPct val="90000"/>
              </a:lnSpc>
              <a:spcBef>
                <a:spcPts val="377"/>
              </a:spcBef>
              <a:spcAft>
                <a:spcPts val="0"/>
              </a:spcAft>
              <a:buClr>
                <a:schemeClr val="dk1"/>
              </a:buClr>
              <a:buSzPts val="1508"/>
              <a:buChar char="•"/>
              <a:defRPr sz="1508"/>
            </a:lvl7pPr>
            <a:lvl8pPr marL="3657600" lvl="7" indent="-324358" algn="l">
              <a:lnSpc>
                <a:spcPct val="90000"/>
              </a:lnSpc>
              <a:spcBef>
                <a:spcPts val="377"/>
              </a:spcBef>
              <a:spcAft>
                <a:spcPts val="0"/>
              </a:spcAft>
              <a:buClr>
                <a:schemeClr val="dk1"/>
              </a:buClr>
              <a:buSzPts val="1508"/>
              <a:buChar char="•"/>
              <a:defRPr sz="1508"/>
            </a:lvl8pPr>
            <a:lvl9pPr marL="4114800" lvl="8" indent="-324358" algn="l">
              <a:lnSpc>
                <a:spcPct val="90000"/>
              </a:lnSpc>
              <a:spcBef>
                <a:spcPts val="377"/>
              </a:spcBef>
              <a:spcAft>
                <a:spcPts val="0"/>
              </a:spcAft>
              <a:buClr>
                <a:schemeClr val="dk1"/>
              </a:buClr>
              <a:buSzPts val="1508"/>
              <a:buChar char="•"/>
              <a:defRPr sz="1508"/>
            </a:lvl9pPr>
          </a:lstStyle>
          <a:p>
            <a:endParaRPr/>
          </a:p>
        </p:txBody>
      </p:sp>
      <p:sp>
        <p:nvSpPr>
          <p:cNvPr id="57" name="Google Shape;57;p19"/>
          <p:cNvSpPr txBox="1">
            <a:spLocks noGrp="1"/>
          </p:cNvSpPr>
          <p:nvPr>
            <p:ph type="body" idx="2"/>
          </p:nvPr>
        </p:nvSpPr>
        <p:spPr>
          <a:xfrm>
            <a:off x="474896" y="1553051"/>
            <a:ext cx="2223660" cy="2877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206"/>
              <a:buNone/>
              <a:defRPr sz="1206"/>
            </a:lvl1pPr>
            <a:lvl2pPr marL="914400" lvl="1" indent="-228600" algn="l">
              <a:lnSpc>
                <a:spcPct val="90000"/>
              </a:lnSpc>
              <a:spcBef>
                <a:spcPts val="377"/>
              </a:spcBef>
              <a:spcAft>
                <a:spcPts val="0"/>
              </a:spcAft>
              <a:buClr>
                <a:schemeClr val="dk1"/>
              </a:buClr>
              <a:buSzPts val="1056"/>
              <a:buNone/>
              <a:defRPr sz="1056"/>
            </a:lvl2pPr>
            <a:lvl3pPr marL="1371600" lvl="2" indent="-228600" algn="l">
              <a:lnSpc>
                <a:spcPct val="90000"/>
              </a:lnSpc>
              <a:spcBef>
                <a:spcPts val="377"/>
              </a:spcBef>
              <a:spcAft>
                <a:spcPts val="0"/>
              </a:spcAft>
              <a:buClr>
                <a:schemeClr val="dk1"/>
              </a:buClr>
              <a:buSzPts val="905"/>
              <a:buNone/>
              <a:defRPr sz="905"/>
            </a:lvl3pPr>
            <a:lvl4pPr marL="1828800" lvl="3" indent="-228600" algn="l">
              <a:lnSpc>
                <a:spcPct val="90000"/>
              </a:lnSpc>
              <a:spcBef>
                <a:spcPts val="377"/>
              </a:spcBef>
              <a:spcAft>
                <a:spcPts val="0"/>
              </a:spcAft>
              <a:buClr>
                <a:schemeClr val="dk1"/>
              </a:buClr>
              <a:buSzPts val="754"/>
              <a:buNone/>
              <a:defRPr sz="754"/>
            </a:lvl4pPr>
            <a:lvl5pPr marL="2286000" lvl="4" indent="-228600" algn="l">
              <a:lnSpc>
                <a:spcPct val="90000"/>
              </a:lnSpc>
              <a:spcBef>
                <a:spcPts val="377"/>
              </a:spcBef>
              <a:spcAft>
                <a:spcPts val="0"/>
              </a:spcAft>
              <a:buClr>
                <a:schemeClr val="dk1"/>
              </a:buClr>
              <a:buSzPts val="754"/>
              <a:buNone/>
              <a:defRPr sz="754"/>
            </a:lvl5pPr>
            <a:lvl6pPr marL="2743200" lvl="5" indent="-228600" algn="l">
              <a:lnSpc>
                <a:spcPct val="90000"/>
              </a:lnSpc>
              <a:spcBef>
                <a:spcPts val="377"/>
              </a:spcBef>
              <a:spcAft>
                <a:spcPts val="0"/>
              </a:spcAft>
              <a:buClr>
                <a:schemeClr val="dk1"/>
              </a:buClr>
              <a:buSzPts val="754"/>
              <a:buNone/>
              <a:defRPr sz="754"/>
            </a:lvl6pPr>
            <a:lvl7pPr marL="3200400" lvl="6" indent="-228600" algn="l">
              <a:lnSpc>
                <a:spcPct val="90000"/>
              </a:lnSpc>
              <a:spcBef>
                <a:spcPts val="377"/>
              </a:spcBef>
              <a:spcAft>
                <a:spcPts val="0"/>
              </a:spcAft>
              <a:buClr>
                <a:schemeClr val="dk1"/>
              </a:buClr>
              <a:buSzPts val="754"/>
              <a:buNone/>
              <a:defRPr sz="754"/>
            </a:lvl7pPr>
            <a:lvl8pPr marL="3657600" lvl="7" indent="-228600" algn="l">
              <a:lnSpc>
                <a:spcPct val="90000"/>
              </a:lnSpc>
              <a:spcBef>
                <a:spcPts val="377"/>
              </a:spcBef>
              <a:spcAft>
                <a:spcPts val="0"/>
              </a:spcAft>
              <a:buClr>
                <a:schemeClr val="dk1"/>
              </a:buClr>
              <a:buSzPts val="754"/>
              <a:buNone/>
              <a:defRPr sz="754"/>
            </a:lvl8pPr>
            <a:lvl9pPr marL="4114800" lvl="8" indent="-228600" algn="l">
              <a:lnSpc>
                <a:spcPct val="90000"/>
              </a:lnSpc>
              <a:spcBef>
                <a:spcPts val="377"/>
              </a:spcBef>
              <a:spcAft>
                <a:spcPts val="0"/>
              </a:spcAft>
              <a:buClr>
                <a:schemeClr val="dk1"/>
              </a:buClr>
              <a:buSzPts val="754"/>
              <a:buNone/>
              <a:defRPr sz="754"/>
            </a:lvl9pPr>
          </a:lstStyle>
          <a:p>
            <a:endParaRPr/>
          </a:p>
        </p:txBody>
      </p:sp>
      <p:sp>
        <p:nvSpPr>
          <p:cNvPr id="58" name="Google Shape;58;p19"/>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474896" y="345122"/>
            <a:ext cx="2223660" cy="12079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13"/>
              <a:buFont typeface="Calibri"/>
              <a:buNone/>
              <a:defRPr sz="2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2931066" y="745370"/>
            <a:ext cx="3490347" cy="3678910"/>
          </a:xfrm>
          <a:prstGeom prst="rect">
            <a:avLst/>
          </a:prstGeom>
          <a:noFill/>
          <a:ln>
            <a:noFill/>
          </a:ln>
        </p:spPr>
      </p:sp>
      <p:sp>
        <p:nvSpPr>
          <p:cNvPr id="64" name="Google Shape;64;p20"/>
          <p:cNvSpPr txBox="1">
            <a:spLocks noGrp="1"/>
          </p:cNvSpPr>
          <p:nvPr>
            <p:ph type="body" idx="1"/>
          </p:nvPr>
        </p:nvSpPr>
        <p:spPr>
          <a:xfrm>
            <a:off x="474896" y="1553051"/>
            <a:ext cx="2223660" cy="2877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206"/>
              <a:buNone/>
              <a:defRPr sz="1206"/>
            </a:lvl1pPr>
            <a:lvl2pPr marL="914400" lvl="1" indent="-228600" algn="l">
              <a:lnSpc>
                <a:spcPct val="90000"/>
              </a:lnSpc>
              <a:spcBef>
                <a:spcPts val="377"/>
              </a:spcBef>
              <a:spcAft>
                <a:spcPts val="0"/>
              </a:spcAft>
              <a:buClr>
                <a:schemeClr val="dk1"/>
              </a:buClr>
              <a:buSzPts val="1056"/>
              <a:buNone/>
              <a:defRPr sz="1056"/>
            </a:lvl2pPr>
            <a:lvl3pPr marL="1371600" lvl="2" indent="-228600" algn="l">
              <a:lnSpc>
                <a:spcPct val="90000"/>
              </a:lnSpc>
              <a:spcBef>
                <a:spcPts val="377"/>
              </a:spcBef>
              <a:spcAft>
                <a:spcPts val="0"/>
              </a:spcAft>
              <a:buClr>
                <a:schemeClr val="dk1"/>
              </a:buClr>
              <a:buSzPts val="905"/>
              <a:buNone/>
              <a:defRPr sz="905"/>
            </a:lvl3pPr>
            <a:lvl4pPr marL="1828800" lvl="3" indent="-228600" algn="l">
              <a:lnSpc>
                <a:spcPct val="90000"/>
              </a:lnSpc>
              <a:spcBef>
                <a:spcPts val="377"/>
              </a:spcBef>
              <a:spcAft>
                <a:spcPts val="0"/>
              </a:spcAft>
              <a:buClr>
                <a:schemeClr val="dk1"/>
              </a:buClr>
              <a:buSzPts val="754"/>
              <a:buNone/>
              <a:defRPr sz="754"/>
            </a:lvl4pPr>
            <a:lvl5pPr marL="2286000" lvl="4" indent="-228600" algn="l">
              <a:lnSpc>
                <a:spcPct val="90000"/>
              </a:lnSpc>
              <a:spcBef>
                <a:spcPts val="377"/>
              </a:spcBef>
              <a:spcAft>
                <a:spcPts val="0"/>
              </a:spcAft>
              <a:buClr>
                <a:schemeClr val="dk1"/>
              </a:buClr>
              <a:buSzPts val="754"/>
              <a:buNone/>
              <a:defRPr sz="754"/>
            </a:lvl5pPr>
            <a:lvl6pPr marL="2743200" lvl="5" indent="-228600" algn="l">
              <a:lnSpc>
                <a:spcPct val="90000"/>
              </a:lnSpc>
              <a:spcBef>
                <a:spcPts val="377"/>
              </a:spcBef>
              <a:spcAft>
                <a:spcPts val="0"/>
              </a:spcAft>
              <a:buClr>
                <a:schemeClr val="dk1"/>
              </a:buClr>
              <a:buSzPts val="754"/>
              <a:buNone/>
              <a:defRPr sz="754"/>
            </a:lvl6pPr>
            <a:lvl7pPr marL="3200400" lvl="6" indent="-228600" algn="l">
              <a:lnSpc>
                <a:spcPct val="90000"/>
              </a:lnSpc>
              <a:spcBef>
                <a:spcPts val="377"/>
              </a:spcBef>
              <a:spcAft>
                <a:spcPts val="0"/>
              </a:spcAft>
              <a:buClr>
                <a:schemeClr val="dk1"/>
              </a:buClr>
              <a:buSzPts val="754"/>
              <a:buNone/>
              <a:defRPr sz="754"/>
            </a:lvl7pPr>
            <a:lvl8pPr marL="3657600" lvl="7" indent="-228600" algn="l">
              <a:lnSpc>
                <a:spcPct val="90000"/>
              </a:lnSpc>
              <a:spcBef>
                <a:spcPts val="377"/>
              </a:spcBef>
              <a:spcAft>
                <a:spcPts val="0"/>
              </a:spcAft>
              <a:buClr>
                <a:schemeClr val="dk1"/>
              </a:buClr>
              <a:buSzPts val="754"/>
              <a:buNone/>
              <a:defRPr sz="754"/>
            </a:lvl8pPr>
            <a:lvl9pPr marL="4114800" lvl="8" indent="-228600" algn="l">
              <a:lnSpc>
                <a:spcPct val="90000"/>
              </a:lnSpc>
              <a:spcBef>
                <a:spcPts val="377"/>
              </a:spcBef>
              <a:spcAft>
                <a:spcPts val="0"/>
              </a:spcAft>
              <a:buClr>
                <a:schemeClr val="dk1"/>
              </a:buClr>
              <a:buSzPts val="754"/>
              <a:buNone/>
              <a:defRPr sz="754"/>
            </a:lvl9pPr>
          </a:lstStyle>
          <a:p>
            <a:endParaRPr/>
          </a:p>
        </p:txBody>
      </p:sp>
      <p:sp>
        <p:nvSpPr>
          <p:cNvPr id="65" name="Google Shape;65;p20"/>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18"/>
              <a:buFont typeface="Calibri"/>
              <a:buNone/>
              <a:defRPr sz="3318"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73998" y="1378094"/>
            <a:ext cx="5946517" cy="3284656"/>
          </a:xfrm>
          <a:prstGeom prst="rect">
            <a:avLst/>
          </a:prstGeom>
          <a:noFill/>
          <a:ln>
            <a:noFill/>
          </a:ln>
        </p:spPr>
        <p:txBody>
          <a:bodyPr spcFirstLastPara="1" wrap="square" lIns="91425" tIns="45700" rIns="91425" bIns="45700" anchor="t" anchorCtr="0">
            <a:normAutofit/>
          </a:bodyPr>
          <a:lstStyle>
            <a:lvl1pPr marL="457200" marR="0" lvl="0" indent="-362648" algn="l" rtl="0">
              <a:lnSpc>
                <a:spcPct val="90000"/>
              </a:lnSpc>
              <a:spcBef>
                <a:spcPts val="754"/>
              </a:spcBef>
              <a:spcAft>
                <a:spcPts val="0"/>
              </a:spcAft>
              <a:buClr>
                <a:schemeClr val="dk1"/>
              </a:buClr>
              <a:buSzPts val="2111"/>
              <a:buFont typeface="Arial"/>
              <a:buChar char="•"/>
              <a:defRPr sz="2111" b="0" i="0" u="none" strike="noStrike" cap="none">
                <a:solidFill>
                  <a:schemeClr val="dk1"/>
                </a:solidFill>
                <a:latin typeface="Calibri"/>
                <a:ea typeface="Calibri"/>
                <a:cs typeface="Calibri"/>
                <a:sym typeface="Calibri"/>
              </a:defRPr>
            </a:lvl1pPr>
            <a:lvl2pPr marL="914400" marR="0" lvl="1" indent="-343535" algn="l" rtl="0">
              <a:lnSpc>
                <a:spcPct val="90000"/>
              </a:lnSpc>
              <a:spcBef>
                <a:spcPts val="377"/>
              </a:spcBef>
              <a:spcAft>
                <a:spcPts val="0"/>
              </a:spcAft>
              <a:buClr>
                <a:schemeClr val="dk1"/>
              </a:buClr>
              <a:buSzPts val="1810"/>
              <a:buFont typeface="Arial"/>
              <a:buChar char="•"/>
              <a:defRPr sz="1810" b="0" i="0" u="none" strike="noStrike" cap="none">
                <a:solidFill>
                  <a:schemeClr val="dk1"/>
                </a:solidFill>
                <a:latin typeface="Calibri"/>
                <a:ea typeface="Calibri"/>
                <a:cs typeface="Calibri"/>
                <a:sym typeface="Calibri"/>
              </a:defRPr>
            </a:lvl2pPr>
            <a:lvl3pPr marL="1371600" marR="0" lvl="2" indent="-324358" algn="l" rtl="0">
              <a:lnSpc>
                <a:spcPct val="90000"/>
              </a:lnSpc>
              <a:spcBef>
                <a:spcPts val="377"/>
              </a:spcBef>
              <a:spcAft>
                <a:spcPts val="0"/>
              </a:spcAft>
              <a:buClr>
                <a:schemeClr val="dk1"/>
              </a:buClr>
              <a:buSzPts val="1508"/>
              <a:buFont typeface="Arial"/>
              <a:buChar char="•"/>
              <a:defRPr sz="1508" b="0" i="0" u="none" strike="noStrike" cap="none">
                <a:solidFill>
                  <a:schemeClr val="dk1"/>
                </a:solidFill>
                <a:latin typeface="Calibri"/>
                <a:ea typeface="Calibri"/>
                <a:cs typeface="Calibri"/>
                <a:sym typeface="Calibri"/>
              </a:defRPr>
            </a:lvl3pPr>
            <a:lvl4pPr marL="1828800" marR="0" lvl="3"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4pPr>
            <a:lvl5pPr marL="2286000" marR="0" lvl="4"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5pPr>
            <a:lvl6pPr marL="2743200" marR="0" lvl="5"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6pPr>
            <a:lvl7pPr marL="3200400" marR="0" lvl="6"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7pPr>
            <a:lvl8pPr marL="3657600" marR="0" lvl="7"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8pPr>
            <a:lvl9pPr marL="4114800" marR="0" lvl="8"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5" b="0" i="0" u="none" strike="noStrike" cap="none">
                <a:solidFill>
                  <a:srgbClr val="888888"/>
                </a:solidFill>
                <a:latin typeface="Calibri"/>
                <a:ea typeface="Calibri"/>
                <a:cs typeface="Calibri"/>
                <a:sym typeface="Calibri"/>
              </a:defRPr>
            </a:lvl1pPr>
            <a:lvl2pPr marL="0" marR="0" lvl="1" indent="0" algn="r" rtl="0">
              <a:spcBef>
                <a:spcPts val="0"/>
              </a:spcBef>
              <a:buNone/>
              <a:defRPr sz="905" b="0" i="0" u="none" strike="noStrike" cap="none">
                <a:solidFill>
                  <a:srgbClr val="888888"/>
                </a:solidFill>
                <a:latin typeface="Calibri"/>
                <a:ea typeface="Calibri"/>
                <a:cs typeface="Calibri"/>
                <a:sym typeface="Calibri"/>
              </a:defRPr>
            </a:lvl2pPr>
            <a:lvl3pPr marL="0" marR="0" lvl="2" indent="0" algn="r" rtl="0">
              <a:spcBef>
                <a:spcPts val="0"/>
              </a:spcBef>
              <a:buNone/>
              <a:defRPr sz="905" b="0" i="0" u="none" strike="noStrike" cap="none">
                <a:solidFill>
                  <a:srgbClr val="888888"/>
                </a:solidFill>
                <a:latin typeface="Calibri"/>
                <a:ea typeface="Calibri"/>
                <a:cs typeface="Calibri"/>
                <a:sym typeface="Calibri"/>
              </a:defRPr>
            </a:lvl3pPr>
            <a:lvl4pPr marL="0" marR="0" lvl="3" indent="0" algn="r" rtl="0">
              <a:spcBef>
                <a:spcPts val="0"/>
              </a:spcBef>
              <a:buNone/>
              <a:defRPr sz="905" b="0" i="0" u="none" strike="noStrike" cap="none">
                <a:solidFill>
                  <a:srgbClr val="888888"/>
                </a:solidFill>
                <a:latin typeface="Calibri"/>
                <a:ea typeface="Calibri"/>
                <a:cs typeface="Calibri"/>
                <a:sym typeface="Calibri"/>
              </a:defRPr>
            </a:lvl4pPr>
            <a:lvl5pPr marL="0" marR="0" lvl="4" indent="0" algn="r" rtl="0">
              <a:spcBef>
                <a:spcPts val="0"/>
              </a:spcBef>
              <a:buNone/>
              <a:defRPr sz="905" b="0" i="0" u="none" strike="noStrike" cap="none">
                <a:solidFill>
                  <a:srgbClr val="888888"/>
                </a:solidFill>
                <a:latin typeface="Calibri"/>
                <a:ea typeface="Calibri"/>
                <a:cs typeface="Calibri"/>
                <a:sym typeface="Calibri"/>
              </a:defRPr>
            </a:lvl5pPr>
            <a:lvl6pPr marL="0" marR="0" lvl="5" indent="0" algn="r" rtl="0">
              <a:spcBef>
                <a:spcPts val="0"/>
              </a:spcBef>
              <a:buNone/>
              <a:defRPr sz="905" b="0" i="0" u="none" strike="noStrike" cap="none">
                <a:solidFill>
                  <a:srgbClr val="888888"/>
                </a:solidFill>
                <a:latin typeface="Calibri"/>
                <a:ea typeface="Calibri"/>
                <a:cs typeface="Calibri"/>
                <a:sym typeface="Calibri"/>
              </a:defRPr>
            </a:lvl6pPr>
            <a:lvl7pPr marL="0" marR="0" lvl="6" indent="0" algn="r" rtl="0">
              <a:spcBef>
                <a:spcPts val="0"/>
              </a:spcBef>
              <a:buNone/>
              <a:defRPr sz="905" b="0" i="0" u="none" strike="noStrike" cap="none">
                <a:solidFill>
                  <a:srgbClr val="888888"/>
                </a:solidFill>
                <a:latin typeface="Calibri"/>
                <a:ea typeface="Calibri"/>
                <a:cs typeface="Calibri"/>
                <a:sym typeface="Calibri"/>
              </a:defRPr>
            </a:lvl7pPr>
            <a:lvl8pPr marL="0" marR="0" lvl="7" indent="0" algn="r" rtl="0">
              <a:spcBef>
                <a:spcPts val="0"/>
              </a:spcBef>
              <a:buNone/>
              <a:defRPr sz="905" b="0" i="0" u="none" strike="noStrike" cap="none">
                <a:solidFill>
                  <a:srgbClr val="888888"/>
                </a:solidFill>
                <a:latin typeface="Calibri"/>
                <a:ea typeface="Calibri"/>
                <a:cs typeface="Calibri"/>
                <a:sym typeface="Calibri"/>
              </a:defRPr>
            </a:lvl8pPr>
            <a:lvl9pPr marL="0" marR="0" lvl="8" indent="0" algn="r" rtl="0">
              <a:spcBef>
                <a:spcPts val="0"/>
              </a:spcBef>
              <a:buNone/>
              <a:defRPr sz="9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agen que contiene Forma&#10;&#10;Descripción generada automáticamente"/>
          <p:cNvPicPr preferRelativeResize="0"/>
          <p:nvPr/>
        </p:nvPicPr>
        <p:blipFill rotWithShape="1">
          <a:blip r:embed="rId3">
            <a:alphaModFix/>
          </a:blip>
          <a:srcRect/>
          <a:stretch/>
        </p:blipFill>
        <p:spPr>
          <a:xfrm>
            <a:off x="-1" y="0"/>
            <a:ext cx="6894513" cy="5170884"/>
          </a:xfrm>
          <a:prstGeom prst="rect">
            <a:avLst/>
          </a:prstGeom>
          <a:noFill/>
          <a:ln>
            <a:noFill/>
          </a:ln>
        </p:spPr>
      </p:pic>
      <p:sp>
        <p:nvSpPr>
          <p:cNvPr id="85" name="Google Shape;85;p1"/>
          <p:cNvSpPr txBox="1">
            <a:spLocks noGrp="1"/>
          </p:cNvSpPr>
          <p:nvPr>
            <p:ph type="subTitle" idx="1"/>
          </p:nvPr>
        </p:nvSpPr>
        <p:spPr>
          <a:xfrm>
            <a:off x="861812" y="4247801"/>
            <a:ext cx="5170885" cy="12498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200"/>
              <a:buNone/>
            </a:pPr>
            <a:r>
              <a:rPr lang="es-CL" sz="1200" dirty="0" smtClean="0">
                <a:solidFill>
                  <a:schemeClr val="lt1"/>
                </a:solidFill>
                <a:latin typeface="Avenir"/>
                <a:ea typeface="Avenir"/>
                <a:cs typeface="Avenir"/>
                <a:sym typeface="Avenir"/>
              </a:rPr>
              <a:t>Rodrigo Negrete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5379049" cy="2470148"/>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Son substancias de las que se requieren menos de un gramo para mantener los niveles fisiológicos normales. Entre ellos se encuentran la vitamina D, diferentes minerales y antioxidantes. Los atletas deben mantener una ingesta adecuada de éstos a través de su dieta, incluyendo cinco porciones de frutar y verduras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variados. La exposición al sol moderada y segura asegurará los niveles óptimos de vitamina D. Atletas que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necesiten eliminar cualquier grupo particular de alimentos por razones de salud, deberán conversar con</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sus nutricionistas sobre la necesidad de incluir o no suplementos para suplir estas deficiencias.</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r>
              <a:rPr lang="es-ES" dirty="0" smtClean="0">
                <a:solidFill>
                  <a:srgbClr val="374151"/>
                </a:solidFill>
                <a:latin typeface="Söhne"/>
              </a:rPr>
              <a:t>Micronutrientes</a:t>
            </a:r>
            <a:endParaRPr lang="es-ES" dirty="0">
              <a:solidFill>
                <a:srgbClr val="374151"/>
              </a:solidFill>
              <a:latin typeface="Söhne"/>
            </a:endParaRPr>
          </a:p>
        </p:txBody>
      </p:sp>
    </p:spTree>
    <p:extLst>
      <p:ext uri="{BB962C8B-B14F-4D97-AF65-F5344CB8AC3E}">
        <p14:creationId xmlns:p14="http://schemas.microsoft.com/office/powerpoint/2010/main" val="204404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802924139"/>
              </p:ext>
            </p:extLst>
          </p:nvPr>
        </p:nvGraphicFramePr>
        <p:xfrm>
          <a:off x="376795" y="275467"/>
          <a:ext cx="5897880" cy="4096838"/>
        </p:xfrm>
        <a:graphic>
          <a:graphicData uri="http://schemas.openxmlformats.org/drawingml/2006/table">
            <a:tbl>
              <a:tblPr/>
              <a:tblGrid>
                <a:gridCol w="1965960">
                  <a:extLst>
                    <a:ext uri="{9D8B030D-6E8A-4147-A177-3AD203B41FA5}">
                      <a16:colId xmlns:a16="http://schemas.microsoft.com/office/drawing/2014/main" val="3628010086"/>
                    </a:ext>
                  </a:extLst>
                </a:gridCol>
                <a:gridCol w="1965960">
                  <a:extLst>
                    <a:ext uri="{9D8B030D-6E8A-4147-A177-3AD203B41FA5}">
                      <a16:colId xmlns:a16="http://schemas.microsoft.com/office/drawing/2014/main" val="2625558368"/>
                    </a:ext>
                  </a:extLst>
                </a:gridCol>
                <a:gridCol w="1965960">
                  <a:extLst>
                    <a:ext uri="{9D8B030D-6E8A-4147-A177-3AD203B41FA5}">
                      <a16:colId xmlns:a16="http://schemas.microsoft.com/office/drawing/2014/main" val="3949415579"/>
                    </a:ext>
                  </a:extLst>
                </a:gridCol>
              </a:tblGrid>
              <a:tr h="469615">
                <a:tc>
                  <a:txBody>
                    <a:bodyPr/>
                    <a:lstStyle/>
                    <a:p>
                      <a:pPr fontAlgn="b"/>
                      <a:r>
                        <a:rPr lang="es-CL" sz="1100" b="1">
                          <a:effectLst/>
                        </a:rPr>
                        <a:t>Vitamina/mineral</a:t>
                      </a:r>
                    </a:p>
                  </a:txBody>
                  <a:tcPr marL="69884" marR="69884" marT="34942" marB="34942"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Funciones principales</a:t>
                      </a:r>
                    </a:p>
                  </a:txBody>
                  <a:tcPr marL="69884" marR="69884" marT="34942" marB="34942"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Alimentos ricos</a:t>
                      </a:r>
                    </a:p>
                  </a:txBody>
                  <a:tcPr marL="69884" marR="69884" marT="34942" marB="34942"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379416891"/>
                  </a:ext>
                </a:extLst>
              </a:tr>
              <a:tr h="858229">
                <a:tc>
                  <a:txBody>
                    <a:bodyPr/>
                    <a:lstStyle/>
                    <a:p>
                      <a:pPr fontAlgn="base"/>
                      <a:r>
                        <a:rPr lang="es-CL" sz="1100">
                          <a:effectLst/>
                        </a:rPr>
                        <a:t>Vitamina A</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Necesaria para una buena visión, el sistema inmunológico y la salud de la piel</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Zanahorias, batatas, espinacas, brócoli, melón, hígado</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96213760"/>
                  </a:ext>
                </a:extLst>
              </a:tr>
              <a:tr h="1052536">
                <a:tc>
                  <a:txBody>
                    <a:bodyPr/>
                    <a:lstStyle/>
                    <a:p>
                      <a:pPr fontAlgn="base"/>
                      <a:r>
                        <a:rPr lang="es-CL" sz="1100">
                          <a:effectLst/>
                        </a:rPr>
                        <a:t>Vitamina C</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Antioxidante, importante para el sistema inmunológico, ayuda en la absorción de hierro</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Naranjas, kiwis, fresas, pimientos, brócoli</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936093706"/>
                  </a:ext>
                </a:extLst>
              </a:tr>
              <a:tr h="858229">
                <a:tc>
                  <a:txBody>
                    <a:bodyPr/>
                    <a:lstStyle/>
                    <a:p>
                      <a:pPr fontAlgn="base"/>
                      <a:r>
                        <a:rPr lang="es-CL" sz="1100">
                          <a:effectLst/>
                        </a:rPr>
                        <a:t>Vitamina D</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Esencial para la absorción de calcio y la salud ósea</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Pescado graso (salmón, atún), hígado, huevos, productos lácteos fortificados</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55123103"/>
                  </a:ext>
                </a:extLst>
              </a:tr>
              <a:tr h="858229">
                <a:tc>
                  <a:txBody>
                    <a:bodyPr/>
                    <a:lstStyle/>
                    <a:p>
                      <a:pPr fontAlgn="base"/>
                      <a:r>
                        <a:rPr lang="es-CL" sz="1100">
                          <a:effectLst/>
                        </a:rPr>
                        <a:t>Vitamina E</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Antioxidante, importante para la salud de la piel y del sistema inmunológico</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dirty="0">
                          <a:effectLst/>
                        </a:rPr>
                        <a:t>Nueces, semillas, aceites vegetales, aguacate</a:t>
                      </a:r>
                    </a:p>
                  </a:txBody>
                  <a:tcPr marL="69884" marR="69884" marT="34942" marB="34942"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726248648"/>
                  </a:ext>
                </a:extLst>
              </a:tr>
            </a:tbl>
          </a:graphicData>
        </a:graphic>
      </p:graphicFrame>
    </p:spTree>
    <p:extLst>
      <p:ext uri="{BB962C8B-B14F-4D97-AF65-F5344CB8AC3E}">
        <p14:creationId xmlns:p14="http://schemas.microsoft.com/office/powerpoint/2010/main" val="123128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415763822"/>
              </p:ext>
            </p:extLst>
          </p:nvPr>
        </p:nvGraphicFramePr>
        <p:xfrm>
          <a:off x="345336" y="200791"/>
          <a:ext cx="6002913" cy="4150493"/>
        </p:xfrm>
        <a:graphic>
          <a:graphicData uri="http://schemas.openxmlformats.org/drawingml/2006/table">
            <a:tbl>
              <a:tblPr/>
              <a:tblGrid>
                <a:gridCol w="2000971">
                  <a:extLst>
                    <a:ext uri="{9D8B030D-6E8A-4147-A177-3AD203B41FA5}">
                      <a16:colId xmlns:a16="http://schemas.microsoft.com/office/drawing/2014/main" val="3406824833"/>
                    </a:ext>
                  </a:extLst>
                </a:gridCol>
                <a:gridCol w="2000971">
                  <a:extLst>
                    <a:ext uri="{9D8B030D-6E8A-4147-A177-3AD203B41FA5}">
                      <a16:colId xmlns:a16="http://schemas.microsoft.com/office/drawing/2014/main" val="3435111420"/>
                    </a:ext>
                  </a:extLst>
                </a:gridCol>
                <a:gridCol w="2000971">
                  <a:extLst>
                    <a:ext uri="{9D8B030D-6E8A-4147-A177-3AD203B41FA5}">
                      <a16:colId xmlns:a16="http://schemas.microsoft.com/office/drawing/2014/main" val="3809097240"/>
                    </a:ext>
                  </a:extLst>
                </a:gridCol>
              </a:tblGrid>
              <a:tr h="556491">
                <a:tc>
                  <a:txBody>
                    <a:bodyPr/>
                    <a:lstStyle/>
                    <a:p>
                      <a:pPr fontAlgn="base"/>
                      <a:r>
                        <a:rPr lang="es-CL" sz="800">
                          <a:effectLst/>
                        </a:rPr>
                        <a:t>Vitamina K</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Esencial para la coagulación sanguínea y la salud ósea</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Verduras de hoja verde (espinacas, col rizada), brócoli, hígado</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690398819"/>
                  </a:ext>
                </a:extLst>
              </a:tr>
              <a:tr h="394180">
                <a:tc>
                  <a:txBody>
                    <a:bodyPr/>
                    <a:lstStyle/>
                    <a:p>
                      <a:pPr fontAlgn="base"/>
                      <a:r>
                        <a:rPr lang="es-CL" sz="800">
                          <a:effectLst/>
                        </a:rPr>
                        <a:t>Calcio</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Importante para la salud ósea y muscular</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Productos lácteos, tofu, brócoli, almendras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032596038"/>
                  </a:ext>
                </a:extLst>
              </a:tr>
              <a:tr h="718801">
                <a:tc>
                  <a:txBody>
                    <a:bodyPr/>
                    <a:lstStyle/>
                    <a:p>
                      <a:pPr fontAlgn="base"/>
                      <a:r>
                        <a:rPr lang="es-CL" sz="800">
                          <a:effectLst/>
                        </a:rPr>
                        <a:t>Hierro</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Esencial para la producción de glóbulos rojos y la prevención de anemia</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Carne roja, espinacas, lentejas, cereales fortificados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662732325"/>
                  </a:ext>
                </a:extLst>
              </a:tr>
              <a:tr h="718801">
                <a:tc>
                  <a:txBody>
                    <a:bodyPr/>
                    <a:lstStyle/>
                    <a:p>
                      <a:pPr fontAlgn="base"/>
                      <a:r>
                        <a:rPr lang="es-CL" sz="800">
                          <a:effectLst/>
                        </a:rPr>
                        <a:t>Magnesio</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Ayuda en la absorción de calcio, importante para la función muscular y nerviosa</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Nueces, legumbres, espinacas, aguacate</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277477181"/>
                  </a:ext>
                </a:extLst>
              </a:tr>
              <a:tr h="881110">
                <a:tc>
                  <a:txBody>
                    <a:bodyPr/>
                    <a:lstStyle/>
                    <a:p>
                      <a:pPr fontAlgn="base"/>
                      <a:r>
                        <a:rPr lang="es-CL" sz="800">
                          <a:effectLst/>
                        </a:rPr>
                        <a:t>Potasio</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Importante para la función muscular y nerviosa, ayuda a mantener un equilibrio adecuado de líquidos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Plátanos, espinacas, aguacate, tomates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302176116"/>
                  </a:ext>
                </a:extLst>
              </a:tr>
              <a:tr h="881110">
                <a:tc>
                  <a:txBody>
                    <a:bodyPr/>
                    <a:lstStyle/>
                    <a:p>
                      <a:pPr fontAlgn="base"/>
                      <a:r>
                        <a:rPr lang="es-CL" sz="800">
                          <a:effectLst/>
                        </a:rPr>
                        <a:t>Zinc</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Ayuda en la función inmunológica, la cicatrización de heridas y la producción de hormonas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Carne roja, mariscos, nueces, legumbres</a:t>
                      </a:r>
                    </a:p>
                  </a:txBody>
                  <a:tcPr marL="55048" marR="55048" marT="27524" marB="2752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63995908"/>
                  </a:ext>
                </a:extLst>
              </a:tr>
            </a:tbl>
          </a:graphicData>
        </a:graphic>
      </p:graphicFrame>
    </p:spTree>
    <p:extLst>
      <p:ext uri="{BB962C8B-B14F-4D97-AF65-F5344CB8AC3E}">
        <p14:creationId xmlns:p14="http://schemas.microsoft.com/office/powerpoint/2010/main" val="3622493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Vías metabólicas</a:t>
            </a:r>
          </a:p>
        </p:txBody>
      </p:sp>
    </p:spTree>
    <p:extLst>
      <p:ext uri="{BB962C8B-B14F-4D97-AF65-F5344CB8AC3E}">
        <p14:creationId xmlns:p14="http://schemas.microsoft.com/office/powerpoint/2010/main" val="289485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5379049" cy="2470148"/>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a:solidFill>
                  <a:srgbClr val="375F68"/>
                </a:solidFill>
                <a:latin typeface="Avenir"/>
                <a:ea typeface="Avenir"/>
                <a:cs typeface="Avenir"/>
                <a:sym typeface="Avenir"/>
              </a:rPr>
              <a:t>La vía metabólica de la </a:t>
            </a:r>
            <a:r>
              <a:rPr lang="es-ES" sz="1200" dirty="0" err="1">
                <a:solidFill>
                  <a:srgbClr val="375F68"/>
                </a:solidFill>
                <a:latin typeface="Avenir"/>
                <a:ea typeface="Avenir"/>
                <a:cs typeface="Avenir"/>
                <a:sym typeface="Avenir"/>
              </a:rPr>
              <a:t>fosfocreatina</a:t>
            </a:r>
            <a:r>
              <a:rPr lang="es-ES" sz="1200" dirty="0">
                <a:solidFill>
                  <a:srgbClr val="375F68"/>
                </a:solidFill>
                <a:latin typeface="Avenir"/>
                <a:ea typeface="Avenir"/>
                <a:cs typeface="Avenir"/>
                <a:sym typeface="Avenir"/>
              </a:rPr>
              <a:t> es una de las formas de obtener energía rápida y anaeróbica en el músculo esquelético. Consiste en la utilización de una enzima llamada creatina quinasa para transferir un grupo fosfato de la creatina fosfato (</a:t>
            </a:r>
            <a:r>
              <a:rPr lang="es-ES" sz="1200" dirty="0" err="1">
                <a:solidFill>
                  <a:srgbClr val="375F68"/>
                </a:solidFill>
                <a:latin typeface="Avenir"/>
                <a:ea typeface="Avenir"/>
                <a:cs typeface="Avenir"/>
                <a:sym typeface="Avenir"/>
              </a:rPr>
              <a:t>PCr</a:t>
            </a:r>
            <a:r>
              <a:rPr lang="es-ES" sz="1200" dirty="0">
                <a:solidFill>
                  <a:srgbClr val="375F68"/>
                </a:solidFill>
                <a:latin typeface="Avenir"/>
                <a:ea typeface="Avenir"/>
                <a:cs typeface="Avenir"/>
                <a:sym typeface="Avenir"/>
              </a:rPr>
              <a:t>) a una molécula de ADP, formando ATP. Esta reacción es reversible y se puede regenerar </a:t>
            </a:r>
            <a:r>
              <a:rPr lang="es-ES" sz="1200" dirty="0" err="1">
                <a:solidFill>
                  <a:srgbClr val="375F68"/>
                </a:solidFill>
                <a:latin typeface="Avenir"/>
                <a:ea typeface="Avenir"/>
                <a:cs typeface="Avenir"/>
                <a:sym typeface="Avenir"/>
              </a:rPr>
              <a:t>PCr</a:t>
            </a:r>
            <a:r>
              <a:rPr lang="es-ES" sz="1200" dirty="0">
                <a:solidFill>
                  <a:srgbClr val="375F68"/>
                </a:solidFill>
                <a:latin typeface="Avenir"/>
                <a:ea typeface="Avenir"/>
                <a:cs typeface="Avenir"/>
                <a:sym typeface="Avenir"/>
              </a:rPr>
              <a:t> a través de la </a:t>
            </a:r>
            <a:r>
              <a:rPr lang="es-ES" sz="1200" dirty="0" err="1">
                <a:solidFill>
                  <a:srgbClr val="375F68"/>
                </a:solidFill>
                <a:latin typeface="Avenir"/>
                <a:ea typeface="Avenir"/>
                <a:cs typeface="Avenir"/>
                <a:sym typeface="Avenir"/>
              </a:rPr>
              <a:t>fosfocreatina</a:t>
            </a:r>
            <a:r>
              <a:rPr lang="es-ES" sz="1200" dirty="0">
                <a:solidFill>
                  <a:srgbClr val="375F68"/>
                </a:solidFill>
                <a:latin typeface="Avenir"/>
                <a:ea typeface="Avenir"/>
                <a:cs typeface="Avenir"/>
                <a:sym typeface="Avenir"/>
              </a:rPr>
              <a:t> quinasa utilizando ATP como sustrato.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 </a:t>
            </a:r>
            <a:r>
              <a:rPr lang="es-ES" sz="1200" dirty="0" err="1">
                <a:solidFill>
                  <a:srgbClr val="375F68"/>
                </a:solidFill>
                <a:latin typeface="Avenir"/>
                <a:ea typeface="Avenir"/>
                <a:cs typeface="Avenir"/>
                <a:sym typeface="Avenir"/>
              </a:rPr>
              <a:t>fosfocreatina</a:t>
            </a:r>
            <a:r>
              <a:rPr lang="es-ES" sz="1200" dirty="0">
                <a:solidFill>
                  <a:srgbClr val="375F68"/>
                </a:solidFill>
                <a:latin typeface="Avenir"/>
                <a:ea typeface="Avenir"/>
                <a:cs typeface="Avenir"/>
                <a:sym typeface="Avenir"/>
              </a:rPr>
              <a:t> se almacena en el músculo y se utiliza en situaciones de alta demanda energética, como en ejercicios de alta intensidad y corta duración, como levantamiento de pesas, </a:t>
            </a:r>
            <a:r>
              <a:rPr lang="es-ES" sz="1200" dirty="0" err="1">
                <a:solidFill>
                  <a:srgbClr val="375F68"/>
                </a:solidFill>
                <a:latin typeface="Avenir"/>
                <a:ea typeface="Avenir"/>
                <a:cs typeface="Avenir"/>
                <a:sym typeface="Avenir"/>
              </a:rPr>
              <a:t>sprints</a:t>
            </a:r>
            <a:r>
              <a:rPr lang="es-ES" sz="1200" dirty="0">
                <a:solidFill>
                  <a:srgbClr val="375F68"/>
                </a:solidFill>
                <a:latin typeface="Avenir"/>
                <a:ea typeface="Avenir"/>
                <a:cs typeface="Avenir"/>
                <a:sym typeface="Avenir"/>
              </a:rPr>
              <a:t> y saltos. La vía de la </a:t>
            </a:r>
            <a:r>
              <a:rPr lang="es-ES" sz="1200" dirty="0" err="1">
                <a:solidFill>
                  <a:srgbClr val="375F68"/>
                </a:solidFill>
                <a:latin typeface="Avenir"/>
                <a:ea typeface="Avenir"/>
                <a:cs typeface="Avenir"/>
                <a:sym typeface="Avenir"/>
              </a:rPr>
              <a:t>fosfocreatina</a:t>
            </a:r>
            <a:r>
              <a:rPr lang="es-ES" sz="1200" dirty="0">
                <a:solidFill>
                  <a:srgbClr val="375F68"/>
                </a:solidFill>
                <a:latin typeface="Avenir"/>
                <a:ea typeface="Avenir"/>
                <a:cs typeface="Avenir"/>
                <a:sym typeface="Avenir"/>
              </a:rPr>
              <a:t> puede proporcionar energía de manera casi inmediata durante los primeros 10 segundos de actividad, y es especialmente importante durante los primeros segundos de actividad de alta intensidad.</a:t>
            </a:r>
            <a:endParaRPr lang="es-ES" sz="1200" dirty="0">
              <a:solidFill>
                <a:srgbClr val="375F68"/>
              </a:solidFill>
              <a:latin typeface="Avenir"/>
              <a:ea typeface="Avenir"/>
              <a:cs typeface="Avenir"/>
              <a:sym typeface="Avenir"/>
            </a:endParaRPr>
          </a:p>
        </p:txBody>
      </p:sp>
      <p:sp>
        <p:nvSpPr>
          <p:cNvPr id="2" name="Rectángulo 1"/>
          <p:cNvSpPr/>
          <p:nvPr/>
        </p:nvSpPr>
        <p:spPr>
          <a:xfrm>
            <a:off x="914729" y="1171174"/>
            <a:ext cx="3444875" cy="307777"/>
          </a:xfrm>
          <a:prstGeom prst="rect">
            <a:avLst/>
          </a:prstGeom>
        </p:spPr>
        <p:txBody>
          <a:bodyPr>
            <a:spAutoFit/>
          </a:bodyPr>
          <a:lstStyle/>
          <a:p>
            <a:r>
              <a:rPr lang="es-ES" b="1" dirty="0" err="1" smtClean="0"/>
              <a:t>Fosfocreatina</a:t>
            </a:r>
            <a:endParaRPr lang="es-ES" dirty="0">
              <a:solidFill>
                <a:srgbClr val="374151"/>
              </a:solidFill>
              <a:latin typeface="Söhne"/>
            </a:endParaRPr>
          </a:p>
        </p:txBody>
      </p:sp>
    </p:spTree>
    <p:extLst>
      <p:ext uri="{BB962C8B-B14F-4D97-AF65-F5344CB8AC3E}">
        <p14:creationId xmlns:p14="http://schemas.microsoft.com/office/powerpoint/2010/main" val="326910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5379049" cy="2470148"/>
          </a:xfrm>
          <a:prstGeom prst="rect">
            <a:avLst/>
          </a:prstGeom>
          <a:noFill/>
          <a:ln>
            <a:noFill/>
          </a:ln>
        </p:spPr>
        <p:txBody>
          <a:bodyPr spcFirstLastPara="1" wrap="square" lIns="91425" tIns="45700" rIns="91425" bIns="45700" anchor="ctr" anchorCtr="0">
            <a:normAutofit/>
          </a:bodyPr>
          <a:lstStyle/>
          <a:p>
            <a:pPr lvl="0">
              <a:buClr>
                <a:srgbClr val="375F68"/>
              </a:buClr>
              <a:buSzPts val="1200"/>
            </a:pPr>
            <a:endParaRPr lang="es-ES" sz="1200" dirty="0">
              <a:solidFill>
                <a:srgbClr val="375F68"/>
              </a:solidFill>
              <a:latin typeface="Avenir"/>
              <a:ea typeface="Avenir"/>
              <a:cs typeface="Avenir"/>
              <a:sym typeface="Avenir"/>
            </a:endParaRPr>
          </a:p>
        </p:txBody>
      </p:sp>
      <p:graphicFrame>
        <p:nvGraphicFramePr>
          <p:cNvPr id="3" name="Tabla 2"/>
          <p:cNvGraphicFramePr>
            <a:graphicFrameLocks noGrp="1"/>
          </p:cNvGraphicFramePr>
          <p:nvPr>
            <p:extLst>
              <p:ext uri="{D42A27DB-BD31-4B8C-83A1-F6EECF244321}">
                <p14:modId xmlns:p14="http://schemas.microsoft.com/office/powerpoint/2010/main" val="1496435962"/>
              </p:ext>
            </p:extLst>
          </p:nvPr>
        </p:nvGraphicFramePr>
        <p:xfrm>
          <a:off x="620109" y="893383"/>
          <a:ext cx="5833242" cy="3394838"/>
        </p:xfrm>
        <a:graphic>
          <a:graphicData uri="http://schemas.openxmlformats.org/drawingml/2006/table">
            <a:tbl>
              <a:tblPr/>
              <a:tblGrid>
                <a:gridCol w="2916621">
                  <a:extLst>
                    <a:ext uri="{9D8B030D-6E8A-4147-A177-3AD203B41FA5}">
                      <a16:colId xmlns:a16="http://schemas.microsoft.com/office/drawing/2014/main" val="1798801552"/>
                    </a:ext>
                  </a:extLst>
                </a:gridCol>
                <a:gridCol w="2916621">
                  <a:extLst>
                    <a:ext uri="{9D8B030D-6E8A-4147-A177-3AD203B41FA5}">
                      <a16:colId xmlns:a16="http://schemas.microsoft.com/office/drawing/2014/main" val="4137096003"/>
                    </a:ext>
                  </a:extLst>
                </a:gridCol>
              </a:tblGrid>
              <a:tr h="245910">
                <a:tc>
                  <a:txBody>
                    <a:bodyPr/>
                    <a:lstStyle/>
                    <a:p>
                      <a:pPr fontAlgn="b"/>
                      <a:r>
                        <a:rPr lang="es-CL" sz="1100" b="1">
                          <a:effectLst/>
                        </a:rPr>
                        <a:t>Aspecto</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Descripción</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1714204"/>
                  </a:ext>
                </a:extLst>
              </a:tr>
              <a:tr h="245910">
                <a:tc>
                  <a:txBody>
                    <a:bodyPr/>
                    <a:lstStyle/>
                    <a:p>
                      <a:pPr fontAlgn="base"/>
                      <a:r>
                        <a:rPr lang="es-ES" sz="1100" dirty="0">
                          <a:effectLst/>
                        </a:rPr>
                        <a:t>Nombre de la vía metabólica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Fosfocreatina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72458160"/>
                  </a:ext>
                </a:extLst>
              </a:tr>
              <a:tr h="245910">
                <a:tc>
                  <a:txBody>
                    <a:bodyPr/>
                    <a:lstStyle/>
                    <a:p>
                      <a:pPr fontAlgn="base"/>
                      <a:r>
                        <a:rPr lang="es-CL" sz="1100">
                          <a:effectLst/>
                        </a:rPr>
                        <a:t>Tipo de vía metabólica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Anaeróbica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840470500"/>
                  </a:ext>
                </a:extLst>
              </a:tr>
              <a:tr h="245910">
                <a:tc>
                  <a:txBody>
                    <a:bodyPr/>
                    <a:lstStyle/>
                    <a:p>
                      <a:pPr fontAlgn="base"/>
                      <a:r>
                        <a:rPr lang="es-CL" sz="1100">
                          <a:effectLst/>
                        </a:rPr>
                        <a:t>Ubicación</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Músculo esquelético</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609699506"/>
                  </a:ext>
                </a:extLst>
              </a:tr>
              <a:tr h="245910">
                <a:tc>
                  <a:txBody>
                    <a:bodyPr/>
                    <a:lstStyle/>
                    <a:p>
                      <a:pPr fontAlgn="base"/>
                      <a:r>
                        <a:rPr lang="es-CL" sz="1100">
                          <a:effectLst/>
                        </a:rPr>
                        <a:t>Sustrato inicial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Creatina fosfato</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823010232"/>
                  </a:ext>
                </a:extLst>
              </a:tr>
              <a:tr h="245910">
                <a:tc>
                  <a:txBody>
                    <a:bodyPr/>
                    <a:lstStyle/>
                    <a:p>
                      <a:pPr fontAlgn="base"/>
                      <a:r>
                        <a:rPr lang="es-CL" sz="1100">
                          <a:effectLst/>
                        </a:rPr>
                        <a:t>Enzima clave</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Creatina quinasa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961073099"/>
                  </a:ext>
                </a:extLst>
              </a:tr>
              <a:tr h="245910">
                <a:tc>
                  <a:txBody>
                    <a:bodyPr/>
                    <a:lstStyle/>
                    <a:p>
                      <a:pPr fontAlgn="base"/>
                      <a:r>
                        <a:rPr lang="es-CL" sz="1100">
                          <a:effectLst/>
                        </a:rPr>
                        <a:t>Producto final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ATP</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65459983"/>
                  </a:ext>
                </a:extLst>
              </a:tr>
              <a:tr h="245910">
                <a:tc>
                  <a:txBody>
                    <a:bodyPr/>
                    <a:lstStyle/>
                    <a:p>
                      <a:pPr fontAlgn="base"/>
                      <a:r>
                        <a:rPr lang="es-ES" sz="1100">
                          <a:effectLst/>
                        </a:rPr>
                        <a:t>Duración de la fuente de energía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10-15 segundos</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19361688"/>
                  </a:ext>
                </a:extLst>
              </a:tr>
              <a:tr h="418367">
                <a:tc>
                  <a:txBody>
                    <a:bodyPr/>
                    <a:lstStyle/>
                    <a:p>
                      <a:pPr fontAlgn="base"/>
                      <a:r>
                        <a:rPr lang="es-CL" sz="1100">
                          <a:effectLst/>
                        </a:rPr>
                        <a:t>Ejemplos de actividades físicas</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Levantamiento de pesas, sprints, saltos</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541546523"/>
                  </a:ext>
                </a:extLst>
              </a:tr>
              <a:tr h="418367">
                <a:tc>
                  <a:txBody>
                    <a:bodyPr/>
                    <a:lstStyle/>
                    <a:p>
                      <a:pPr fontAlgn="base"/>
                      <a:r>
                        <a:rPr lang="es-CL" sz="1100">
                          <a:effectLst/>
                        </a:rPr>
                        <a:t>Ventajas</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Proporciona energía rápida y casi inmediata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006284683"/>
                  </a:ext>
                </a:extLst>
              </a:tr>
              <a:tr h="590824">
                <a:tc>
                  <a:txBody>
                    <a:bodyPr/>
                    <a:lstStyle/>
                    <a:p>
                      <a:pPr fontAlgn="base"/>
                      <a:r>
                        <a:rPr lang="es-CL" sz="1100">
                          <a:effectLst/>
                        </a:rPr>
                        <a:t>Desventajas</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dirty="0">
                          <a:effectLst/>
                        </a:rPr>
                        <a:t>Capacidad limitada para proporcionar energía sostenida y prolongada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74597369"/>
                  </a:ext>
                </a:extLst>
              </a:tr>
            </a:tbl>
          </a:graphicData>
        </a:graphic>
      </p:graphicFrame>
      <p:sp>
        <p:nvSpPr>
          <p:cNvPr id="7" name="Rectángulo 6"/>
          <p:cNvSpPr/>
          <p:nvPr/>
        </p:nvSpPr>
        <p:spPr>
          <a:xfrm>
            <a:off x="998811" y="294291"/>
            <a:ext cx="3444875" cy="307777"/>
          </a:xfrm>
          <a:prstGeom prst="rect">
            <a:avLst/>
          </a:prstGeom>
        </p:spPr>
        <p:txBody>
          <a:bodyPr>
            <a:spAutoFit/>
          </a:bodyPr>
          <a:lstStyle/>
          <a:p>
            <a:r>
              <a:rPr lang="es-ES" b="1" dirty="0" err="1" smtClean="0"/>
              <a:t>Fosfocreatina</a:t>
            </a:r>
            <a:endParaRPr lang="es-ES" dirty="0">
              <a:solidFill>
                <a:srgbClr val="374151"/>
              </a:solidFill>
              <a:latin typeface="Söhne"/>
            </a:endParaRPr>
          </a:p>
        </p:txBody>
      </p:sp>
    </p:spTree>
    <p:extLst>
      <p:ext uri="{BB962C8B-B14F-4D97-AF65-F5344CB8AC3E}">
        <p14:creationId xmlns:p14="http://schemas.microsoft.com/office/powerpoint/2010/main" val="1057746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88842" y="1653176"/>
            <a:ext cx="5379049" cy="2470148"/>
          </a:xfrm>
          <a:prstGeom prst="rect">
            <a:avLst/>
          </a:prstGeom>
          <a:noFill/>
          <a:ln>
            <a:noFill/>
          </a:ln>
        </p:spPr>
        <p:txBody>
          <a:bodyPr spcFirstLastPara="1" wrap="square" lIns="91425" tIns="45700" rIns="91425" bIns="45700" anchor="t" anchorCtr="0">
            <a:normAutofit fontScale="92500" lnSpcReduction="10000"/>
          </a:bodyPr>
          <a:lstStyle/>
          <a:p>
            <a:pPr lvl="0" algn="just">
              <a:lnSpc>
                <a:spcPct val="90000"/>
              </a:lnSpc>
              <a:buClr>
                <a:srgbClr val="375F68"/>
              </a:buClr>
              <a:buSzPts val="1200"/>
            </a:pPr>
            <a:r>
              <a:rPr lang="es-ES" sz="1200" dirty="0">
                <a:solidFill>
                  <a:srgbClr val="375F68"/>
                </a:solidFill>
                <a:latin typeface="Avenir"/>
                <a:ea typeface="Avenir"/>
                <a:cs typeface="Avenir"/>
                <a:sym typeface="Avenir"/>
              </a:rPr>
              <a:t>La glucólisis es una vía metabólica anaerobia que se lleva a cabo en el </a:t>
            </a:r>
            <a:r>
              <a:rPr lang="es-ES" sz="1200" dirty="0" err="1">
                <a:solidFill>
                  <a:srgbClr val="375F68"/>
                </a:solidFill>
                <a:latin typeface="Avenir"/>
                <a:ea typeface="Avenir"/>
                <a:cs typeface="Avenir"/>
                <a:sym typeface="Avenir"/>
              </a:rPr>
              <a:t>citosol</a:t>
            </a:r>
            <a:r>
              <a:rPr lang="es-ES" sz="1200" dirty="0">
                <a:solidFill>
                  <a:srgbClr val="375F68"/>
                </a:solidFill>
                <a:latin typeface="Avenir"/>
                <a:ea typeface="Avenir"/>
                <a:cs typeface="Avenir"/>
                <a:sym typeface="Avenir"/>
              </a:rPr>
              <a:t> de las células y es la encargada de transformar la glucosa en dos moléculas de </a:t>
            </a:r>
            <a:r>
              <a:rPr lang="es-ES" sz="1200" dirty="0" err="1">
                <a:solidFill>
                  <a:srgbClr val="375F68"/>
                </a:solidFill>
                <a:latin typeface="Avenir"/>
                <a:ea typeface="Avenir"/>
                <a:cs typeface="Avenir"/>
                <a:sym typeface="Avenir"/>
              </a:rPr>
              <a:t>piruvato</a:t>
            </a:r>
            <a:r>
              <a:rPr lang="es-ES" sz="1200" dirty="0">
                <a:solidFill>
                  <a:srgbClr val="375F68"/>
                </a:solidFill>
                <a:latin typeface="Avenir"/>
                <a:ea typeface="Avenir"/>
                <a:cs typeface="Avenir"/>
                <a:sym typeface="Avenir"/>
              </a:rPr>
              <a:t>, generando ATP y NADH. Es una vía común para la producción de energía en las células, ya que la glucosa es una fuente de energía ampliamente disponible. A continuación, se describen las etapas de la glucólisis:</a:t>
            </a:r>
          </a:p>
          <a:p>
            <a:pPr lvl="0" algn="just">
              <a:lnSpc>
                <a:spcPct val="90000"/>
              </a:lnSpc>
              <a:buClr>
                <a:srgbClr val="375F68"/>
              </a:buClr>
              <a:buSzPts val="1200"/>
            </a:pPr>
            <a:endParaRPr lang="es-ES" sz="1200" dirty="0">
              <a:solidFill>
                <a:srgbClr val="375F68"/>
              </a:solidFill>
              <a:latin typeface="Avenir"/>
              <a:ea typeface="Avenir"/>
              <a:cs typeface="Avenir"/>
              <a:sym typeface="Avenir"/>
            </a:endParaRPr>
          </a:p>
          <a:p>
            <a:pPr lvl="0" algn="just">
              <a:lnSpc>
                <a:spcPct val="90000"/>
              </a:lnSpc>
              <a:buClr>
                <a:srgbClr val="375F68"/>
              </a:buClr>
              <a:buSzPts val="1200"/>
            </a:pPr>
            <a:r>
              <a:rPr lang="es-ES" sz="1200" dirty="0">
                <a:solidFill>
                  <a:srgbClr val="375F68"/>
                </a:solidFill>
                <a:latin typeface="Avenir"/>
                <a:ea typeface="Avenir"/>
                <a:cs typeface="Avenir"/>
                <a:sym typeface="Avenir"/>
              </a:rPr>
              <a:t>Fase de Preparación: la glucólisis comienza con la fase de preparación, donde se requiere energía para activar la molécula de glucosa. La glucosa se </a:t>
            </a:r>
            <a:r>
              <a:rPr lang="es-ES" sz="1200" dirty="0" err="1">
                <a:solidFill>
                  <a:srgbClr val="375F68"/>
                </a:solidFill>
                <a:latin typeface="Avenir"/>
                <a:ea typeface="Avenir"/>
                <a:cs typeface="Avenir"/>
                <a:sym typeface="Avenir"/>
              </a:rPr>
              <a:t>fosforila</a:t>
            </a:r>
            <a:r>
              <a:rPr lang="es-ES" sz="1200" dirty="0">
                <a:solidFill>
                  <a:srgbClr val="375F68"/>
                </a:solidFill>
                <a:latin typeface="Avenir"/>
                <a:ea typeface="Avenir"/>
                <a:cs typeface="Avenir"/>
                <a:sym typeface="Avenir"/>
              </a:rPr>
              <a:t> mediante la enzima </a:t>
            </a:r>
            <a:r>
              <a:rPr lang="es-ES" sz="1200" dirty="0" err="1">
                <a:solidFill>
                  <a:srgbClr val="375F68"/>
                </a:solidFill>
                <a:latin typeface="Avenir"/>
                <a:ea typeface="Avenir"/>
                <a:cs typeface="Avenir"/>
                <a:sym typeface="Avenir"/>
              </a:rPr>
              <a:t>hexoquinasa</a:t>
            </a:r>
            <a:r>
              <a:rPr lang="es-ES" sz="1200" dirty="0">
                <a:solidFill>
                  <a:srgbClr val="375F68"/>
                </a:solidFill>
                <a:latin typeface="Avenir"/>
                <a:ea typeface="Avenir"/>
                <a:cs typeface="Avenir"/>
                <a:sym typeface="Avenir"/>
              </a:rPr>
              <a:t>, generando glucosa-6-fosfato.</a:t>
            </a:r>
          </a:p>
          <a:p>
            <a:pPr lvl="0" algn="just">
              <a:lnSpc>
                <a:spcPct val="90000"/>
              </a:lnSpc>
              <a:buClr>
                <a:srgbClr val="375F68"/>
              </a:buClr>
              <a:buSzPts val="1200"/>
            </a:pPr>
            <a:endParaRPr lang="es-ES" sz="1200" dirty="0">
              <a:solidFill>
                <a:srgbClr val="375F68"/>
              </a:solidFill>
              <a:latin typeface="Avenir"/>
              <a:ea typeface="Avenir"/>
              <a:cs typeface="Avenir"/>
              <a:sym typeface="Avenir"/>
            </a:endParaRPr>
          </a:p>
          <a:p>
            <a:pPr lvl="0" algn="just">
              <a:lnSpc>
                <a:spcPct val="90000"/>
              </a:lnSpc>
              <a:buClr>
                <a:srgbClr val="375F68"/>
              </a:buClr>
              <a:buSzPts val="1200"/>
            </a:pPr>
            <a:r>
              <a:rPr lang="es-ES" sz="1200" dirty="0">
                <a:solidFill>
                  <a:srgbClr val="375F68"/>
                </a:solidFill>
                <a:latin typeface="Avenir"/>
                <a:ea typeface="Avenir"/>
                <a:cs typeface="Avenir"/>
                <a:sym typeface="Avenir"/>
              </a:rPr>
              <a:t>Fase de Ruptura: la glucosa-6-fosfato se rompe en dos moléculas de ácido pirúvico, generando ATP y NADH.</a:t>
            </a:r>
          </a:p>
          <a:p>
            <a:pPr lvl="0" algn="just">
              <a:lnSpc>
                <a:spcPct val="90000"/>
              </a:lnSpc>
              <a:buClr>
                <a:srgbClr val="375F68"/>
              </a:buClr>
              <a:buSzPts val="1200"/>
            </a:pPr>
            <a:endParaRPr lang="es-ES" sz="1200" dirty="0">
              <a:solidFill>
                <a:srgbClr val="375F68"/>
              </a:solidFill>
              <a:latin typeface="Avenir"/>
              <a:ea typeface="Avenir"/>
              <a:cs typeface="Avenir"/>
              <a:sym typeface="Avenir"/>
            </a:endParaRPr>
          </a:p>
          <a:p>
            <a:pPr lvl="0" algn="just">
              <a:lnSpc>
                <a:spcPct val="90000"/>
              </a:lnSpc>
              <a:buClr>
                <a:srgbClr val="375F68"/>
              </a:buClr>
              <a:buSzPts val="1200"/>
            </a:pPr>
            <a:r>
              <a:rPr lang="es-ES" sz="1200" dirty="0">
                <a:solidFill>
                  <a:srgbClr val="375F68"/>
                </a:solidFill>
                <a:latin typeface="Avenir"/>
                <a:ea typeface="Avenir"/>
                <a:cs typeface="Avenir"/>
                <a:sym typeface="Avenir"/>
              </a:rPr>
              <a:t>Fase de Producción de ATP: en esta etapa, se generan cuatro moléculas de ATP por cada molécula de glucosa. La enzima </a:t>
            </a:r>
            <a:r>
              <a:rPr lang="es-ES" sz="1200" dirty="0" err="1">
                <a:solidFill>
                  <a:srgbClr val="375F68"/>
                </a:solidFill>
                <a:latin typeface="Avenir"/>
                <a:ea typeface="Avenir"/>
                <a:cs typeface="Avenir"/>
                <a:sym typeface="Avenir"/>
              </a:rPr>
              <a:t>piruvato</a:t>
            </a:r>
            <a:r>
              <a:rPr lang="es-ES" sz="1200" dirty="0">
                <a:solidFill>
                  <a:srgbClr val="375F68"/>
                </a:solidFill>
                <a:latin typeface="Avenir"/>
                <a:ea typeface="Avenir"/>
                <a:cs typeface="Avenir"/>
                <a:sym typeface="Avenir"/>
              </a:rPr>
              <a:t> quinasa cataliza la reacción final que transforma el </a:t>
            </a:r>
            <a:r>
              <a:rPr lang="es-ES" sz="1200" dirty="0" err="1">
                <a:solidFill>
                  <a:srgbClr val="375F68"/>
                </a:solidFill>
                <a:latin typeface="Avenir"/>
                <a:ea typeface="Avenir"/>
                <a:cs typeface="Avenir"/>
                <a:sym typeface="Avenir"/>
              </a:rPr>
              <a:t>fosfoenolpiruvato</a:t>
            </a:r>
            <a:r>
              <a:rPr lang="es-ES" sz="1200" dirty="0">
                <a:solidFill>
                  <a:srgbClr val="375F68"/>
                </a:solidFill>
                <a:latin typeface="Avenir"/>
                <a:ea typeface="Avenir"/>
                <a:cs typeface="Avenir"/>
                <a:sym typeface="Avenir"/>
              </a:rPr>
              <a:t> en </a:t>
            </a:r>
            <a:r>
              <a:rPr lang="es-ES" sz="1200" dirty="0" err="1">
                <a:solidFill>
                  <a:srgbClr val="375F68"/>
                </a:solidFill>
                <a:latin typeface="Avenir"/>
                <a:ea typeface="Avenir"/>
                <a:cs typeface="Avenir"/>
                <a:sym typeface="Avenir"/>
              </a:rPr>
              <a:t>piruvato</a:t>
            </a:r>
            <a:r>
              <a:rPr lang="es-ES" sz="1200" dirty="0">
                <a:solidFill>
                  <a:srgbClr val="375F68"/>
                </a:solidFill>
                <a:latin typeface="Avenir"/>
                <a:ea typeface="Avenir"/>
                <a:cs typeface="Avenir"/>
                <a:sym typeface="Avenir"/>
              </a:rPr>
              <a:t> y produce ATP.</a:t>
            </a:r>
            <a:endParaRPr sz="1200" b="0" i="0" u="none" strike="noStrike" cap="none" dirty="0">
              <a:solidFill>
                <a:srgbClr val="375F68"/>
              </a:solidFill>
              <a:latin typeface="Avenir"/>
              <a:ea typeface="Avenir"/>
              <a:cs typeface="Avenir"/>
              <a:sym typeface="Avenir"/>
            </a:endParaRPr>
          </a:p>
        </p:txBody>
      </p:sp>
      <p:sp>
        <p:nvSpPr>
          <p:cNvPr id="2" name="Rectángulo 1"/>
          <p:cNvSpPr/>
          <p:nvPr/>
        </p:nvSpPr>
        <p:spPr>
          <a:xfrm>
            <a:off x="1144808" y="916804"/>
            <a:ext cx="3444875" cy="307777"/>
          </a:xfrm>
          <a:prstGeom prst="rect">
            <a:avLst/>
          </a:prstGeom>
        </p:spPr>
        <p:txBody>
          <a:bodyPr>
            <a:spAutoFit/>
          </a:bodyPr>
          <a:lstStyle/>
          <a:p>
            <a:r>
              <a:rPr lang="es-ES" b="1" dirty="0" smtClean="0">
                <a:latin typeface="Calibri" panose="020F0502020204030204" pitchFamily="34" charset="0"/>
              </a:rPr>
              <a:t>Glucólisis</a:t>
            </a:r>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graphicFrame>
        <p:nvGraphicFramePr>
          <p:cNvPr id="3" name="Tabla 2"/>
          <p:cNvGraphicFramePr>
            <a:graphicFrameLocks noGrp="1"/>
          </p:cNvGraphicFramePr>
          <p:nvPr/>
        </p:nvGraphicFramePr>
        <p:xfrm>
          <a:off x="474664" y="1927687"/>
          <a:ext cx="5945185" cy="2185063"/>
        </p:xfrm>
        <a:graphic>
          <a:graphicData uri="http://schemas.openxmlformats.org/drawingml/2006/table">
            <a:tbl>
              <a:tblPr/>
              <a:tblGrid>
                <a:gridCol w="1189037">
                  <a:extLst>
                    <a:ext uri="{9D8B030D-6E8A-4147-A177-3AD203B41FA5}">
                      <a16:colId xmlns:a16="http://schemas.microsoft.com/office/drawing/2014/main" val="3181800044"/>
                    </a:ext>
                  </a:extLst>
                </a:gridCol>
                <a:gridCol w="1189037">
                  <a:extLst>
                    <a:ext uri="{9D8B030D-6E8A-4147-A177-3AD203B41FA5}">
                      <a16:colId xmlns:a16="http://schemas.microsoft.com/office/drawing/2014/main" val="3309258555"/>
                    </a:ext>
                  </a:extLst>
                </a:gridCol>
                <a:gridCol w="1189037">
                  <a:extLst>
                    <a:ext uri="{9D8B030D-6E8A-4147-A177-3AD203B41FA5}">
                      <a16:colId xmlns:a16="http://schemas.microsoft.com/office/drawing/2014/main" val="1745079054"/>
                    </a:ext>
                  </a:extLst>
                </a:gridCol>
                <a:gridCol w="1189037">
                  <a:extLst>
                    <a:ext uri="{9D8B030D-6E8A-4147-A177-3AD203B41FA5}">
                      <a16:colId xmlns:a16="http://schemas.microsoft.com/office/drawing/2014/main" val="159220634"/>
                    </a:ext>
                  </a:extLst>
                </a:gridCol>
                <a:gridCol w="1189037">
                  <a:extLst>
                    <a:ext uri="{9D8B030D-6E8A-4147-A177-3AD203B41FA5}">
                      <a16:colId xmlns:a16="http://schemas.microsoft.com/office/drawing/2014/main" val="3953830562"/>
                    </a:ext>
                  </a:extLst>
                </a:gridCol>
              </a:tblGrid>
              <a:tr h="495281">
                <a:tc>
                  <a:txBody>
                    <a:bodyPr/>
                    <a:lstStyle/>
                    <a:p>
                      <a:pPr fontAlgn="b"/>
                      <a:r>
                        <a:rPr lang="es-CL" sz="1300" b="1">
                          <a:effectLst/>
                        </a:rPr>
                        <a:t>Etapa de la Glucólisis</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Reactantes</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Productos</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ATP Producido</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NADH Producido</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98008367"/>
                  </a:ext>
                </a:extLst>
              </a:tr>
              <a:tr h="495281">
                <a:tc>
                  <a:txBody>
                    <a:bodyPr/>
                    <a:lstStyle/>
                    <a:p>
                      <a:pPr fontAlgn="base"/>
                      <a:r>
                        <a:rPr lang="es-CL" sz="1300">
                          <a:effectLst/>
                        </a:rPr>
                        <a:t>Fase de Preparación</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Glucosa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Glucosa-6-fosfato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016604821"/>
                  </a:ext>
                </a:extLst>
              </a:tr>
              <a:tr h="495281">
                <a:tc>
                  <a:txBody>
                    <a:bodyPr/>
                    <a:lstStyle/>
                    <a:p>
                      <a:pPr fontAlgn="base"/>
                      <a:r>
                        <a:rPr lang="es-CL" sz="1300">
                          <a:effectLst/>
                        </a:rPr>
                        <a:t>Fase de Ruptura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Glucosa-6-fosfato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2 moléculas de piruvato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2 moléculas de NADH</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866553683"/>
                  </a:ext>
                </a:extLst>
              </a:tr>
              <a:tr h="699220">
                <a:tc>
                  <a:txBody>
                    <a:bodyPr/>
                    <a:lstStyle/>
                    <a:p>
                      <a:pPr fontAlgn="base"/>
                      <a:r>
                        <a:rPr lang="es-ES" sz="1300">
                          <a:effectLst/>
                        </a:rPr>
                        <a:t>Fase de Producción de ATP</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2 moléculas de piruvato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4 moléculas de ATP</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4</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dirty="0">
                          <a:effectLst/>
                        </a:rPr>
                        <a:t>-</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836775131"/>
                  </a:ext>
                </a:extLst>
              </a:tr>
            </a:tbl>
          </a:graphicData>
        </a:graphic>
      </p:graphicFrame>
      <p:sp>
        <p:nvSpPr>
          <p:cNvPr id="7" name="Rectángulo 6"/>
          <p:cNvSpPr/>
          <p:nvPr/>
        </p:nvSpPr>
        <p:spPr>
          <a:xfrm>
            <a:off x="1102766" y="1200583"/>
            <a:ext cx="3444875" cy="307777"/>
          </a:xfrm>
          <a:prstGeom prst="rect">
            <a:avLst/>
          </a:prstGeom>
        </p:spPr>
        <p:txBody>
          <a:bodyPr>
            <a:spAutoFit/>
          </a:bodyPr>
          <a:lstStyle/>
          <a:p>
            <a:r>
              <a:rPr lang="es-ES" b="1" dirty="0" smtClean="0">
                <a:latin typeface="Calibri" panose="020F0502020204030204" pitchFamily="34" charset="0"/>
              </a:rPr>
              <a:t>Glucólisis</a:t>
            </a:r>
            <a:endParaRPr lang="es-CL" dirty="0"/>
          </a:p>
        </p:txBody>
      </p:sp>
    </p:spTree>
    <p:extLst>
      <p:ext uri="{BB962C8B-B14F-4D97-AF65-F5344CB8AC3E}">
        <p14:creationId xmlns:p14="http://schemas.microsoft.com/office/powerpoint/2010/main" val="2197619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0676" y="985898"/>
            <a:ext cx="5379049" cy="2470148"/>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r>
              <a:rPr lang="es-ES" b="0" dirty="0"/>
              <a:t>La oxidación de grasas es una vía metabólica que permite a las células obtener energía a partir de los ácidos grasos almacenados en el tejido adiposo y en los músculos. La oxidación de grasas ocurre en las mitocondrias, donde las grasas se descomponen en ácidos grasos y glicerol, los cuales son convertidos en acetil-</a:t>
            </a:r>
            <a:r>
              <a:rPr lang="es-ES" b="0" dirty="0" err="1"/>
              <a:t>CoA</a:t>
            </a:r>
            <a:r>
              <a:rPr lang="es-ES" b="0" dirty="0"/>
              <a:t>, la cual ingresa al ciclo de Krebs y a la cadena respiratoria para la producción de energía.</a:t>
            </a:r>
          </a:p>
          <a:p>
            <a:pPr marL="0" indent="0">
              <a:buNone/>
            </a:pPr>
            <a:r>
              <a:rPr lang="es-ES" b="0" dirty="0"/>
              <a:t>El proceso de oxidación de grasas se inicia cuando las grasas son liberadas de los adipocitos y transportadas al músculo. Una vez en el músculo, las grasas son convertidas en ácidos grasos y glicerol, y los ácidos grasos son transportados a las mitocondrias, donde son convertidos en acetil-</a:t>
            </a:r>
            <a:r>
              <a:rPr lang="es-ES" b="0" dirty="0" err="1"/>
              <a:t>CoA</a:t>
            </a:r>
            <a:r>
              <a:rPr lang="es-ES" b="0" dirty="0"/>
              <a:t> mediante un proceso conocido como beta-oxidación.</a:t>
            </a:r>
          </a:p>
          <a:p>
            <a:pPr marL="0" indent="0">
              <a:buNone/>
            </a:pPr>
            <a:r>
              <a:rPr lang="es-ES" b="0" dirty="0"/>
              <a:t>La beta-oxidación es un proceso en el que se eliminan grupos de dos átomos de carbono del ácido graso, lo que produce acetil-</a:t>
            </a:r>
            <a:r>
              <a:rPr lang="es-ES" b="0" dirty="0" err="1"/>
              <a:t>CoA</a:t>
            </a:r>
            <a:r>
              <a:rPr lang="es-ES" b="0" dirty="0"/>
              <a:t>, que luego ingresa al ciclo de Krebs para la producción de energía. Durante la beta-oxidación, se producen también moléculas de NADH y FADH2, las cuales ingresan a la cadena respiratoria para la producción de ATP.</a:t>
            </a:r>
          </a:p>
          <a:p>
            <a:endParaRPr lang="es-ES" dirty="0" smtClean="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861028" y="422818"/>
            <a:ext cx="3444875" cy="738664"/>
          </a:xfrm>
          <a:prstGeom prst="rect">
            <a:avLst/>
          </a:prstGeom>
        </p:spPr>
        <p:txBody>
          <a:bodyPr>
            <a:spAutoFit/>
          </a:bodyPr>
          <a:lstStyle/>
          <a:p>
            <a:r>
              <a:rPr lang="es-ES" b="1" dirty="0" smtClean="0"/>
              <a:t>Oxidación de grasas</a:t>
            </a:r>
            <a:endParaRPr lang="es-ES" dirty="0"/>
          </a:p>
          <a:p>
            <a:r>
              <a:rPr lang="es-ES" dirty="0"/>
              <a:t/>
            </a:r>
            <a:br>
              <a:rPr lang="es-ES" dirty="0"/>
            </a:br>
            <a:endParaRPr lang="es-CL" dirty="0"/>
          </a:p>
        </p:txBody>
      </p:sp>
    </p:spTree>
    <p:extLst>
      <p:ext uri="{BB962C8B-B14F-4D97-AF65-F5344CB8AC3E}">
        <p14:creationId xmlns:p14="http://schemas.microsoft.com/office/powerpoint/2010/main" val="3089107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574075" y="508656"/>
            <a:ext cx="3444875" cy="523220"/>
          </a:xfrm>
          <a:prstGeom prst="rect">
            <a:avLst/>
          </a:prstGeom>
        </p:spPr>
        <p:txBody>
          <a:bodyPr>
            <a:spAutoFit/>
          </a:bodyPr>
          <a:lstStyle/>
          <a:p>
            <a:r>
              <a:rPr lang="es-ES" b="1" dirty="0" smtClean="0"/>
              <a:t>Oxidación de grasas</a:t>
            </a:r>
            <a:r>
              <a:rPr lang="es-ES" dirty="0"/>
              <a:t/>
            </a:r>
            <a:br>
              <a:rPr lang="es-ES" dirty="0"/>
            </a:b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1285011719"/>
              </p:ext>
            </p:extLst>
          </p:nvPr>
        </p:nvGraphicFramePr>
        <p:xfrm>
          <a:off x="474663" y="1204547"/>
          <a:ext cx="5945186" cy="2767741"/>
        </p:xfrm>
        <a:graphic>
          <a:graphicData uri="http://schemas.openxmlformats.org/drawingml/2006/table">
            <a:tbl>
              <a:tblPr/>
              <a:tblGrid>
                <a:gridCol w="2972593">
                  <a:extLst>
                    <a:ext uri="{9D8B030D-6E8A-4147-A177-3AD203B41FA5}">
                      <a16:colId xmlns:a16="http://schemas.microsoft.com/office/drawing/2014/main" val="1139280093"/>
                    </a:ext>
                  </a:extLst>
                </a:gridCol>
                <a:gridCol w="2972593">
                  <a:extLst>
                    <a:ext uri="{9D8B030D-6E8A-4147-A177-3AD203B41FA5}">
                      <a16:colId xmlns:a16="http://schemas.microsoft.com/office/drawing/2014/main" val="3910678997"/>
                    </a:ext>
                  </a:extLst>
                </a:gridCol>
              </a:tblGrid>
              <a:tr h="291341">
                <a:tc>
                  <a:txBody>
                    <a:bodyPr/>
                    <a:lstStyle/>
                    <a:p>
                      <a:pPr fontAlgn="b"/>
                      <a:r>
                        <a:rPr lang="es-CL" sz="1300" b="1">
                          <a:effectLst/>
                        </a:rPr>
                        <a:t>Etapa del proceso</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Resumen</a:t>
                      </a:r>
                    </a:p>
                  </a:txBody>
                  <a:tcPr marL="87402" marR="87402" marT="43701" marB="43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543005001"/>
                  </a:ext>
                </a:extLst>
              </a:tr>
              <a:tr h="495280">
                <a:tc>
                  <a:txBody>
                    <a:bodyPr/>
                    <a:lstStyle/>
                    <a:p>
                      <a:pPr fontAlgn="base"/>
                      <a:r>
                        <a:rPr lang="es-CL" sz="1300">
                          <a:effectLst/>
                        </a:rPr>
                        <a:t>Lipólisis</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Liberación de ácidos grasos del tejido adiposo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6625389"/>
                  </a:ext>
                </a:extLst>
              </a:tr>
              <a:tr h="495280">
                <a:tc>
                  <a:txBody>
                    <a:bodyPr/>
                    <a:lstStyle/>
                    <a:p>
                      <a:pPr fontAlgn="base"/>
                      <a:r>
                        <a:rPr lang="es-CL" sz="1300">
                          <a:effectLst/>
                        </a:rPr>
                        <a:t>Transporte</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Transporte de los ácidos grasos al músculo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38356419"/>
                  </a:ext>
                </a:extLst>
              </a:tr>
              <a:tr h="495280">
                <a:tc>
                  <a:txBody>
                    <a:bodyPr/>
                    <a:lstStyle/>
                    <a:p>
                      <a:pPr fontAlgn="base"/>
                      <a:r>
                        <a:rPr lang="es-CL" sz="1300">
                          <a:effectLst/>
                        </a:rPr>
                        <a:t>Beta-oxidación</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Conversión de los ácidos grasos en acetil-CoA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59784646"/>
                  </a:ext>
                </a:extLst>
              </a:tr>
              <a:tr h="495280">
                <a:tc>
                  <a:txBody>
                    <a:bodyPr/>
                    <a:lstStyle/>
                    <a:p>
                      <a:pPr fontAlgn="base"/>
                      <a:r>
                        <a:rPr lang="es-CL" sz="1300">
                          <a:effectLst/>
                        </a:rPr>
                        <a:t>Ciclo de Krebs</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Producción de energía a partir del acetil-CoA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571933442"/>
                  </a:ext>
                </a:extLst>
              </a:tr>
              <a:tr h="495280">
                <a:tc>
                  <a:txBody>
                    <a:bodyPr/>
                    <a:lstStyle/>
                    <a:p>
                      <a:pPr fontAlgn="base"/>
                      <a:r>
                        <a:rPr lang="es-CL" sz="1300">
                          <a:effectLst/>
                        </a:rPr>
                        <a:t>Cadena respiratoria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dirty="0">
                          <a:effectLst/>
                        </a:rPr>
                        <a:t>Producción de ATP a partir de NADH y FADH2</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213916319"/>
                  </a:ext>
                </a:extLst>
              </a:tr>
            </a:tbl>
          </a:graphicData>
        </a:graphic>
      </p:graphicFrame>
    </p:spTree>
    <p:extLst>
      <p:ext uri="{BB962C8B-B14F-4D97-AF65-F5344CB8AC3E}">
        <p14:creationId xmlns:p14="http://schemas.microsoft.com/office/powerpoint/2010/main" val="47161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Patrón de fondo&#10;&#10;Descripción generada automáticamente"/>
          <p:cNvPicPr preferRelativeResize="0"/>
          <p:nvPr/>
        </p:nvPicPr>
        <p:blipFill rotWithShape="1">
          <a:blip r:embed="rId3">
            <a:alphaModFix/>
          </a:blip>
          <a:srcRect/>
          <a:stretch/>
        </p:blipFill>
        <p:spPr>
          <a:xfrm>
            <a:off x="-47490" y="-29665"/>
            <a:ext cx="6942003" cy="5206503"/>
          </a:xfrm>
          <a:prstGeom prst="rect">
            <a:avLst/>
          </a:prstGeom>
          <a:noFill/>
          <a:ln>
            <a:noFill/>
          </a:ln>
        </p:spPr>
      </p:pic>
      <p:sp>
        <p:nvSpPr>
          <p:cNvPr id="91" name="Google Shape;91;p2"/>
          <p:cNvSpPr txBox="1">
            <a:spLocks noGrp="1"/>
          </p:cNvSpPr>
          <p:nvPr>
            <p:ph type="title"/>
          </p:nvPr>
        </p:nvSpPr>
        <p:spPr>
          <a:xfrm>
            <a:off x="635989" y="1773240"/>
            <a:ext cx="5379049" cy="2470148"/>
          </a:xfrm>
          <a:prstGeom prst="rect">
            <a:avLst/>
          </a:prstGeom>
          <a:noFill/>
          <a:ln>
            <a:noFill/>
          </a:ln>
        </p:spPr>
        <p:txBody>
          <a:bodyPr spcFirstLastPara="1" wrap="square" lIns="91425" tIns="45700" rIns="91425" bIns="45700" anchor="ctr" anchorCtr="0">
            <a:normAutofit/>
          </a:bodyPr>
          <a:lstStyle/>
          <a:p>
            <a:pPr lvl="0" algn="ctr">
              <a:buClr>
                <a:srgbClr val="375F68"/>
              </a:buClr>
              <a:buSzPts val="1200"/>
            </a:pPr>
            <a:r>
              <a:rPr lang="es-ES" sz="2000" dirty="0" err="1" smtClean="0">
                <a:solidFill>
                  <a:srgbClr val="375F68"/>
                </a:solidFill>
                <a:latin typeface="Avenir"/>
                <a:ea typeface="Avenir"/>
                <a:cs typeface="Avenir"/>
                <a:sym typeface="Avenir"/>
              </a:rPr>
              <a:t>Anatomofisiología</a:t>
            </a:r>
            <a:r>
              <a:rPr lang="es-ES" sz="2000" dirty="0" smtClean="0">
                <a:solidFill>
                  <a:srgbClr val="375F68"/>
                </a:solidFill>
                <a:latin typeface="Avenir"/>
                <a:ea typeface="Avenir"/>
                <a:cs typeface="Avenir"/>
                <a:sym typeface="Avenir"/>
              </a:rPr>
              <a:t> del movimiento</a:t>
            </a:r>
            <a:br>
              <a:rPr lang="es-ES" sz="2000" dirty="0" smtClean="0">
                <a:solidFill>
                  <a:srgbClr val="375F68"/>
                </a:solidFill>
                <a:latin typeface="Avenir"/>
                <a:ea typeface="Avenir"/>
                <a:cs typeface="Avenir"/>
                <a:sym typeface="Avenir"/>
              </a:rPr>
            </a:br>
            <a:r>
              <a:rPr lang="es-ES" sz="2000" dirty="0" smtClean="0">
                <a:solidFill>
                  <a:srgbClr val="375F68"/>
                </a:solidFill>
                <a:latin typeface="Avenir"/>
                <a:ea typeface="Avenir"/>
                <a:cs typeface="Avenir"/>
                <a:sym typeface="Avenir"/>
              </a:rPr>
              <a:t>Parte </a:t>
            </a:r>
            <a:r>
              <a:rPr lang="es-ES" sz="2000" dirty="0" smtClean="0">
                <a:solidFill>
                  <a:srgbClr val="375F68"/>
                </a:solidFill>
                <a:latin typeface="Avenir"/>
                <a:ea typeface="Avenir"/>
                <a:cs typeface="Avenir"/>
                <a:sym typeface="Avenir"/>
              </a:rPr>
              <a:t>0</a:t>
            </a:r>
            <a:r>
              <a:rPr lang="es-ES" sz="2000" dirty="0" smtClean="0">
                <a:solidFill>
                  <a:srgbClr val="375F68"/>
                </a:solidFill>
                <a:latin typeface="Avenir"/>
                <a:ea typeface="Avenir"/>
                <a:cs typeface="Avenir"/>
                <a:sym typeface="Avenir"/>
              </a:rPr>
              <a:t/>
            </a:r>
            <a:br>
              <a:rPr lang="es-ES" sz="2000" dirty="0" smtClean="0">
                <a:solidFill>
                  <a:srgbClr val="375F68"/>
                </a:solidFill>
                <a:latin typeface="Avenir"/>
                <a:ea typeface="Avenir"/>
                <a:cs typeface="Avenir"/>
                <a:sym typeface="Avenir"/>
              </a:rPr>
            </a:br>
            <a:r>
              <a:rPr lang="es-ES" sz="2000" u="sng" dirty="0" smtClean="0">
                <a:solidFill>
                  <a:srgbClr val="375F68"/>
                </a:solidFill>
                <a:latin typeface="Avenir"/>
                <a:ea typeface="Avenir"/>
                <a:cs typeface="Avenir"/>
                <a:sym typeface="Avenir"/>
              </a:rPr>
              <a:t>Conceptos básicos</a:t>
            </a:r>
            <a:endParaRPr sz="2000" u="sng" dirty="0"/>
          </a:p>
        </p:txBody>
      </p:sp>
      <p:sp>
        <p:nvSpPr>
          <p:cNvPr id="92" name="Google Shape;92;p2"/>
          <p:cNvSpPr txBox="1"/>
          <p:nvPr/>
        </p:nvSpPr>
        <p:spPr>
          <a:xfrm>
            <a:off x="1688502" y="1068391"/>
            <a:ext cx="5379049" cy="50323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75F68"/>
              </a:buClr>
              <a:buSzPts val="1200"/>
              <a:buFont typeface="Avenir"/>
              <a:buNone/>
            </a:pPr>
            <a:r>
              <a:rPr lang="es-CL" sz="1200" b="0" i="0" u="none" strike="noStrike" cap="none" dirty="0" smtClean="0">
                <a:solidFill>
                  <a:srgbClr val="375F68"/>
                </a:solidFill>
                <a:latin typeface="Avenir"/>
                <a:ea typeface="Avenir"/>
                <a:cs typeface="Avenir"/>
                <a:sym typeface="Avenir"/>
              </a:rPr>
              <a:t>N°3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a:solidFill>
                  <a:schemeClr val="bg2"/>
                </a:solidFill>
                <a:latin typeface="Avenir"/>
                <a:sym typeface="Avenir"/>
              </a:rPr>
              <a:t>LA INTEGRACIÓN SENSORIO MOTORA</a:t>
            </a:r>
            <a:endParaRPr lang="es-ES" sz="4400" dirty="0" smtClean="0">
              <a:solidFill>
                <a:schemeClr val="bg2"/>
              </a:solidFill>
              <a:latin typeface="Avenir"/>
              <a:sym typeface="Avenir"/>
            </a:endParaRPr>
          </a:p>
        </p:txBody>
      </p:sp>
    </p:spTree>
    <p:extLst>
      <p:ext uri="{BB962C8B-B14F-4D97-AF65-F5344CB8AC3E}">
        <p14:creationId xmlns:p14="http://schemas.microsoft.com/office/powerpoint/2010/main" val="3027796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11327" y="908314"/>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185192" y="815871"/>
            <a:ext cx="3444875" cy="738664"/>
          </a:xfrm>
          <a:prstGeom prst="rect">
            <a:avLst/>
          </a:prstGeom>
        </p:spPr>
        <p:txBody>
          <a:bodyPr>
            <a:spAutoFit/>
          </a:bodyPr>
          <a:lstStyle/>
          <a:p>
            <a:r>
              <a:rPr lang="es-ES" b="1" dirty="0"/>
              <a:t>Concepto de sensación y percepción</a:t>
            </a:r>
          </a:p>
          <a:p>
            <a:r>
              <a:rPr lang="es-ES" dirty="0" smtClean="0"/>
              <a:t/>
            </a:r>
            <a:br>
              <a:rPr lang="es-ES" dirty="0" smtClean="0"/>
            </a:br>
            <a:endParaRPr lang="es-CL" dirty="0"/>
          </a:p>
        </p:txBody>
      </p:sp>
      <p:sp>
        <p:nvSpPr>
          <p:cNvPr id="4" name="Rectángulo 3"/>
          <p:cNvSpPr/>
          <p:nvPr/>
        </p:nvSpPr>
        <p:spPr>
          <a:xfrm>
            <a:off x="923418" y="1721800"/>
            <a:ext cx="5107700" cy="1785104"/>
          </a:xfrm>
          <a:prstGeom prst="rect">
            <a:avLst/>
          </a:prstGeom>
        </p:spPr>
        <p:txBody>
          <a:bodyPr wrap="square">
            <a:spAutoFit/>
          </a:bodyPr>
          <a:lstStyle/>
          <a:p>
            <a:r>
              <a:rPr lang="es-ES" sz="1100" dirty="0" smtClean="0">
                <a:solidFill>
                  <a:srgbClr val="375F68"/>
                </a:solidFill>
                <a:latin typeface="Avenir"/>
                <a:ea typeface="Avenir"/>
                <a:cs typeface="Avenir"/>
              </a:rPr>
              <a:t>- </a:t>
            </a:r>
            <a:r>
              <a:rPr lang="es-ES" sz="1100" dirty="0">
                <a:solidFill>
                  <a:srgbClr val="375F68"/>
                </a:solidFill>
                <a:latin typeface="Avenir"/>
                <a:ea typeface="Avenir"/>
                <a:cs typeface="Avenir"/>
              </a:rPr>
              <a:t>Sensación: Respuesta de los receptores sensoriales a estímulos específicos y su posterior</a:t>
            </a:r>
          </a:p>
          <a:p>
            <a:r>
              <a:rPr lang="es-ES" sz="1100" dirty="0">
                <a:solidFill>
                  <a:srgbClr val="375F68"/>
                </a:solidFill>
                <a:latin typeface="Avenir"/>
                <a:ea typeface="Avenir"/>
                <a:cs typeface="Avenir"/>
              </a:rPr>
              <a:t> procesamiento neurofisiológico. La sensación es lo que percibimos a través de nuestros sentidos.</a:t>
            </a:r>
          </a:p>
          <a:p>
            <a:r>
              <a:rPr lang="es-ES" sz="1100" dirty="0">
                <a:solidFill>
                  <a:srgbClr val="375F68"/>
                </a:solidFill>
                <a:latin typeface="Avenir"/>
                <a:ea typeface="Avenir"/>
                <a:cs typeface="Avenir"/>
              </a:rPr>
              <a:t> Podría decirse que la sensación es el resultado físico de la estimulación de cualquier órgano</a:t>
            </a:r>
          </a:p>
          <a:p>
            <a:r>
              <a:rPr lang="es-ES" sz="1100" dirty="0">
                <a:solidFill>
                  <a:srgbClr val="375F68"/>
                </a:solidFill>
                <a:latin typeface="Avenir"/>
                <a:ea typeface="Avenir"/>
                <a:cs typeface="Avenir"/>
              </a:rPr>
              <a:t> sensorial.</a:t>
            </a:r>
          </a:p>
          <a:p>
            <a:r>
              <a:rPr lang="es-ES" sz="1100" dirty="0">
                <a:solidFill>
                  <a:srgbClr val="375F68"/>
                </a:solidFill>
                <a:latin typeface="Avenir"/>
                <a:ea typeface="Avenir"/>
                <a:cs typeface="Avenir"/>
              </a:rPr>
              <a:t> - Percepción: Resultado de la integración y el procesamiento de sensaciones por los centros nerviosos</a:t>
            </a:r>
          </a:p>
          <a:p>
            <a:r>
              <a:rPr lang="es-ES" sz="1100" dirty="0">
                <a:solidFill>
                  <a:srgbClr val="375F68"/>
                </a:solidFill>
                <a:latin typeface="Avenir"/>
                <a:ea typeface="Avenir"/>
                <a:cs typeface="Avenir"/>
              </a:rPr>
              <a:t> superiores, que le da significado a nuestras sensaciones. </a:t>
            </a:r>
            <a:endParaRPr lang="es-CL" sz="1100" dirty="0">
              <a:solidFill>
                <a:srgbClr val="375F68"/>
              </a:solidFill>
              <a:latin typeface="Avenir"/>
              <a:ea typeface="Avenir"/>
              <a:cs typeface="Avenir"/>
            </a:endParaRPr>
          </a:p>
        </p:txBody>
      </p:sp>
    </p:spTree>
    <p:extLst>
      <p:ext uri="{BB962C8B-B14F-4D97-AF65-F5344CB8AC3E}">
        <p14:creationId xmlns:p14="http://schemas.microsoft.com/office/powerpoint/2010/main" val="1145517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300805" y="508656"/>
            <a:ext cx="3444875" cy="523220"/>
          </a:xfrm>
          <a:prstGeom prst="rect">
            <a:avLst/>
          </a:prstGeom>
        </p:spPr>
        <p:txBody>
          <a:bodyPr>
            <a:spAutoFit/>
          </a:bodyPr>
          <a:lstStyle/>
          <a:p>
            <a:r>
              <a:rPr lang="es-ES" b="1" dirty="0"/>
              <a:t>Tipos de receptores sensoriales </a:t>
            </a:r>
            <a:r>
              <a:rPr lang="es-ES" dirty="0"/>
              <a:t/>
            </a:r>
            <a:br>
              <a:rPr lang="es-ES" dirty="0"/>
            </a:br>
            <a:endParaRPr lang="es-CL" dirty="0"/>
          </a:p>
        </p:txBody>
      </p:sp>
      <p:sp>
        <p:nvSpPr>
          <p:cNvPr id="3" name="Rectángulo 2"/>
          <p:cNvSpPr/>
          <p:nvPr/>
        </p:nvSpPr>
        <p:spPr>
          <a:xfrm>
            <a:off x="427352" y="1138531"/>
            <a:ext cx="6179754" cy="2462213"/>
          </a:xfrm>
          <a:prstGeom prst="rect">
            <a:avLst/>
          </a:prstGeom>
        </p:spPr>
        <p:txBody>
          <a:bodyPr wrap="square">
            <a:spAutoFit/>
          </a:bodyPr>
          <a:lstStyle/>
          <a:p>
            <a:pPr algn="just"/>
            <a:r>
              <a:rPr lang="es-ES" sz="1100" dirty="0" smtClean="0">
                <a:solidFill>
                  <a:srgbClr val="375F68"/>
                </a:solidFill>
                <a:latin typeface="Avenir"/>
                <a:ea typeface="Avenir"/>
                <a:cs typeface="Avenir"/>
              </a:rPr>
              <a:t>Los </a:t>
            </a:r>
            <a:r>
              <a:rPr lang="es-ES" sz="1100" dirty="0">
                <a:solidFill>
                  <a:srgbClr val="375F68"/>
                </a:solidFill>
                <a:latin typeface="Avenir"/>
                <a:ea typeface="Avenir"/>
                <a:cs typeface="Avenir"/>
              </a:rPr>
              <a:t>receptores sensoriales se definen como una terminación nerviosa sensorial, una célula o grupo de células, o un órgano sensorial que cuando es estimulado produce un impulso aferente o sensorial. </a:t>
            </a:r>
            <a:r>
              <a:rPr lang="es-ES" sz="1100" dirty="0">
                <a:solidFill>
                  <a:srgbClr val="375F68"/>
                </a:solidFill>
                <a:latin typeface="Avenir"/>
                <a:ea typeface="Avenir"/>
                <a:cs typeface="Avenir"/>
              </a:rPr>
              <a:t>Los receptores sensoriales se pueden clasificar en función de la procedencia del estímulo sensorial o por el tipo de estímulo. </a:t>
            </a:r>
            <a:r>
              <a:rPr lang="es-ES" sz="1100" dirty="0">
                <a:solidFill>
                  <a:srgbClr val="375F68"/>
                </a:solidFill>
                <a:latin typeface="Avenir"/>
                <a:ea typeface="Avenir"/>
                <a:cs typeface="Avenir"/>
              </a:rPr>
              <a:t>- Según la procedencia del estímulo: </a:t>
            </a:r>
            <a:endParaRPr lang="es-ES" sz="1100" dirty="0" smtClean="0">
              <a:solidFill>
                <a:srgbClr val="375F68"/>
              </a:solidFill>
              <a:latin typeface="Avenir"/>
              <a:ea typeface="Avenir"/>
              <a:cs typeface="Avenir"/>
            </a:endParaRPr>
          </a:p>
          <a:p>
            <a:pPr marL="171450" indent="-171450" algn="just">
              <a:buFontTx/>
              <a:buChar char="-"/>
            </a:pPr>
            <a:r>
              <a:rPr lang="es-ES" sz="1100" dirty="0" err="1" smtClean="0">
                <a:solidFill>
                  <a:srgbClr val="375F68"/>
                </a:solidFill>
                <a:latin typeface="Avenir"/>
                <a:ea typeface="Avenir"/>
                <a:cs typeface="Avenir"/>
              </a:rPr>
              <a:t>Exterorreceptores</a:t>
            </a:r>
            <a:r>
              <a:rPr lang="es-ES" sz="1100" dirty="0">
                <a:solidFill>
                  <a:srgbClr val="375F68"/>
                </a:solidFill>
                <a:latin typeface="Avenir"/>
                <a:ea typeface="Avenir"/>
                <a:cs typeface="Avenir"/>
              </a:rPr>
              <a:t>: Receptores localizados en la superficie o cercanos a ella. </a:t>
            </a:r>
            <a:r>
              <a:rPr lang="es-ES" sz="1100" dirty="0">
                <a:solidFill>
                  <a:srgbClr val="375F68"/>
                </a:solidFill>
                <a:latin typeface="Avenir"/>
                <a:ea typeface="Avenir"/>
                <a:cs typeface="Avenir"/>
              </a:rPr>
              <a:t>Incluyen los receptores visuales y auditivos, tacto, temperatura y receptores del dolor. </a:t>
            </a:r>
            <a:endParaRPr lang="es-ES" sz="1100" dirty="0" smtClean="0">
              <a:solidFill>
                <a:srgbClr val="375F68"/>
              </a:solidFill>
              <a:latin typeface="Avenir"/>
              <a:ea typeface="Avenir"/>
              <a:cs typeface="Avenir"/>
            </a:endParaRPr>
          </a:p>
          <a:p>
            <a:pPr marL="171450" indent="-171450" algn="just">
              <a:buFontTx/>
              <a:buChar char="-"/>
            </a:pPr>
            <a:r>
              <a:rPr lang="es-ES" sz="1100" dirty="0" err="1" smtClean="0">
                <a:solidFill>
                  <a:srgbClr val="375F68"/>
                </a:solidFill>
                <a:latin typeface="Avenir"/>
                <a:ea typeface="Avenir"/>
                <a:cs typeface="Avenir"/>
              </a:rPr>
              <a:t>Interorreceptores</a:t>
            </a:r>
            <a:r>
              <a:rPr lang="es-ES" sz="1100" dirty="0">
                <a:solidFill>
                  <a:srgbClr val="375F68"/>
                </a:solidFill>
                <a:latin typeface="Avenir"/>
                <a:ea typeface="Avenir"/>
                <a:cs typeface="Avenir"/>
              </a:rPr>
              <a:t>: Se encuentran en las capas mucosas del sistema respiratorio y tracto digestivo que responden a estímulos internos, también llamados </a:t>
            </a:r>
            <a:r>
              <a:rPr lang="es-ES" sz="1100" dirty="0" err="1">
                <a:solidFill>
                  <a:srgbClr val="375F68"/>
                </a:solidFill>
                <a:latin typeface="Avenir"/>
                <a:ea typeface="Avenir"/>
                <a:cs typeface="Avenir"/>
              </a:rPr>
              <a:t>viscerorreceptores</a:t>
            </a:r>
            <a:r>
              <a:rPr lang="es-ES" sz="1100" dirty="0">
                <a:solidFill>
                  <a:srgbClr val="375F68"/>
                </a:solidFill>
                <a:latin typeface="Avenir"/>
                <a:ea typeface="Avenir"/>
                <a:cs typeface="Avenir"/>
              </a:rPr>
              <a:t>. Los </a:t>
            </a:r>
            <a:r>
              <a:rPr lang="es-ES" sz="1100" dirty="0" err="1">
                <a:solidFill>
                  <a:srgbClr val="375F68"/>
                </a:solidFill>
                <a:latin typeface="Avenir"/>
                <a:ea typeface="Avenir"/>
                <a:cs typeface="Avenir"/>
              </a:rPr>
              <a:t>propioceptores</a:t>
            </a:r>
            <a:r>
              <a:rPr lang="es-ES" sz="1100" dirty="0">
                <a:solidFill>
                  <a:srgbClr val="375F68"/>
                </a:solidFill>
                <a:latin typeface="Avenir"/>
                <a:ea typeface="Avenir"/>
                <a:cs typeface="Avenir"/>
              </a:rPr>
              <a:t> responden a estímulos procedentes de los tejidos corporales. El órgano tendinoso de Golgi es un receptor sensorial propioceptivo que detecta los cambios en la tensión muscular. Se encuentra en los orígenes e inserción de las fibras de los músculos esqueléticos, en los tendones. Provoca lo que se conoce como el reflejo tendinoso de Golgi. Cuando el músculo genera fuerza, las terminales sensoriales se comprimen. Esto despolariza el axón </a:t>
            </a:r>
            <a:r>
              <a:rPr lang="es-ES" sz="1100" dirty="0" err="1">
                <a:solidFill>
                  <a:srgbClr val="375F68"/>
                </a:solidFill>
                <a:latin typeface="Avenir"/>
                <a:ea typeface="Avenir"/>
                <a:cs typeface="Avenir"/>
              </a:rPr>
              <a:t>Ib</a:t>
            </a:r>
            <a:r>
              <a:rPr lang="es-ES" sz="1100" dirty="0">
                <a:solidFill>
                  <a:srgbClr val="375F68"/>
                </a:solidFill>
                <a:latin typeface="Avenir"/>
                <a:ea typeface="Avenir"/>
                <a:cs typeface="Avenir"/>
              </a:rPr>
              <a:t> provocando un impulso nervioso que viaja hasta la médula espinal. </a:t>
            </a:r>
            <a:endParaRPr lang="es-CL" sz="1100" dirty="0">
              <a:solidFill>
                <a:srgbClr val="375F68"/>
              </a:solidFill>
              <a:latin typeface="Avenir"/>
              <a:ea typeface="Avenir"/>
              <a:cs typeface="Avenir"/>
            </a:endParaRPr>
          </a:p>
        </p:txBody>
      </p:sp>
    </p:spTree>
    <p:extLst>
      <p:ext uri="{BB962C8B-B14F-4D97-AF65-F5344CB8AC3E}">
        <p14:creationId xmlns:p14="http://schemas.microsoft.com/office/powerpoint/2010/main" val="2686912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3" name="Rectángulo 2"/>
          <p:cNvSpPr/>
          <p:nvPr/>
        </p:nvSpPr>
        <p:spPr>
          <a:xfrm>
            <a:off x="427352" y="1138531"/>
            <a:ext cx="6179754" cy="1954381"/>
          </a:xfrm>
          <a:prstGeom prst="rect">
            <a:avLst/>
          </a:prstGeom>
        </p:spPr>
        <p:txBody>
          <a:bodyPr wrap="square">
            <a:spAutoFit/>
          </a:bodyPr>
          <a:lstStyle/>
          <a:p>
            <a:pPr algn="just"/>
            <a:r>
              <a:rPr lang="es-ES" sz="1100" dirty="0">
                <a:solidFill>
                  <a:srgbClr val="375F68"/>
                </a:solidFill>
                <a:latin typeface="Avenir"/>
                <a:ea typeface="Avenir"/>
                <a:cs typeface="Avenir"/>
              </a:rPr>
              <a:t>- Según el tipo de estímulo:</a:t>
            </a:r>
          </a:p>
          <a:p>
            <a:pPr algn="just"/>
            <a:r>
              <a:rPr lang="es-ES" sz="1100" dirty="0">
                <a:solidFill>
                  <a:srgbClr val="375F68"/>
                </a:solidFill>
                <a:latin typeface="Avenir"/>
                <a:ea typeface="Avenir"/>
                <a:cs typeface="Avenir"/>
              </a:rPr>
              <a:t> - </a:t>
            </a:r>
            <a:r>
              <a:rPr lang="es-ES" sz="1100" dirty="0" err="1">
                <a:solidFill>
                  <a:srgbClr val="375F68"/>
                </a:solidFill>
                <a:latin typeface="Avenir"/>
                <a:ea typeface="Avenir"/>
                <a:cs typeface="Avenir"/>
              </a:rPr>
              <a:t>Mecanorreceptores</a:t>
            </a:r>
            <a:r>
              <a:rPr lang="es-ES" sz="1100" dirty="0">
                <a:solidFill>
                  <a:srgbClr val="375F68"/>
                </a:solidFill>
                <a:latin typeface="Avenir"/>
                <a:ea typeface="Avenir"/>
                <a:cs typeface="Avenir"/>
              </a:rPr>
              <a:t>: Detectan estímulos mecánicos como el estiramiento o deformación de los</a:t>
            </a:r>
          </a:p>
          <a:p>
            <a:pPr algn="just"/>
            <a:r>
              <a:rPr lang="es-ES" sz="1100" dirty="0">
                <a:solidFill>
                  <a:srgbClr val="375F68"/>
                </a:solidFill>
                <a:latin typeface="Avenir"/>
                <a:ea typeface="Avenir"/>
                <a:cs typeface="Avenir"/>
              </a:rPr>
              <a:t> tejidos, tacto, vibración y presión.</a:t>
            </a:r>
          </a:p>
          <a:p>
            <a:pPr algn="just"/>
            <a:r>
              <a:rPr lang="es-ES" sz="1100" dirty="0">
                <a:solidFill>
                  <a:srgbClr val="375F68"/>
                </a:solidFill>
                <a:latin typeface="Avenir"/>
                <a:ea typeface="Avenir"/>
                <a:cs typeface="Avenir"/>
              </a:rPr>
              <a:t> - </a:t>
            </a:r>
            <a:r>
              <a:rPr lang="es-ES" sz="1100" dirty="0" err="1">
                <a:solidFill>
                  <a:srgbClr val="375F68"/>
                </a:solidFill>
                <a:latin typeface="Avenir"/>
                <a:ea typeface="Avenir"/>
                <a:cs typeface="Avenir"/>
              </a:rPr>
              <a:t>Fotorreceptores</a:t>
            </a:r>
            <a:r>
              <a:rPr lang="es-ES" sz="1100" dirty="0">
                <a:solidFill>
                  <a:srgbClr val="375F68"/>
                </a:solidFill>
                <a:latin typeface="Avenir"/>
                <a:ea typeface="Avenir"/>
                <a:cs typeface="Avenir"/>
              </a:rPr>
              <a:t>: Transforman la luz en impulsos nerviosos que llegan al cerebro a través del nervio</a:t>
            </a:r>
          </a:p>
          <a:p>
            <a:pPr algn="just"/>
            <a:r>
              <a:rPr lang="es-ES" sz="1100" dirty="0">
                <a:solidFill>
                  <a:srgbClr val="375F68"/>
                </a:solidFill>
                <a:latin typeface="Avenir"/>
                <a:ea typeface="Avenir"/>
                <a:cs typeface="Avenir"/>
              </a:rPr>
              <a:t> óptico haciendo posible la visión. </a:t>
            </a:r>
            <a:endParaRPr lang="es-ES" sz="1100" dirty="0" smtClean="0">
              <a:solidFill>
                <a:srgbClr val="375F68"/>
              </a:solidFill>
              <a:latin typeface="Avenir"/>
              <a:ea typeface="Avenir"/>
              <a:cs typeface="Avenir"/>
            </a:endParaRPr>
          </a:p>
          <a:p>
            <a:pPr algn="just"/>
            <a:r>
              <a:rPr lang="es-ES" sz="1100" dirty="0" smtClean="0">
                <a:solidFill>
                  <a:srgbClr val="375F68"/>
                </a:solidFill>
                <a:latin typeface="Avenir"/>
                <a:ea typeface="Avenir"/>
                <a:cs typeface="Avenir"/>
              </a:rPr>
              <a:t>- </a:t>
            </a:r>
            <a:r>
              <a:rPr lang="es-ES" sz="1100" dirty="0" err="1" smtClean="0">
                <a:solidFill>
                  <a:srgbClr val="375F68"/>
                </a:solidFill>
                <a:latin typeface="Avenir"/>
                <a:ea typeface="Avenir"/>
                <a:cs typeface="Avenir"/>
              </a:rPr>
              <a:t>Termorreceptores</a:t>
            </a:r>
            <a:r>
              <a:rPr lang="es-ES" sz="1100" dirty="0">
                <a:solidFill>
                  <a:srgbClr val="375F68"/>
                </a:solidFill>
                <a:latin typeface="Avenir"/>
                <a:ea typeface="Avenir"/>
                <a:cs typeface="Avenir"/>
              </a:rPr>
              <a:t>: Discriminan temperaturas de entre -10 grados a 60 grados. Se localizan</a:t>
            </a:r>
          </a:p>
          <a:p>
            <a:pPr algn="just"/>
            <a:r>
              <a:rPr lang="es-ES" sz="1100" dirty="0">
                <a:solidFill>
                  <a:srgbClr val="375F68"/>
                </a:solidFill>
                <a:latin typeface="Avenir"/>
                <a:ea typeface="Avenir"/>
                <a:cs typeface="Avenir"/>
              </a:rPr>
              <a:t> externamente en la piel e internamente en el hipotálamo.</a:t>
            </a:r>
          </a:p>
          <a:p>
            <a:pPr algn="just"/>
            <a:r>
              <a:rPr lang="es-ES" sz="1100" dirty="0">
                <a:solidFill>
                  <a:srgbClr val="375F68"/>
                </a:solidFill>
                <a:latin typeface="Avenir"/>
                <a:ea typeface="Avenir"/>
                <a:cs typeface="Avenir"/>
              </a:rPr>
              <a:t> - Quimiorreceptores: Detectan la concentración de sustancias químicas.</a:t>
            </a:r>
          </a:p>
          <a:p>
            <a:pPr algn="just"/>
            <a:r>
              <a:rPr lang="es-ES" sz="1100" dirty="0">
                <a:solidFill>
                  <a:srgbClr val="375F68"/>
                </a:solidFill>
                <a:latin typeface="Avenir"/>
                <a:ea typeface="Avenir"/>
                <a:cs typeface="Avenir"/>
              </a:rPr>
              <a:t> - </a:t>
            </a:r>
            <a:r>
              <a:rPr lang="es-ES" sz="1100" dirty="0" err="1">
                <a:solidFill>
                  <a:srgbClr val="375F68"/>
                </a:solidFill>
                <a:latin typeface="Avenir"/>
                <a:ea typeface="Avenir"/>
                <a:cs typeface="Avenir"/>
              </a:rPr>
              <a:t>Nociceptores</a:t>
            </a:r>
            <a:r>
              <a:rPr lang="es-ES" sz="1100" dirty="0">
                <a:solidFill>
                  <a:srgbClr val="375F68"/>
                </a:solidFill>
                <a:latin typeface="Avenir"/>
                <a:ea typeface="Avenir"/>
                <a:cs typeface="Avenir"/>
              </a:rPr>
              <a:t>: Detectan el dolor y están formados por terminaciones nerviosas libres </a:t>
            </a:r>
            <a:r>
              <a:rPr lang="es-ES" sz="1100" dirty="0" smtClean="0">
                <a:solidFill>
                  <a:srgbClr val="375F68"/>
                </a:solidFill>
                <a:latin typeface="Avenir"/>
                <a:ea typeface="Avenir"/>
                <a:cs typeface="Avenir"/>
              </a:rPr>
              <a:t>localizadas en </a:t>
            </a:r>
            <a:r>
              <a:rPr lang="es-ES" sz="1100" dirty="0">
                <a:solidFill>
                  <a:srgbClr val="375F68"/>
                </a:solidFill>
                <a:latin typeface="Avenir"/>
                <a:ea typeface="Avenir"/>
                <a:cs typeface="Avenir"/>
              </a:rPr>
              <a:t>la piel, órganos internos y tejido óseo.</a:t>
            </a:r>
            <a:endParaRPr lang="es-CL" sz="1100" dirty="0">
              <a:solidFill>
                <a:srgbClr val="375F68"/>
              </a:solidFill>
              <a:latin typeface="Avenir"/>
              <a:ea typeface="Avenir"/>
              <a:cs typeface="Avenir"/>
            </a:endParaRPr>
          </a:p>
        </p:txBody>
      </p:sp>
      <p:sp>
        <p:nvSpPr>
          <p:cNvPr id="6" name="Rectángulo 5"/>
          <p:cNvSpPr/>
          <p:nvPr/>
        </p:nvSpPr>
        <p:spPr>
          <a:xfrm>
            <a:off x="1300805" y="508656"/>
            <a:ext cx="3444875" cy="523220"/>
          </a:xfrm>
          <a:prstGeom prst="rect">
            <a:avLst/>
          </a:prstGeom>
        </p:spPr>
        <p:txBody>
          <a:bodyPr>
            <a:spAutoFit/>
          </a:bodyPr>
          <a:lstStyle/>
          <a:p>
            <a:r>
              <a:rPr lang="es-ES" b="1" dirty="0"/>
              <a:t>Tipos de receptores sensoriales </a:t>
            </a:r>
            <a:r>
              <a:rPr lang="es-ES" dirty="0"/>
              <a:t/>
            </a:r>
            <a:br>
              <a:rPr lang="es-ES" dirty="0"/>
            </a:br>
            <a:endParaRPr lang="es-CL" dirty="0"/>
          </a:p>
        </p:txBody>
      </p:sp>
    </p:spTree>
    <p:extLst>
      <p:ext uri="{BB962C8B-B14F-4D97-AF65-F5344CB8AC3E}">
        <p14:creationId xmlns:p14="http://schemas.microsoft.com/office/powerpoint/2010/main" val="3664040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724818" y="500691"/>
            <a:ext cx="3444875" cy="523220"/>
          </a:xfrm>
          <a:prstGeom prst="rect">
            <a:avLst/>
          </a:prstGeom>
        </p:spPr>
        <p:txBody>
          <a:bodyPr>
            <a:spAutoFit/>
          </a:bodyPr>
          <a:lstStyle/>
          <a:p>
            <a:r>
              <a:rPr lang="es-ES" b="1" dirty="0" smtClean="0"/>
              <a:t>Transducción sensorial</a:t>
            </a:r>
            <a:r>
              <a:rPr lang="es-ES" dirty="0"/>
              <a:t/>
            </a:r>
            <a:br>
              <a:rPr lang="es-ES" dirty="0"/>
            </a:br>
            <a:endParaRPr lang="es-CL" dirty="0"/>
          </a:p>
        </p:txBody>
      </p:sp>
      <p:pic>
        <p:nvPicPr>
          <p:cNvPr id="11268" name="Picture 4" descr="Explicaciones Kínesiología - #Neurofisiología El dolor se define como una  experiencia sensorial y emocional desagradable que se asocia a un daño  tisular existente o potencial que se describe en base a 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203" y="1157928"/>
            <a:ext cx="4479487" cy="3008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29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794792" y="93700"/>
            <a:ext cx="3444875" cy="954107"/>
          </a:xfrm>
          <a:prstGeom prst="rect">
            <a:avLst/>
          </a:prstGeom>
        </p:spPr>
        <p:txBody>
          <a:bodyPr>
            <a:spAutoFit/>
          </a:bodyPr>
          <a:lstStyle/>
          <a:p>
            <a:r>
              <a:rPr lang="es-ES" b="1" dirty="0" smtClean="0"/>
              <a:t>Vía refleja (</a:t>
            </a:r>
            <a:r>
              <a:rPr lang="es-ES" b="1" dirty="0" err="1" smtClean="0"/>
              <a:t>extrapiramidal</a:t>
            </a:r>
            <a:r>
              <a:rPr lang="es-ES" b="1" dirty="0" smtClean="0"/>
              <a:t>)</a:t>
            </a:r>
            <a:endParaRPr lang="es-ES" dirty="0"/>
          </a:p>
          <a:p>
            <a:r>
              <a:rPr lang="es-ES" dirty="0"/>
              <a:t/>
            </a:r>
            <a:br>
              <a:rPr lang="es-ES" dirty="0"/>
            </a:br>
            <a:r>
              <a:rPr lang="es-ES" dirty="0"/>
              <a:t/>
            </a:r>
            <a:br>
              <a:rPr lang="es-ES" dirty="0"/>
            </a:br>
            <a:endParaRPr lang="es-CL" dirty="0"/>
          </a:p>
        </p:txBody>
      </p:sp>
      <p:pic>
        <p:nvPicPr>
          <p:cNvPr id="13314" name="Picture 2" descr="174 Arco Reflejo Imágenes y Fotos - 123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154" y="789654"/>
            <a:ext cx="4865301" cy="3740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54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279785" y="240845"/>
            <a:ext cx="3444875" cy="954107"/>
          </a:xfrm>
          <a:prstGeom prst="rect">
            <a:avLst/>
          </a:prstGeom>
        </p:spPr>
        <p:txBody>
          <a:bodyPr>
            <a:spAutoFit/>
          </a:bodyPr>
          <a:lstStyle/>
          <a:p>
            <a:r>
              <a:rPr lang="es-ES" b="1" dirty="0" smtClean="0"/>
              <a:t>Vías ascendentes y descendentes nerviosas</a:t>
            </a:r>
            <a:r>
              <a:rPr lang="es-ES" dirty="0"/>
              <a:t/>
            </a:r>
            <a:br>
              <a:rPr lang="es-ES" dirty="0"/>
            </a:br>
            <a:r>
              <a:rPr lang="es-ES" dirty="0"/>
              <a:t/>
            </a:r>
            <a:br>
              <a:rPr lang="es-ES" dirty="0"/>
            </a:br>
            <a:endParaRPr lang="es-CL" dirty="0"/>
          </a:p>
        </p:txBody>
      </p:sp>
      <p:pic>
        <p:nvPicPr>
          <p:cNvPr id="14338" name="Picture 2" descr="Changing the way you learn | Flow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59" y="717898"/>
            <a:ext cx="4517939" cy="3842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22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Estructura </a:t>
            </a:r>
            <a:r>
              <a:rPr lang="es-ES" sz="4400" dirty="0">
                <a:solidFill>
                  <a:schemeClr val="bg2"/>
                </a:solidFill>
                <a:latin typeface="Avenir"/>
                <a:sym typeface="Avenir"/>
              </a:rPr>
              <a:t>y función muscular</a:t>
            </a:r>
            <a:endParaRPr lang="es-ES" sz="4400" dirty="0" smtClean="0">
              <a:solidFill>
                <a:schemeClr val="bg2"/>
              </a:solidFill>
              <a:latin typeface="Avenir"/>
              <a:sym typeface="Avenir"/>
            </a:endParaRPr>
          </a:p>
        </p:txBody>
      </p:sp>
    </p:spTree>
    <p:extLst>
      <p:ext uri="{BB962C8B-B14F-4D97-AF65-F5344CB8AC3E}">
        <p14:creationId xmlns:p14="http://schemas.microsoft.com/office/powerpoint/2010/main" val="173088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794792" y="93700"/>
            <a:ext cx="3444875" cy="954107"/>
          </a:xfrm>
          <a:prstGeom prst="rect">
            <a:avLst/>
          </a:prstGeom>
        </p:spPr>
        <p:txBody>
          <a:bodyPr>
            <a:spAutoFit/>
          </a:bodyPr>
          <a:lstStyle/>
          <a:p>
            <a:r>
              <a:rPr lang="es-ES" b="1" dirty="0"/>
              <a:t>Tipos de musculatura</a:t>
            </a:r>
          </a:p>
          <a:p>
            <a:r>
              <a:rPr lang="es-ES" dirty="0" smtClean="0"/>
              <a:t/>
            </a:r>
            <a:br>
              <a:rPr lang="es-ES" dirty="0" smtClean="0"/>
            </a:br>
            <a:r>
              <a:rPr lang="es-ES" dirty="0" smtClean="0"/>
              <a:t/>
            </a:r>
            <a:br>
              <a:rPr lang="es-ES" dirty="0" smtClean="0"/>
            </a:br>
            <a:endParaRPr lang="es-CL" dirty="0"/>
          </a:p>
        </p:txBody>
      </p:sp>
      <p:sp>
        <p:nvSpPr>
          <p:cNvPr id="4" name="Rectángulo 3"/>
          <p:cNvSpPr/>
          <p:nvPr/>
        </p:nvSpPr>
        <p:spPr>
          <a:xfrm>
            <a:off x="906545" y="740030"/>
            <a:ext cx="5081422" cy="307777"/>
          </a:xfrm>
          <a:prstGeom prst="rect">
            <a:avLst/>
          </a:prstGeom>
        </p:spPr>
        <p:txBody>
          <a:bodyPr wrap="square">
            <a:spAutoFit/>
          </a:bodyPr>
          <a:lstStyle/>
          <a:p>
            <a:r>
              <a:rPr lang="es-ES" dirty="0" smtClean="0"/>
              <a:t>Existen </a:t>
            </a:r>
            <a:r>
              <a:rPr lang="es-ES" dirty="0"/>
              <a:t>3 tipos de musculatura, la cardíaca, lisa y estriada</a:t>
            </a:r>
            <a:endParaRPr lang="es-CL" dirty="0"/>
          </a:p>
        </p:txBody>
      </p:sp>
      <p:pic>
        <p:nvPicPr>
          <p:cNvPr id="15362" name="Picture 2" descr="Tipos de tejido muscular: MedlinePlus enciclopedia médica illustr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411" y="1339653"/>
            <a:ext cx="3810000" cy="3048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54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643184" y="362703"/>
            <a:ext cx="3444875" cy="954107"/>
          </a:xfrm>
          <a:prstGeom prst="rect">
            <a:avLst/>
          </a:prstGeom>
        </p:spPr>
        <p:txBody>
          <a:bodyPr>
            <a:spAutoFit/>
          </a:bodyPr>
          <a:lstStyle/>
          <a:p>
            <a:r>
              <a:rPr lang="es-ES" b="1" dirty="0"/>
              <a:t>Anatomía del músculo esquelético o musculatura estriada </a:t>
            </a:r>
            <a:r>
              <a:rPr lang="es-ES" dirty="0"/>
              <a:t/>
            </a:r>
            <a:br>
              <a:rPr lang="es-ES" dirty="0"/>
            </a:br>
            <a:r>
              <a:rPr lang="es-ES" dirty="0"/>
              <a:t/>
            </a:r>
            <a:br>
              <a:rPr lang="es-ES" dirty="0"/>
            </a:br>
            <a:endParaRPr lang="es-CL" dirty="0"/>
          </a:p>
        </p:txBody>
      </p:sp>
      <p:sp>
        <p:nvSpPr>
          <p:cNvPr id="3" name="Rectángulo 2"/>
          <p:cNvSpPr/>
          <p:nvPr/>
        </p:nvSpPr>
        <p:spPr>
          <a:xfrm>
            <a:off x="990449" y="1031876"/>
            <a:ext cx="4750347" cy="3139321"/>
          </a:xfrm>
          <a:prstGeom prst="rect">
            <a:avLst/>
          </a:prstGeom>
        </p:spPr>
        <p:txBody>
          <a:bodyPr wrap="square">
            <a:spAutoFit/>
          </a:bodyPr>
          <a:lstStyle/>
          <a:p>
            <a:pPr algn="just"/>
            <a:r>
              <a:rPr lang="es-ES" sz="1100" dirty="0" smtClean="0">
                <a:solidFill>
                  <a:srgbClr val="375F68"/>
                </a:solidFill>
                <a:latin typeface="Avenir"/>
                <a:ea typeface="Avenir"/>
                <a:cs typeface="Avenir"/>
              </a:rPr>
              <a:t>El </a:t>
            </a:r>
            <a:r>
              <a:rPr lang="es-ES" sz="1100" dirty="0">
                <a:solidFill>
                  <a:srgbClr val="375F68"/>
                </a:solidFill>
                <a:latin typeface="Avenir"/>
                <a:ea typeface="Avenir"/>
                <a:cs typeface="Avenir"/>
              </a:rPr>
              <a:t>músculo estriado se divide en diferentes capas: El </a:t>
            </a:r>
            <a:r>
              <a:rPr lang="es-ES" sz="1100" dirty="0" err="1">
                <a:solidFill>
                  <a:srgbClr val="375F68"/>
                </a:solidFill>
                <a:latin typeface="Avenir"/>
                <a:ea typeface="Avenir"/>
                <a:cs typeface="Avenir"/>
              </a:rPr>
              <a:t>epimisio</a:t>
            </a:r>
            <a:r>
              <a:rPr lang="es-ES" sz="1100" dirty="0">
                <a:solidFill>
                  <a:srgbClr val="375F68"/>
                </a:solidFill>
                <a:latin typeface="Avenir"/>
                <a:ea typeface="Avenir"/>
                <a:cs typeface="Avenir"/>
              </a:rPr>
              <a:t> es la capa más externa que rodea el músculo completamente y funciona como soporte. Dentro del </a:t>
            </a:r>
            <a:r>
              <a:rPr lang="es-ES" sz="1100" dirty="0" err="1">
                <a:solidFill>
                  <a:srgbClr val="375F68"/>
                </a:solidFill>
                <a:latin typeface="Avenir"/>
                <a:ea typeface="Avenir"/>
                <a:cs typeface="Avenir"/>
              </a:rPr>
              <a:t>epimisio</a:t>
            </a:r>
            <a:r>
              <a:rPr lang="es-ES" sz="1100" dirty="0">
                <a:solidFill>
                  <a:srgbClr val="375F68"/>
                </a:solidFill>
                <a:latin typeface="Avenir"/>
                <a:ea typeface="Avenir"/>
                <a:cs typeface="Avenir"/>
              </a:rPr>
              <a:t> se encuentra un conjunto de fibras envueltas en una vaina de tejido conectivo, llamadas fascículos. Ese tejido conectivo que rodea los fascículos es llamado perimisio. Dentro del perimisio tenemos las fibras musculares individualmente. Las fibras musculares tienen varios núcleos. Cada fibra muscular esta cubierta por una vaina de tejido conectivo llamada </a:t>
            </a:r>
            <a:r>
              <a:rPr lang="es-ES" sz="1100" dirty="0" err="1">
                <a:solidFill>
                  <a:srgbClr val="375F68"/>
                </a:solidFill>
                <a:latin typeface="Avenir"/>
                <a:ea typeface="Avenir"/>
                <a:cs typeface="Avenir"/>
              </a:rPr>
              <a:t>endomisio</a:t>
            </a:r>
            <a:r>
              <a:rPr lang="es-ES" sz="1100" dirty="0">
                <a:solidFill>
                  <a:srgbClr val="375F68"/>
                </a:solidFill>
                <a:latin typeface="Avenir"/>
                <a:ea typeface="Avenir"/>
                <a:cs typeface="Avenir"/>
              </a:rPr>
              <a:t>. Las fibras musculares están recubiertas por una membrana plasmática llamada </a:t>
            </a:r>
            <a:r>
              <a:rPr lang="es-ES" sz="1100" dirty="0" err="1">
                <a:solidFill>
                  <a:srgbClr val="375F68"/>
                </a:solidFill>
                <a:latin typeface="Avenir"/>
                <a:ea typeface="Avenir"/>
                <a:cs typeface="Avenir"/>
              </a:rPr>
              <a:t>plasmalema</a:t>
            </a:r>
            <a:r>
              <a:rPr lang="es-ES" sz="1100" dirty="0">
                <a:solidFill>
                  <a:srgbClr val="375F68"/>
                </a:solidFill>
                <a:latin typeface="Avenir"/>
                <a:ea typeface="Avenir"/>
                <a:cs typeface="Avenir"/>
              </a:rPr>
              <a:t>. El </a:t>
            </a:r>
            <a:r>
              <a:rPr lang="es-ES" sz="1100" dirty="0" err="1">
                <a:solidFill>
                  <a:srgbClr val="375F68"/>
                </a:solidFill>
                <a:latin typeface="Avenir"/>
                <a:ea typeface="Avenir"/>
                <a:cs typeface="Avenir"/>
              </a:rPr>
              <a:t>plasmalema</a:t>
            </a:r>
            <a:r>
              <a:rPr lang="es-ES" sz="1100" dirty="0">
                <a:solidFill>
                  <a:srgbClr val="375F68"/>
                </a:solidFill>
                <a:latin typeface="Avenir"/>
                <a:ea typeface="Avenir"/>
                <a:cs typeface="Avenir"/>
              </a:rPr>
              <a:t> es parte de una unidad mayor llamada sarcolema. Al final de cada fibra muscular, el </a:t>
            </a:r>
            <a:r>
              <a:rPr lang="es-ES" sz="1100" dirty="0" err="1">
                <a:solidFill>
                  <a:srgbClr val="375F68"/>
                </a:solidFill>
                <a:latin typeface="Avenir"/>
                <a:ea typeface="Avenir"/>
                <a:cs typeface="Avenir"/>
              </a:rPr>
              <a:t>plasmalema</a:t>
            </a:r>
            <a:r>
              <a:rPr lang="es-ES" sz="1100" dirty="0">
                <a:solidFill>
                  <a:srgbClr val="375F68"/>
                </a:solidFill>
                <a:latin typeface="Avenir"/>
                <a:ea typeface="Avenir"/>
                <a:cs typeface="Avenir"/>
              </a:rPr>
              <a:t> se une con el tendón, que se inserta en el hueso. Los tendones traspasan la fuerza del músculo al hueso y participan en la creación de movimiento. El </a:t>
            </a:r>
            <a:r>
              <a:rPr lang="es-ES" sz="1100" dirty="0" err="1">
                <a:solidFill>
                  <a:srgbClr val="375F68"/>
                </a:solidFill>
                <a:latin typeface="Avenir"/>
                <a:ea typeface="Avenir"/>
                <a:cs typeface="Avenir"/>
              </a:rPr>
              <a:t>sarcoplasma</a:t>
            </a:r>
            <a:r>
              <a:rPr lang="es-ES" sz="1100" dirty="0">
                <a:solidFill>
                  <a:srgbClr val="375F68"/>
                </a:solidFill>
                <a:latin typeface="Avenir"/>
                <a:ea typeface="Avenir"/>
                <a:cs typeface="Avenir"/>
              </a:rPr>
              <a:t> es el citoplasma o parte líquida de la fibra muscular. Éste contiene proteínas disueltas, minerales, glucógeno, grasas, </a:t>
            </a:r>
            <a:r>
              <a:rPr lang="es-ES" sz="1100" dirty="0" err="1">
                <a:solidFill>
                  <a:srgbClr val="375F68"/>
                </a:solidFill>
                <a:latin typeface="Avenir"/>
                <a:ea typeface="Avenir"/>
                <a:cs typeface="Avenir"/>
              </a:rPr>
              <a:t>organelas</a:t>
            </a:r>
            <a:r>
              <a:rPr lang="es-ES" sz="1100" dirty="0">
                <a:solidFill>
                  <a:srgbClr val="375F68"/>
                </a:solidFill>
                <a:latin typeface="Avenir"/>
                <a:ea typeface="Avenir"/>
                <a:cs typeface="Avenir"/>
              </a:rPr>
              <a:t> y mioglobina. El retículo </a:t>
            </a:r>
            <a:r>
              <a:rPr lang="es-ES" sz="1100" dirty="0" err="1">
                <a:solidFill>
                  <a:srgbClr val="375F68"/>
                </a:solidFill>
                <a:latin typeface="Avenir"/>
                <a:ea typeface="Avenir"/>
                <a:cs typeface="Avenir"/>
              </a:rPr>
              <a:t>sarcoplasmático</a:t>
            </a:r>
            <a:r>
              <a:rPr lang="es-ES" sz="1100" dirty="0">
                <a:solidFill>
                  <a:srgbClr val="375F68"/>
                </a:solidFill>
                <a:latin typeface="Avenir"/>
                <a:ea typeface="Avenir"/>
                <a:cs typeface="Avenir"/>
              </a:rPr>
              <a:t> es una red de túbulos longitudinales que se encuentra dentro de la fibra muscular. El retículo </a:t>
            </a:r>
            <a:r>
              <a:rPr lang="es-ES" sz="1100" dirty="0" err="1">
                <a:solidFill>
                  <a:srgbClr val="375F68"/>
                </a:solidFill>
                <a:latin typeface="Avenir"/>
                <a:ea typeface="Avenir"/>
                <a:cs typeface="Avenir"/>
              </a:rPr>
              <a:t>sarcoplasmático</a:t>
            </a:r>
            <a:r>
              <a:rPr lang="es-ES" sz="1100" dirty="0">
                <a:solidFill>
                  <a:srgbClr val="375F68"/>
                </a:solidFill>
                <a:latin typeface="Avenir"/>
                <a:ea typeface="Avenir"/>
                <a:cs typeface="Avenir"/>
              </a:rPr>
              <a:t> sirve como almacenamiento de calcio, esencial en </a:t>
            </a:r>
            <a:r>
              <a:rPr lang="es-ES" sz="1100" dirty="0">
                <a:solidFill>
                  <a:srgbClr val="375F68"/>
                </a:solidFill>
                <a:latin typeface="Avenir"/>
                <a:ea typeface="Avenir"/>
                <a:cs typeface="Avenir"/>
              </a:rPr>
              <a:t>la contracción muscular</a:t>
            </a:r>
            <a:endParaRPr lang="es-CL" sz="1100" dirty="0">
              <a:solidFill>
                <a:srgbClr val="375F68"/>
              </a:solidFill>
              <a:latin typeface="Avenir"/>
              <a:ea typeface="Avenir"/>
              <a:cs typeface="Avenir"/>
            </a:endParaRPr>
          </a:p>
        </p:txBody>
      </p:sp>
    </p:spTree>
    <p:extLst>
      <p:ext uri="{BB962C8B-B14F-4D97-AF65-F5344CB8AC3E}">
        <p14:creationId xmlns:p14="http://schemas.microsoft.com/office/powerpoint/2010/main" val="410569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descr="Text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98" name="Google Shape;98;p3"/>
          <p:cNvSpPr txBox="1">
            <a:spLocks noGrp="1"/>
          </p:cNvSpPr>
          <p:nvPr>
            <p:ph type="title"/>
          </p:nvPr>
        </p:nvSpPr>
        <p:spPr>
          <a:xfrm>
            <a:off x="635989" y="1773240"/>
            <a:ext cx="5379049" cy="2470148"/>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rgbClr val="375F68"/>
              </a:buClr>
              <a:buSzPts val="1200"/>
              <a:buFont typeface="Arial" panose="020B0604020202020204" pitchFamily="34" charset="0"/>
              <a:buChar char="•"/>
            </a:pPr>
            <a:r>
              <a:rPr lang="es-ES" sz="1200" dirty="0" smtClean="0">
                <a:solidFill>
                  <a:srgbClr val="375F68"/>
                </a:solidFill>
                <a:latin typeface="Avenir"/>
                <a:sym typeface="Avenir"/>
              </a:rPr>
              <a:t>Reconocer el metabolismo muscular, la integración </a:t>
            </a:r>
            <a:r>
              <a:rPr lang="es-ES" sz="1200" dirty="0" err="1" smtClean="0">
                <a:solidFill>
                  <a:srgbClr val="375F68"/>
                </a:solidFill>
                <a:latin typeface="Avenir"/>
                <a:sym typeface="Avenir"/>
              </a:rPr>
              <a:t>sensoriomotora</a:t>
            </a:r>
            <a:r>
              <a:rPr lang="es-ES" sz="1200" dirty="0" smtClean="0">
                <a:solidFill>
                  <a:srgbClr val="375F68"/>
                </a:solidFill>
                <a:latin typeface="Avenir"/>
                <a:sym typeface="Avenir"/>
              </a:rPr>
              <a:t>, estructura y función muscular y conceptos iniciales de anatomía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643184" y="362703"/>
            <a:ext cx="3444875" cy="954107"/>
          </a:xfrm>
          <a:prstGeom prst="rect">
            <a:avLst/>
          </a:prstGeom>
        </p:spPr>
        <p:txBody>
          <a:bodyPr>
            <a:spAutoFit/>
          </a:bodyPr>
          <a:lstStyle/>
          <a:p>
            <a:r>
              <a:rPr lang="es-ES" b="1" dirty="0"/>
              <a:t>Anatomía del músculo esquelético o musculatura estriada </a:t>
            </a:r>
            <a:r>
              <a:rPr lang="es-ES" dirty="0"/>
              <a:t/>
            </a:r>
            <a:br>
              <a:rPr lang="es-ES" dirty="0"/>
            </a:br>
            <a:r>
              <a:rPr lang="es-ES" dirty="0"/>
              <a:t/>
            </a:r>
            <a:br>
              <a:rPr lang="es-ES" dirty="0"/>
            </a:b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944487293"/>
              </p:ext>
            </p:extLst>
          </p:nvPr>
        </p:nvGraphicFramePr>
        <p:xfrm>
          <a:off x="693069" y="1031876"/>
          <a:ext cx="5802324" cy="3361448"/>
        </p:xfrm>
        <a:graphic>
          <a:graphicData uri="http://schemas.openxmlformats.org/drawingml/2006/table">
            <a:tbl>
              <a:tblPr/>
              <a:tblGrid>
                <a:gridCol w="2901162">
                  <a:extLst>
                    <a:ext uri="{9D8B030D-6E8A-4147-A177-3AD203B41FA5}">
                      <a16:colId xmlns:a16="http://schemas.microsoft.com/office/drawing/2014/main" val="2876509390"/>
                    </a:ext>
                  </a:extLst>
                </a:gridCol>
                <a:gridCol w="2901162">
                  <a:extLst>
                    <a:ext uri="{9D8B030D-6E8A-4147-A177-3AD203B41FA5}">
                      <a16:colId xmlns:a16="http://schemas.microsoft.com/office/drawing/2014/main" val="4128648515"/>
                    </a:ext>
                  </a:extLst>
                </a:gridCol>
              </a:tblGrid>
              <a:tr h="208786">
                <a:tc>
                  <a:txBody>
                    <a:bodyPr/>
                    <a:lstStyle/>
                    <a:p>
                      <a:pPr fontAlgn="b"/>
                      <a:r>
                        <a:rPr lang="es-CL" sz="900" b="1">
                          <a:effectLst/>
                        </a:rPr>
                        <a:t>Membrana/Tejido</a:t>
                      </a:r>
                    </a:p>
                  </a:txBody>
                  <a:tcPr marL="61203" marR="61203" marT="30601" marB="306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900" b="1">
                          <a:effectLst/>
                        </a:rPr>
                        <a:t>Descripción</a:t>
                      </a:r>
                    </a:p>
                  </a:txBody>
                  <a:tcPr marL="61203" marR="61203" marT="30601" marB="306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790065814"/>
                  </a:ext>
                </a:extLst>
              </a:tr>
              <a:tr h="501085">
                <a:tc>
                  <a:txBody>
                    <a:bodyPr/>
                    <a:lstStyle/>
                    <a:p>
                      <a:pPr fontAlgn="base"/>
                      <a:r>
                        <a:rPr lang="es-CL" sz="900">
                          <a:effectLst/>
                        </a:rPr>
                        <a:t>Epimisio</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Membrana de tejido conectivo denso que recubre todo el músculo y lo separa de los tejidos adyacentes</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324709524"/>
                  </a:ext>
                </a:extLst>
              </a:tr>
              <a:tr h="647235">
                <a:tc>
                  <a:txBody>
                    <a:bodyPr/>
                    <a:lstStyle/>
                    <a:p>
                      <a:pPr fontAlgn="base"/>
                      <a:r>
                        <a:rPr lang="es-CL" sz="900">
                          <a:effectLst/>
                        </a:rPr>
                        <a:t>Perimisio</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Membrana de tejido conectivo que rodea cada fascículo muscular (grupo de fibras musculares) y lo separa de los demás</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878889975"/>
                  </a:ext>
                </a:extLst>
              </a:tr>
              <a:tr h="354936">
                <a:tc>
                  <a:txBody>
                    <a:bodyPr/>
                    <a:lstStyle/>
                    <a:p>
                      <a:pPr fontAlgn="base"/>
                      <a:r>
                        <a:rPr lang="es-CL" sz="900">
                          <a:effectLst/>
                        </a:rPr>
                        <a:t>Endomisio</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Tejido conectivo delicado que envuelve a cada fibra muscular</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205290582"/>
                  </a:ext>
                </a:extLst>
              </a:tr>
              <a:tr h="501085">
                <a:tc>
                  <a:txBody>
                    <a:bodyPr/>
                    <a:lstStyle/>
                    <a:p>
                      <a:pPr fontAlgn="base"/>
                      <a:r>
                        <a:rPr lang="es-CL" sz="900">
                          <a:effectLst/>
                        </a:rPr>
                        <a:t>Músculo</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Órgano compuesto por tejido muscular, tejido conectivo y vasos sanguíneos y nervios</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107112858"/>
                  </a:ext>
                </a:extLst>
              </a:tr>
              <a:tr h="354936">
                <a:tc>
                  <a:txBody>
                    <a:bodyPr/>
                    <a:lstStyle/>
                    <a:p>
                      <a:pPr fontAlgn="base"/>
                      <a:r>
                        <a:rPr lang="es-CL" sz="900">
                          <a:effectLst/>
                        </a:rPr>
                        <a:t>Fascículo muscular</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Grupo de fibras musculares rodeado por perimisio</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284921475"/>
                  </a:ext>
                </a:extLst>
              </a:tr>
              <a:tr h="793385">
                <a:tc>
                  <a:txBody>
                    <a:bodyPr/>
                    <a:lstStyle/>
                    <a:p>
                      <a:pPr fontAlgn="base"/>
                      <a:r>
                        <a:rPr lang="es-CL" sz="900">
                          <a:effectLst/>
                        </a:rPr>
                        <a:t>Fibra muscular</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dirty="0">
                          <a:effectLst/>
                        </a:rPr>
                        <a:t>Célula alargada y multinucleada del músculo que contiene miofibrillas, las cuales contienen los filamentos de actina y miosina responsables de la contracción muscular</a:t>
                      </a:r>
                    </a:p>
                  </a:txBody>
                  <a:tcPr marL="61203" marR="61203" marT="30601" marB="306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518828192"/>
                  </a:ext>
                </a:extLst>
              </a:tr>
            </a:tbl>
          </a:graphicData>
        </a:graphic>
      </p:graphicFrame>
    </p:spTree>
    <p:extLst>
      <p:ext uri="{BB962C8B-B14F-4D97-AF65-F5344CB8AC3E}">
        <p14:creationId xmlns:p14="http://schemas.microsoft.com/office/powerpoint/2010/main" val="2616017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553054" y="209649"/>
            <a:ext cx="3444875" cy="307777"/>
          </a:xfrm>
          <a:prstGeom prst="rect">
            <a:avLst/>
          </a:prstGeom>
        </p:spPr>
        <p:txBody>
          <a:bodyPr>
            <a:spAutoFit/>
          </a:bodyPr>
          <a:lstStyle/>
          <a:p>
            <a:r>
              <a:rPr lang="es-ES" b="1" dirty="0"/>
              <a:t>Fisiología de la contracción muscular</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3293342488"/>
              </p:ext>
            </p:extLst>
          </p:nvPr>
        </p:nvGraphicFramePr>
        <p:xfrm>
          <a:off x="780721" y="839712"/>
          <a:ext cx="5693650" cy="3532591"/>
        </p:xfrm>
        <a:graphic>
          <a:graphicData uri="http://schemas.openxmlformats.org/drawingml/2006/table">
            <a:tbl>
              <a:tblPr/>
              <a:tblGrid>
                <a:gridCol w="2846825">
                  <a:extLst>
                    <a:ext uri="{9D8B030D-6E8A-4147-A177-3AD203B41FA5}">
                      <a16:colId xmlns:a16="http://schemas.microsoft.com/office/drawing/2014/main" val="2638904774"/>
                    </a:ext>
                  </a:extLst>
                </a:gridCol>
                <a:gridCol w="2846825">
                  <a:extLst>
                    <a:ext uri="{9D8B030D-6E8A-4147-A177-3AD203B41FA5}">
                      <a16:colId xmlns:a16="http://schemas.microsoft.com/office/drawing/2014/main" val="3426921479"/>
                    </a:ext>
                  </a:extLst>
                </a:gridCol>
              </a:tblGrid>
              <a:tr h="186832">
                <a:tc>
                  <a:txBody>
                    <a:bodyPr/>
                    <a:lstStyle/>
                    <a:p>
                      <a:pPr fontAlgn="b"/>
                      <a:r>
                        <a:rPr lang="es-CL" sz="800" b="1">
                          <a:effectLst/>
                        </a:rPr>
                        <a:t>Fase de contracción</a:t>
                      </a:r>
                    </a:p>
                  </a:txBody>
                  <a:tcPr marL="52136" marR="52136" marT="26068" marB="2606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800" b="1">
                          <a:effectLst/>
                        </a:rPr>
                        <a:t>Descripción</a:t>
                      </a:r>
                    </a:p>
                  </a:txBody>
                  <a:tcPr marL="52136" marR="52136" marT="26068" marB="2606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707345854"/>
                  </a:ext>
                </a:extLst>
              </a:tr>
              <a:tr h="448569">
                <a:tc>
                  <a:txBody>
                    <a:bodyPr/>
                    <a:lstStyle/>
                    <a:p>
                      <a:pPr fontAlgn="base"/>
                      <a:r>
                        <a:rPr lang="es-CL" sz="800">
                          <a:effectLst/>
                        </a:rPr>
                        <a:t>1. Estímulo nervioso</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Una señal eléctrica viaja a través de una neurona motora hacia una fibra muscular.</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869303468"/>
                  </a:ext>
                </a:extLst>
              </a:tr>
              <a:tr h="710307">
                <a:tc>
                  <a:txBody>
                    <a:bodyPr/>
                    <a:lstStyle/>
                    <a:p>
                      <a:pPr fontAlgn="base"/>
                      <a:r>
                        <a:rPr lang="es-CL" sz="800">
                          <a:effectLst/>
                        </a:rPr>
                        <a:t>2. Liberación de calcio</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El estímulo nervioso llega al extremo de la neurona motora y libera el neurotransmisor acetilcolina, lo que causa la liberación de calcio en el citoplasma de la fibra muscular.</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027405486"/>
                  </a:ext>
                </a:extLst>
              </a:tr>
              <a:tr h="579438">
                <a:tc>
                  <a:txBody>
                    <a:bodyPr/>
                    <a:lstStyle/>
                    <a:p>
                      <a:pPr fontAlgn="base"/>
                      <a:r>
                        <a:rPr lang="es-ES" sz="800">
                          <a:effectLst/>
                        </a:rPr>
                        <a:t>3. Unión de la miosina y actina</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La miosina se une a la actina para formar un complejo actomiosina, lo que produce la contracción muscular.</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680841449"/>
                  </a:ext>
                </a:extLst>
              </a:tr>
              <a:tr h="579438">
                <a:tc>
                  <a:txBody>
                    <a:bodyPr/>
                    <a:lstStyle/>
                    <a:p>
                      <a:pPr fontAlgn="base"/>
                      <a:r>
                        <a:rPr lang="es-CL" sz="800">
                          <a:effectLst/>
                        </a:rPr>
                        <a:t>4. Deslizamiento de filamentos</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La miosina tira de la actina, haciendo que los filamentos se deslicen entre sí, lo que produce la contracción muscular.</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170104146"/>
                  </a:ext>
                </a:extLst>
              </a:tr>
              <a:tr h="448569">
                <a:tc>
                  <a:txBody>
                    <a:bodyPr/>
                    <a:lstStyle/>
                    <a:p>
                      <a:pPr fontAlgn="base"/>
                      <a:r>
                        <a:rPr lang="es-CL" sz="800">
                          <a:effectLst/>
                        </a:rPr>
                        <a:t>5. Liberación de calcio</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La contracción muscular continúa mientras el calcio permanece unido a la troponina.</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978627235"/>
                  </a:ext>
                </a:extLst>
              </a:tr>
              <a:tr h="579438">
                <a:tc>
                  <a:txBody>
                    <a:bodyPr/>
                    <a:lstStyle/>
                    <a:p>
                      <a:pPr fontAlgn="base"/>
                      <a:r>
                        <a:rPr lang="es-CL" sz="800">
                          <a:effectLst/>
                        </a:rPr>
                        <a:t>6. Bomba de calcio</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Una bomba de calcio mueve el calcio de regreso al retículo </a:t>
                      </a:r>
                      <a:r>
                        <a:rPr lang="es-ES" sz="800" dirty="0" err="1">
                          <a:effectLst/>
                        </a:rPr>
                        <a:t>sarcoplásmico</a:t>
                      </a:r>
                      <a:r>
                        <a:rPr lang="es-ES" sz="800" dirty="0">
                          <a:effectLst/>
                        </a:rPr>
                        <a:t>, lo que permite que la contracción se detenga.</a:t>
                      </a:r>
                    </a:p>
                  </a:txBody>
                  <a:tcPr marL="52136" marR="52136" marT="26068" marB="2606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3536095"/>
                  </a:ext>
                </a:extLst>
              </a:tr>
            </a:tbl>
          </a:graphicData>
        </a:graphic>
      </p:graphicFrame>
    </p:spTree>
    <p:extLst>
      <p:ext uri="{BB962C8B-B14F-4D97-AF65-F5344CB8AC3E}">
        <p14:creationId xmlns:p14="http://schemas.microsoft.com/office/powerpoint/2010/main" val="1066715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508030" y="440541"/>
            <a:ext cx="3444875" cy="738664"/>
          </a:xfrm>
          <a:prstGeom prst="rect">
            <a:avLst/>
          </a:prstGeom>
        </p:spPr>
        <p:txBody>
          <a:bodyPr>
            <a:spAutoFit/>
          </a:bodyPr>
          <a:lstStyle/>
          <a:p>
            <a:r>
              <a:rPr lang="es-ES" b="1" dirty="0"/>
              <a:t>Tipos de fibras musculares </a:t>
            </a:r>
            <a:r>
              <a:rPr lang="es-ES" dirty="0"/>
              <a:t/>
            </a:r>
            <a:br>
              <a:rPr lang="es-ES" dirty="0"/>
            </a:br>
            <a:r>
              <a:rPr lang="es-ES" dirty="0"/>
              <a:t/>
            </a:r>
            <a:br>
              <a:rPr lang="es-ES" dirty="0"/>
            </a:br>
            <a:endParaRPr lang="es-CL" dirty="0"/>
          </a:p>
        </p:txBody>
      </p:sp>
      <p:sp>
        <p:nvSpPr>
          <p:cNvPr id="3" name="Rectángulo 2"/>
          <p:cNvSpPr/>
          <p:nvPr/>
        </p:nvSpPr>
        <p:spPr>
          <a:xfrm>
            <a:off x="1061873" y="1031876"/>
            <a:ext cx="5170488" cy="2846933"/>
          </a:xfrm>
          <a:prstGeom prst="rect">
            <a:avLst/>
          </a:prstGeom>
        </p:spPr>
        <p:txBody>
          <a:bodyPr wrap="square">
            <a:spAutoFit/>
          </a:bodyPr>
          <a:lstStyle/>
          <a:p>
            <a:pPr algn="just"/>
            <a:r>
              <a:rPr lang="es-ES" sz="1100" dirty="0" smtClean="0">
                <a:solidFill>
                  <a:srgbClr val="375F68"/>
                </a:solidFill>
                <a:latin typeface="Avenir"/>
                <a:ea typeface="Avenir"/>
                <a:cs typeface="Avenir"/>
              </a:rPr>
              <a:t>Existen </a:t>
            </a:r>
            <a:r>
              <a:rPr lang="es-ES" sz="1100" dirty="0">
                <a:solidFill>
                  <a:srgbClr val="375F68"/>
                </a:solidFill>
                <a:latin typeface="Avenir"/>
                <a:ea typeface="Avenir"/>
                <a:cs typeface="Avenir"/>
              </a:rPr>
              <a:t>dos tipos de fibras musculares, fibras de tipo I y II</a:t>
            </a:r>
            <a:r>
              <a:rPr lang="es-ES" sz="1100" dirty="0" smtClean="0">
                <a:solidFill>
                  <a:srgbClr val="375F68"/>
                </a:solidFill>
                <a:latin typeface="Avenir"/>
                <a:ea typeface="Avenir"/>
                <a:cs typeface="Avenir"/>
              </a:rPr>
              <a:t>:</a:t>
            </a:r>
          </a:p>
          <a:p>
            <a:pPr marL="171450" indent="-171450" algn="just">
              <a:buFontTx/>
              <a:buChar char="-"/>
            </a:pPr>
            <a:r>
              <a:rPr lang="es-ES" sz="1100" dirty="0" smtClean="0">
                <a:solidFill>
                  <a:srgbClr val="375F68"/>
                </a:solidFill>
                <a:latin typeface="Avenir"/>
                <a:ea typeface="Avenir"/>
                <a:cs typeface="Avenir"/>
              </a:rPr>
              <a:t>Fibras </a:t>
            </a:r>
            <a:r>
              <a:rPr lang="es-ES" sz="1100" dirty="0">
                <a:solidFill>
                  <a:srgbClr val="375F68"/>
                </a:solidFill>
                <a:latin typeface="Avenir"/>
                <a:ea typeface="Avenir"/>
                <a:cs typeface="Avenir"/>
              </a:rPr>
              <a:t>I: Tienen un alto nivel aeróbico. </a:t>
            </a:r>
            <a:r>
              <a:rPr lang="es-ES" sz="1100" dirty="0">
                <a:solidFill>
                  <a:srgbClr val="375F68"/>
                </a:solidFill>
                <a:latin typeface="Avenir"/>
                <a:ea typeface="Avenir"/>
                <a:cs typeface="Avenir"/>
              </a:rPr>
              <a:t>Son muy eficientes produciendo ATP de la oxidación de hidratos de carbono y grasas. Esto les permite mantener la actividad muscular por largos periodos de tiempo. </a:t>
            </a:r>
            <a:r>
              <a:rPr lang="es-ES" sz="1100" dirty="0">
                <a:solidFill>
                  <a:srgbClr val="375F68"/>
                </a:solidFill>
                <a:latin typeface="Avenir"/>
                <a:ea typeface="Avenir"/>
                <a:cs typeface="Avenir"/>
              </a:rPr>
              <a:t>Este tipo de fibras se reclutan en deportes que requieren baja intensidad durante periodos</a:t>
            </a:r>
            <a:r>
              <a:rPr lang="es-ES" dirty="0"/>
              <a:t> </a:t>
            </a:r>
            <a:r>
              <a:rPr lang="es-ES" sz="1100" dirty="0">
                <a:solidFill>
                  <a:srgbClr val="375F68"/>
                </a:solidFill>
                <a:latin typeface="Avenir"/>
                <a:ea typeface="Avenir"/>
                <a:cs typeface="Avenir"/>
              </a:rPr>
              <a:t>de tiempo prolongados. </a:t>
            </a:r>
            <a:endParaRPr lang="es-ES" sz="1100" dirty="0" smtClean="0">
              <a:solidFill>
                <a:srgbClr val="375F68"/>
              </a:solidFill>
              <a:latin typeface="Avenir"/>
              <a:ea typeface="Avenir"/>
              <a:cs typeface="Avenir"/>
            </a:endParaRPr>
          </a:p>
          <a:p>
            <a:pPr marL="171450" indent="-171450" algn="just">
              <a:buFontTx/>
              <a:buChar char="-"/>
            </a:pPr>
            <a:r>
              <a:rPr lang="es-ES" sz="1100" dirty="0" smtClean="0">
                <a:solidFill>
                  <a:srgbClr val="375F68"/>
                </a:solidFill>
                <a:latin typeface="Avenir"/>
                <a:ea typeface="Avenir"/>
                <a:cs typeface="Avenir"/>
              </a:rPr>
              <a:t>- </a:t>
            </a:r>
            <a:r>
              <a:rPr lang="es-ES" sz="1100" dirty="0">
                <a:solidFill>
                  <a:srgbClr val="375F68"/>
                </a:solidFill>
                <a:latin typeface="Avenir"/>
                <a:ea typeface="Avenir"/>
                <a:cs typeface="Avenir"/>
              </a:rPr>
              <a:t>Fibras II: Relativamente pobres en resistencia aeróbica comparadas con el tipo I. </a:t>
            </a:r>
            <a:r>
              <a:rPr lang="es-ES" sz="1100" dirty="0">
                <a:solidFill>
                  <a:srgbClr val="375F68"/>
                </a:solidFill>
                <a:latin typeface="Avenir"/>
                <a:ea typeface="Avenir"/>
                <a:cs typeface="Avenir"/>
              </a:rPr>
              <a:t>Trabajan mejor en actividades anaeróbicas, que no requieren oxígeno. El ATP se forma a través de mecanismos anaeróbicos. Las unidades motoras tipo </a:t>
            </a:r>
            <a:r>
              <a:rPr lang="es-ES" sz="1100" dirty="0" err="1">
                <a:solidFill>
                  <a:srgbClr val="375F68"/>
                </a:solidFill>
                <a:latin typeface="Avenir"/>
                <a:ea typeface="Avenir"/>
                <a:cs typeface="Avenir"/>
              </a:rPr>
              <a:t>IIa</a:t>
            </a:r>
            <a:r>
              <a:rPr lang="es-ES" sz="1100" dirty="0">
                <a:solidFill>
                  <a:srgbClr val="375F68"/>
                </a:solidFill>
                <a:latin typeface="Avenir"/>
                <a:ea typeface="Avenir"/>
                <a:cs typeface="Avenir"/>
              </a:rPr>
              <a:t> generan considerablemente más fuerza que las unidades motoras tipo I. Sin embargo, las unidades motoras </a:t>
            </a:r>
            <a:r>
              <a:rPr lang="es-ES" sz="1100" dirty="0" err="1">
                <a:solidFill>
                  <a:srgbClr val="375F68"/>
                </a:solidFill>
                <a:latin typeface="Avenir"/>
                <a:ea typeface="Avenir"/>
                <a:cs typeface="Avenir"/>
              </a:rPr>
              <a:t>IIa</a:t>
            </a:r>
            <a:r>
              <a:rPr lang="es-ES" sz="1100" dirty="0">
                <a:solidFill>
                  <a:srgbClr val="375F68"/>
                </a:solidFill>
                <a:latin typeface="Avenir"/>
                <a:ea typeface="Avenir"/>
                <a:cs typeface="Avenir"/>
              </a:rPr>
              <a:t> también se fatigan más rápidamente debido a que tienen menor resistencia o </a:t>
            </a:r>
            <a:r>
              <a:rPr lang="es-ES" sz="1100" dirty="0" err="1">
                <a:solidFill>
                  <a:srgbClr val="375F68"/>
                </a:solidFill>
                <a:latin typeface="Avenir"/>
                <a:ea typeface="Avenir"/>
                <a:cs typeface="Avenir"/>
              </a:rPr>
              <a:t>endurance</a:t>
            </a:r>
            <a:r>
              <a:rPr lang="es-ES" sz="1100" dirty="0">
                <a:solidFill>
                  <a:srgbClr val="375F68"/>
                </a:solidFill>
                <a:latin typeface="Avenir"/>
                <a:ea typeface="Avenir"/>
                <a:cs typeface="Avenir"/>
              </a:rPr>
              <a:t>. Debido a esto, las fibras </a:t>
            </a:r>
            <a:r>
              <a:rPr lang="es-ES" sz="1100" dirty="0" err="1">
                <a:solidFill>
                  <a:srgbClr val="375F68"/>
                </a:solidFill>
                <a:latin typeface="Avenir"/>
                <a:ea typeface="Avenir"/>
                <a:cs typeface="Avenir"/>
              </a:rPr>
              <a:t>IIa</a:t>
            </a:r>
            <a:r>
              <a:rPr lang="es-ES" sz="1100" dirty="0">
                <a:solidFill>
                  <a:srgbClr val="375F68"/>
                </a:solidFill>
                <a:latin typeface="Avenir"/>
                <a:ea typeface="Avenir"/>
                <a:cs typeface="Avenir"/>
              </a:rPr>
              <a:t> son el tipo de fibra usado más frecuentemente durante períodos más cortos y de más alta intensidad de actividad deportiva. </a:t>
            </a:r>
            <a:endParaRPr lang="es-ES" sz="1100" dirty="0" smtClean="0">
              <a:solidFill>
                <a:srgbClr val="375F68"/>
              </a:solidFill>
              <a:latin typeface="Avenir"/>
              <a:ea typeface="Avenir"/>
              <a:cs typeface="Avenir"/>
            </a:endParaRPr>
          </a:p>
          <a:p>
            <a:pPr marL="171450" indent="-171450" algn="just">
              <a:buFontTx/>
              <a:buChar char="-"/>
            </a:pPr>
            <a:r>
              <a:rPr lang="es-ES" sz="1100" dirty="0" smtClean="0">
                <a:solidFill>
                  <a:srgbClr val="375F68"/>
                </a:solidFill>
                <a:latin typeface="Avenir"/>
                <a:ea typeface="Avenir"/>
                <a:cs typeface="Avenir"/>
              </a:rPr>
              <a:t>El </a:t>
            </a:r>
            <a:r>
              <a:rPr lang="es-ES" sz="1100" dirty="0">
                <a:solidFill>
                  <a:srgbClr val="375F68"/>
                </a:solidFill>
                <a:latin typeface="Avenir"/>
                <a:ea typeface="Avenir"/>
                <a:cs typeface="Avenir"/>
              </a:rPr>
              <a:t>valor de las fibras </a:t>
            </a:r>
            <a:r>
              <a:rPr lang="es-ES" sz="1100" dirty="0" err="1">
                <a:solidFill>
                  <a:srgbClr val="375F68"/>
                </a:solidFill>
                <a:latin typeface="Avenir"/>
                <a:ea typeface="Avenir"/>
                <a:cs typeface="Avenir"/>
              </a:rPr>
              <a:t>IIx</a:t>
            </a:r>
            <a:r>
              <a:rPr lang="es-ES" sz="1100" dirty="0">
                <a:solidFill>
                  <a:srgbClr val="375F68"/>
                </a:solidFill>
                <a:latin typeface="Avenir"/>
                <a:ea typeface="Avenir"/>
                <a:cs typeface="Avenir"/>
              </a:rPr>
              <a:t> no se entiende completamente. Su mayor grado de activación parece ser en eventos altamente explosivos</a:t>
            </a:r>
            <a:endParaRPr lang="es-CL" sz="1100" dirty="0">
              <a:solidFill>
                <a:srgbClr val="375F68"/>
              </a:solidFill>
              <a:latin typeface="Avenir"/>
              <a:ea typeface="Avenir"/>
              <a:cs typeface="Avenir"/>
            </a:endParaRPr>
          </a:p>
        </p:txBody>
      </p:sp>
    </p:spTree>
    <p:extLst>
      <p:ext uri="{BB962C8B-B14F-4D97-AF65-F5344CB8AC3E}">
        <p14:creationId xmlns:p14="http://schemas.microsoft.com/office/powerpoint/2010/main" val="1862935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32651" y="1031876"/>
            <a:ext cx="5379049"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sp>
        <p:nvSpPr>
          <p:cNvPr id="2" name="Rectángulo 1"/>
          <p:cNvSpPr/>
          <p:nvPr/>
        </p:nvSpPr>
        <p:spPr>
          <a:xfrm>
            <a:off x="1091461" y="902997"/>
            <a:ext cx="3444875" cy="954107"/>
          </a:xfrm>
          <a:prstGeom prst="rect">
            <a:avLst/>
          </a:prstGeom>
        </p:spPr>
        <p:txBody>
          <a:bodyPr>
            <a:spAutoFit/>
          </a:bodyPr>
          <a:lstStyle/>
          <a:p>
            <a:r>
              <a:rPr lang="es-ES" b="1" dirty="0"/>
              <a:t>Tipos de contracción muscular</a:t>
            </a:r>
          </a:p>
          <a:p>
            <a:r>
              <a:rPr lang="es-ES" dirty="0" smtClean="0"/>
              <a:t/>
            </a:r>
            <a:br>
              <a:rPr lang="es-ES" dirty="0" smtClean="0"/>
            </a:br>
            <a:r>
              <a:rPr lang="es-ES" dirty="0" smtClean="0"/>
              <a:t/>
            </a:r>
            <a:br>
              <a:rPr lang="es-ES" dirty="0" smtClean="0"/>
            </a:br>
            <a:endParaRPr lang="es-CL" dirty="0"/>
          </a:p>
        </p:txBody>
      </p:sp>
      <p:sp>
        <p:nvSpPr>
          <p:cNvPr id="4" name="Rectángulo 3"/>
          <p:cNvSpPr/>
          <p:nvPr/>
        </p:nvSpPr>
        <p:spPr>
          <a:xfrm>
            <a:off x="788604" y="1526589"/>
            <a:ext cx="4834430" cy="1954381"/>
          </a:xfrm>
          <a:prstGeom prst="rect">
            <a:avLst/>
          </a:prstGeom>
        </p:spPr>
        <p:txBody>
          <a:bodyPr wrap="square">
            <a:spAutoFit/>
          </a:bodyPr>
          <a:lstStyle/>
          <a:p>
            <a:r>
              <a:rPr lang="es-ES" sz="1100" dirty="0" smtClean="0">
                <a:solidFill>
                  <a:srgbClr val="375F68"/>
                </a:solidFill>
                <a:latin typeface="Avenir"/>
                <a:ea typeface="Avenir"/>
                <a:cs typeface="Avenir"/>
              </a:rPr>
              <a:t>- </a:t>
            </a:r>
            <a:r>
              <a:rPr lang="es-ES" sz="1100" dirty="0">
                <a:solidFill>
                  <a:srgbClr val="375F68"/>
                </a:solidFill>
                <a:latin typeface="Avenir"/>
                <a:ea typeface="Avenir"/>
                <a:cs typeface="Avenir"/>
              </a:rPr>
              <a:t>Concéntrica: El músculo se acorta como resultado del deslizamiento de la actina y miosina. </a:t>
            </a:r>
            <a:r>
              <a:rPr lang="es-ES" sz="1100" dirty="0">
                <a:solidFill>
                  <a:srgbClr val="375F68"/>
                </a:solidFill>
                <a:latin typeface="Avenir"/>
                <a:ea typeface="Avenir"/>
                <a:cs typeface="Avenir"/>
              </a:rPr>
              <a:t>Este</a:t>
            </a:r>
          </a:p>
          <a:p>
            <a:r>
              <a:rPr lang="es-ES" sz="1100" dirty="0">
                <a:solidFill>
                  <a:srgbClr val="375F68"/>
                </a:solidFill>
                <a:latin typeface="Avenir"/>
                <a:ea typeface="Avenir"/>
                <a:cs typeface="Avenir"/>
              </a:rPr>
              <a:t> tipo de contracción genera movimiento.</a:t>
            </a:r>
          </a:p>
          <a:p>
            <a:r>
              <a:rPr lang="es-ES" sz="1100" dirty="0">
                <a:solidFill>
                  <a:srgbClr val="375F68"/>
                </a:solidFill>
                <a:latin typeface="Avenir"/>
                <a:ea typeface="Avenir"/>
                <a:cs typeface="Avenir"/>
              </a:rPr>
              <a:t> - Isométrica: El músculo genera fuerza pero su longitud se mantiene sin cambios. No se produce</a:t>
            </a:r>
          </a:p>
          <a:p>
            <a:r>
              <a:rPr lang="es-ES" sz="1100" dirty="0">
                <a:solidFill>
                  <a:srgbClr val="375F68"/>
                </a:solidFill>
                <a:latin typeface="Avenir"/>
                <a:ea typeface="Avenir"/>
                <a:cs typeface="Avenir"/>
              </a:rPr>
              <a:t> cambio en el rango articular.</a:t>
            </a:r>
          </a:p>
          <a:p>
            <a:r>
              <a:rPr lang="es-ES" sz="1100" dirty="0">
                <a:solidFill>
                  <a:srgbClr val="375F68"/>
                </a:solidFill>
                <a:latin typeface="Avenir"/>
                <a:ea typeface="Avenir"/>
                <a:cs typeface="Avenir"/>
              </a:rPr>
              <a:t> - Excéntrica: El músculo se contrae mientras se alarga. En esta contracción se genera movimiento. En</a:t>
            </a:r>
          </a:p>
          <a:p>
            <a:r>
              <a:rPr lang="es-ES" sz="1100" dirty="0">
                <a:solidFill>
                  <a:srgbClr val="375F68"/>
                </a:solidFill>
                <a:latin typeface="Avenir"/>
                <a:ea typeface="Avenir"/>
                <a:cs typeface="Avenir"/>
              </a:rPr>
              <a:t> este caso los filamentos finos de actina se mueven hacia los extremos musculares mientras el</a:t>
            </a:r>
          </a:p>
          <a:p>
            <a:r>
              <a:rPr lang="es-ES" sz="1100" dirty="0">
                <a:solidFill>
                  <a:srgbClr val="375F68"/>
                </a:solidFill>
                <a:latin typeface="Avenir"/>
                <a:ea typeface="Avenir"/>
                <a:cs typeface="Avenir"/>
              </a:rPr>
              <a:t> músculo se contrae</a:t>
            </a:r>
            <a:endParaRPr lang="es-CL" sz="1100" dirty="0">
              <a:solidFill>
                <a:srgbClr val="375F68"/>
              </a:solidFill>
              <a:latin typeface="Avenir"/>
              <a:ea typeface="Avenir"/>
              <a:cs typeface="Avenir"/>
            </a:endParaRPr>
          </a:p>
        </p:txBody>
      </p:sp>
    </p:spTree>
    <p:extLst>
      <p:ext uri="{BB962C8B-B14F-4D97-AF65-F5344CB8AC3E}">
        <p14:creationId xmlns:p14="http://schemas.microsoft.com/office/powerpoint/2010/main" val="3855593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rgbClr val="375F68"/>
                </a:solidFill>
                <a:latin typeface="Avenir"/>
                <a:sym typeface="Avenir"/>
              </a:rPr>
              <a:t>Conceptos </a:t>
            </a:r>
            <a:r>
              <a:rPr lang="es-ES" sz="4400" dirty="0">
                <a:solidFill>
                  <a:srgbClr val="375F68"/>
                </a:solidFill>
                <a:latin typeface="Avenir"/>
                <a:sym typeface="Avenir"/>
              </a:rPr>
              <a:t>iniciales de anatomía</a:t>
            </a:r>
            <a:endParaRPr lang="es-ES" sz="4400" dirty="0">
              <a:solidFill>
                <a:schemeClr val="bg2"/>
              </a:solidFill>
            </a:endParaRPr>
          </a:p>
        </p:txBody>
      </p:sp>
    </p:spTree>
    <p:extLst>
      <p:ext uri="{BB962C8B-B14F-4D97-AF65-F5344CB8AC3E}">
        <p14:creationId xmlns:p14="http://schemas.microsoft.com/office/powerpoint/2010/main" val="489855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572434" y="1138531"/>
            <a:ext cx="5379049" cy="2470148"/>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endParaRPr lang="es-ES" dirty="0">
              <a:sym typeface="Avenir"/>
            </a:endParaRPr>
          </a:p>
          <a:p>
            <a:endParaRPr lang="es-ES" dirty="0">
              <a:sym typeface="Avenir"/>
            </a:endParaRPr>
          </a:p>
          <a:p>
            <a:pPr marL="0" indent="0">
              <a:lnSpc>
                <a:spcPct val="120000"/>
              </a:lnSpc>
              <a:buClr>
                <a:srgbClr val="000000"/>
              </a:buClr>
              <a:buNone/>
            </a:pPr>
            <a:r>
              <a:rPr lang="es-ES" sz="4400" b="0" dirty="0" smtClean="0"/>
              <a:t>La </a:t>
            </a:r>
            <a:r>
              <a:rPr lang="es-ES" sz="4400" b="0" dirty="0"/>
              <a:t>anatomía es una ciencia descriptiva que estudia la estructura de los seres vivos, es decir, la forma, topografía, la ubicación, la disposición y la relación entre sí de los órganos que las componen. </a:t>
            </a:r>
            <a:endParaRPr lang="es-ES" sz="4400" b="0" dirty="0" smtClean="0"/>
          </a:p>
          <a:p>
            <a:pPr marL="0" indent="0">
              <a:lnSpc>
                <a:spcPct val="120000"/>
              </a:lnSpc>
              <a:buClr>
                <a:srgbClr val="000000"/>
              </a:buClr>
              <a:buNone/>
            </a:pPr>
            <a:r>
              <a:rPr lang="es-ES" sz="4400" b="0" dirty="0" smtClean="0"/>
              <a:t>Subdivisiones</a:t>
            </a:r>
            <a:r>
              <a:rPr lang="es-ES" sz="4400" b="0" dirty="0"/>
              <a:t>: </a:t>
            </a:r>
            <a:endParaRPr lang="es-ES" sz="4400" b="0" dirty="0"/>
          </a:p>
          <a:p>
            <a:pPr>
              <a:lnSpc>
                <a:spcPct val="120000"/>
              </a:lnSpc>
              <a:buClr>
                <a:srgbClr val="000000"/>
              </a:buClr>
              <a:buFont typeface="Arial"/>
            </a:pPr>
            <a:r>
              <a:rPr lang="es-ES" sz="4400" b="0" dirty="0"/>
              <a:t>Anatomía</a:t>
            </a:r>
            <a:r>
              <a:rPr lang="es-ES" sz="4400" b="0" dirty="0"/>
              <a:t> descriptiva</a:t>
            </a:r>
          </a:p>
          <a:p>
            <a:pPr>
              <a:lnSpc>
                <a:spcPct val="120000"/>
              </a:lnSpc>
              <a:buClr>
                <a:srgbClr val="000000"/>
              </a:buClr>
              <a:buFont typeface="Arial"/>
            </a:pPr>
            <a:r>
              <a:rPr lang="es-ES" sz="4400" b="0" dirty="0"/>
              <a:t>Anatomía </a:t>
            </a:r>
            <a:r>
              <a:rPr lang="es-ES" sz="4400" b="0" dirty="0"/>
              <a:t>del </a:t>
            </a:r>
            <a:r>
              <a:rPr lang="es-ES" sz="4400" b="0" dirty="0"/>
              <a:t>desarrollo</a:t>
            </a:r>
          </a:p>
          <a:p>
            <a:pPr>
              <a:lnSpc>
                <a:spcPct val="120000"/>
              </a:lnSpc>
              <a:buClr>
                <a:srgbClr val="000000"/>
              </a:buClr>
              <a:buFont typeface="Arial"/>
            </a:pPr>
            <a:r>
              <a:rPr lang="es-ES" sz="4400" b="0" dirty="0"/>
              <a:t>Anatomía </a:t>
            </a:r>
            <a:r>
              <a:rPr lang="es-ES" sz="4400" b="0" dirty="0"/>
              <a:t>topográfica y </a:t>
            </a:r>
            <a:r>
              <a:rPr lang="es-ES" sz="4400" b="0" dirty="0"/>
              <a:t>aplicada</a:t>
            </a:r>
          </a:p>
          <a:p>
            <a:pPr>
              <a:lnSpc>
                <a:spcPct val="120000"/>
              </a:lnSpc>
              <a:buClr>
                <a:srgbClr val="000000"/>
              </a:buClr>
              <a:buFont typeface="Arial"/>
            </a:pPr>
            <a:r>
              <a:rPr lang="es-ES" sz="4400" b="0" dirty="0"/>
              <a:t>Anatomía antropológica</a:t>
            </a:r>
          </a:p>
          <a:p>
            <a:pPr>
              <a:lnSpc>
                <a:spcPct val="120000"/>
              </a:lnSpc>
              <a:buClr>
                <a:srgbClr val="000000"/>
              </a:buClr>
              <a:buFont typeface="Arial"/>
            </a:pPr>
            <a:r>
              <a:rPr lang="es-ES" sz="4400" b="0" dirty="0"/>
              <a:t>Anatomía comparada</a:t>
            </a:r>
            <a:endParaRPr lang="es-ES" sz="4400" b="0" dirty="0"/>
          </a:p>
          <a:p>
            <a:pPr>
              <a:lnSpc>
                <a:spcPct val="120000"/>
              </a:lnSpc>
              <a:buClr>
                <a:srgbClr val="000000"/>
              </a:buClr>
              <a:buFont typeface="Arial"/>
            </a:pPr>
            <a:r>
              <a:rPr lang="es-ES" sz="4400" b="0" dirty="0"/>
              <a:t>Anatomía patológica</a:t>
            </a:r>
          </a:p>
          <a:p>
            <a:pPr>
              <a:lnSpc>
                <a:spcPct val="120000"/>
              </a:lnSpc>
              <a:buClr>
                <a:srgbClr val="000000"/>
              </a:buClr>
              <a:buFont typeface="Arial"/>
            </a:pPr>
            <a:r>
              <a:rPr lang="es-ES" sz="4400" b="0" dirty="0"/>
              <a:t>Anatomía artística</a:t>
            </a:r>
          </a:p>
          <a:p>
            <a:pPr>
              <a:lnSpc>
                <a:spcPct val="120000"/>
              </a:lnSpc>
              <a:buClr>
                <a:srgbClr val="000000"/>
              </a:buClr>
              <a:buFont typeface="Arial"/>
            </a:pPr>
            <a:r>
              <a:rPr lang="es-ES" sz="4400" b="0" dirty="0"/>
              <a:t>Anatomía </a:t>
            </a:r>
            <a:r>
              <a:rPr lang="es-ES" sz="4400" b="0" dirty="0" err="1"/>
              <a:t>palpatoria</a:t>
            </a:r>
            <a:endParaRPr lang="es-ES" sz="4400" b="0" dirty="0"/>
          </a:p>
          <a:p>
            <a:pPr>
              <a:lnSpc>
                <a:spcPct val="120000"/>
              </a:lnSpc>
              <a:buClr>
                <a:srgbClr val="000000"/>
              </a:buClr>
              <a:buFont typeface="Arial"/>
            </a:pPr>
            <a:r>
              <a:rPr lang="es-ES" sz="4400" b="0" dirty="0"/>
              <a:t>Anatomía funcional.</a:t>
            </a:r>
            <a:endParaRPr lang="es-ES" sz="4400" b="0" dirty="0">
              <a:sym typeface="Avenir"/>
            </a:endParaRPr>
          </a:p>
        </p:txBody>
      </p:sp>
      <p:sp>
        <p:nvSpPr>
          <p:cNvPr id="2" name="Rectángulo 1"/>
          <p:cNvSpPr/>
          <p:nvPr/>
        </p:nvSpPr>
        <p:spPr>
          <a:xfrm>
            <a:off x="1794792" y="93700"/>
            <a:ext cx="3444875" cy="954107"/>
          </a:xfrm>
          <a:prstGeom prst="rect">
            <a:avLst/>
          </a:prstGeom>
        </p:spPr>
        <p:txBody>
          <a:bodyPr>
            <a:spAutoFit/>
          </a:bodyPr>
          <a:lstStyle/>
          <a:p>
            <a:endParaRPr lang="es-ES" b="1" dirty="0"/>
          </a:p>
          <a:p>
            <a:r>
              <a:rPr lang="es-ES" b="1" dirty="0"/>
              <a:t>Definición de anatomía </a:t>
            </a:r>
            <a:r>
              <a:rPr lang="es-ES" dirty="0" smtClean="0"/>
              <a:t/>
            </a:r>
            <a:br>
              <a:rPr lang="es-ES" dirty="0" smtClean="0"/>
            </a:br>
            <a:r>
              <a:rPr lang="es-ES" dirty="0" smtClean="0"/>
              <a:t/>
            </a:r>
            <a:br>
              <a:rPr lang="es-ES" dirty="0" smtClean="0"/>
            </a:br>
            <a:endParaRPr lang="es-CL" dirty="0"/>
          </a:p>
        </p:txBody>
      </p:sp>
    </p:spTree>
    <p:extLst>
      <p:ext uri="{BB962C8B-B14F-4D97-AF65-F5344CB8AC3E}">
        <p14:creationId xmlns:p14="http://schemas.microsoft.com/office/powerpoint/2010/main" val="1334980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56819" y="703457"/>
            <a:ext cx="5859897" cy="16298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a:p>
            <a:pPr marL="0" indent="0">
              <a:lnSpc>
                <a:spcPct val="120000"/>
              </a:lnSpc>
              <a:buClr>
                <a:srgbClr val="000000"/>
              </a:buClr>
              <a:buNone/>
            </a:pPr>
            <a:r>
              <a:rPr lang="es-ES" sz="1200" i="1" dirty="0"/>
              <a:t>Posición anatómica. </a:t>
            </a:r>
            <a:endParaRPr lang="es-ES" sz="1200" i="1" dirty="0" smtClean="0"/>
          </a:p>
          <a:p>
            <a:pPr marL="0" indent="0">
              <a:lnSpc>
                <a:spcPct val="120000"/>
              </a:lnSpc>
              <a:buClr>
                <a:srgbClr val="000000"/>
              </a:buClr>
              <a:buNone/>
            </a:pPr>
            <a:r>
              <a:rPr lang="es-ES" sz="1200" b="0" dirty="0" smtClean="0"/>
              <a:t>Posición </a:t>
            </a:r>
            <a:r>
              <a:rPr lang="es-ES" sz="1200" b="0" dirty="0"/>
              <a:t>convencional universalmente aceptada para estudiar la anatomía la cual consiste en posición de pie y erguido, mirada y pies hacia el frente, los brazos cuelgan hacia los lados del tronco y las palmas de las manos se orientan hacia el frente. </a:t>
            </a:r>
            <a:r>
              <a:rPr lang="es-ES" sz="1200" b="0" dirty="0"/>
              <a:t>Mirada al horizonte.</a:t>
            </a:r>
            <a:endParaRPr lang="es-ES" sz="1200" b="0" dirty="0">
              <a:sym typeface="Avenir"/>
            </a:endParaRPr>
          </a:p>
        </p:txBody>
      </p:sp>
      <p:sp>
        <p:nvSpPr>
          <p:cNvPr id="2" name="Rectángulo 1"/>
          <p:cNvSpPr/>
          <p:nvPr/>
        </p:nvSpPr>
        <p:spPr>
          <a:xfrm>
            <a:off x="1794792" y="93700"/>
            <a:ext cx="3444875" cy="954107"/>
          </a:xfrm>
          <a:prstGeom prst="rect">
            <a:avLst/>
          </a:prstGeom>
        </p:spPr>
        <p:txBody>
          <a:bodyPr>
            <a:spAutoFit/>
          </a:bodyPr>
          <a:lstStyle/>
          <a:p>
            <a:r>
              <a:rPr lang="es-ES" b="1" dirty="0"/>
              <a:t>Conceptos y terminología básica anatómica</a:t>
            </a:r>
            <a:r>
              <a:rPr lang="es-ES" dirty="0"/>
              <a:t/>
            </a:r>
            <a:br>
              <a:rPr lang="es-ES" dirty="0"/>
            </a:br>
            <a:r>
              <a:rPr lang="es-ES" dirty="0"/>
              <a:t/>
            </a:r>
            <a:br>
              <a:rPr lang="es-ES" dirty="0"/>
            </a:br>
            <a:endParaRPr lang="es-CL" dirty="0"/>
          </a:p>
        </p:txBody>
      </p:sp>
      <p:pic>
        <p:nvPicPr>
          <p:cNvPr id="19460" name="Picture 4" descr="POSICIONES ANATÓMICAS BÁS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679" y="2175642"/>
            <a:ext cx="2270383" cy="2758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10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67331" y="4013389"/>
            <a:ext cx="1802904" cy="688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p:txBody>
      </p:sp>
      <p:sp>
        <p:nvSpPr>
          <p:cNvPr id="2" name="Rectángulo 1"/>
          <p:cNvSpPr/>
          <p:nvPr/>
        </p:nvSpPr>
        <p:spPr>
          <a:xfrm>
            <a:off x="1794792" y="93700"/>
            <a:ext cx="3444875" cy="954107"/>
          </a:xfrm>
          <a:prstGeom prst="rect">
            <a:avLst/>
          </a:prstGeom>
        </p:spPr>
        <p:txBody>
          <a:bodyPr>
            <a:spAutoFit/>
          </a:bodyPr>
          <a:lstStyle/>
          <a:p>
            <a:r>
              <a:rPr lang="es-ES" b="1" dirty="0"/>
              <a:t>Planos y ejes</a:t>
            </a:r>
          </a:p>
          <a:p>
            <a:r>
              <a:rPr lang="es-ES" dirty="0" smtClean="0"/>
              <a:t/>
            </a:r>
            <a:br>
              <a:rPr lang="es-ES" dirty="0" smtClean="0"/>
            </a:br>
            <a:r>
              <a:rPr lang="es-ES" dirty="0" smtClean="0"/>
              <a:t/>
            </a:r>
            <a:br>
              <a:rPr lang="es-ES" dirty="0" smtClean="0"/>
            </a:br>
            <a:endParaRPr lang="es-CL" dirty="0"/>
          </a:p>
        </p:txBody>
      </p:sp>
      <p:sp>
        <p:nvSpPr>
          <p:cNvPr id="4" name="Rectángulo 3"/>
          <p:cNvSpPr/>
          <p:nvPr/>
        </p:nvSpPr>
        <p:spPr>
          <a:xfrm>
            <a:off x="467331" y="731771"/>
            <a:ext cx="5637819" cy="3785652"/>
          </a:xfrm>
          <a:prstGeom prst="rect">
            <a:avLst/>
          </a:prstGeom>
        </p:spPr>
        <p:txBody>
          <a:bodyPr wrap="square">
            <a:spAutoFit/>
          </a:bodyPr>
          <a:lstStyle/>
          <a:p>
            <a:r>
              <a:rPr lang="es-ES" sz="1200" dirty="0" smtClean="0">
                <a:solidFill>
                  <a:srgbClr val="375F68"/>
                </a:solidFill>
                <a:latin typeface="Avenir"/>
                <a:ea typeface="Avenir"/>
                <a:cs typeface="Avenir"/>
              </a:rPr>
              <a:t>Los </a:t>
            </a:r>
            <a:r>
              <a:rPr lang="es-ES" sz="1200" dirty="0">
                <a:solidFill>
                  <a:srgbClr val="375F68"/>
                </a:solidFill>
                <a:latin typeface="Avenir"/>
                <a:ea typeface="Avenir"/>
                <a:cs typeface="Avenir"/>
              </a:rPr>
              <a:t>planos anatómicos son planos imaginarios que se utilizan en la anatomía para describir la ubicación</a:t>
            </a:r>
          </a:p>
          <a:p>
            <a:r>
              <a:rPr lang="es-ES" sz="1200" dirty="0">
                <a:solidFill>
                  <a:srgbClr val="375F68"/>
                </a:solidFill>
                <a:latin typeface="Avenir"/>
                <a:ea typeface="Avenir"/>
                <a:cs typeface="Avenir"/>
              </a:rPr>
              <a:t>y las relaciones de las diferentes partes del cuerpo. Los tres planos anatómicos principales son el plano</a:t>
            </a:r>
          </a:p>
          <a:p>
            <a:r>
              <a:rPr lang="es-ES" sz="1200" dirty="0">
                <a:solidFill>
                  <a:srgbClr val="375F68"/>
                </a:solidFill>
                <a:latin typeface="Avenir"/>
                <a:ea typeface="Avenir"/>
                <a:cs typeface="Avenir"/>
              </a:rPr>
              <a:t>sagital, el plano frontal y el plano transversal. El plano sagital divide el cuerpo en dos mitades, izquierda</a:t>
            </a:r>
          </a:p>
          <a:p>
            <a:r>
              <a:rPr lang="es-ES" sz="1200" dirty="0">
                <a:solidFill>
                  <a:srgbClr val="375F68"/>
                </a:solidFill>
                <a:latin typeface="Avenir"/>
                <a:ea typeface="Avenir"/>
                <a:cs typeface="Avenir"/>
              </a:rPr>
              <a:t>y derecha; el plano frontal divide el cuerpo en una mitad anterior y una mitad posterior, mientras que el</a:t>
            </a:r>
          </a:p>
          <a:p>
            <a:r>
              <a:rPr lang="es-ES" sz="1200" dirty="0">
                <a:solidFill>
                  <a:srgbClr val="375F68"/>
                </a:solidFill>
                <a:latin typeface="Avenir"/>
                <a:ea typeface="Avenir"/>
                <a:cs typeface="Avenir"/>
              </a:rPr>
              <a:t>plano transversal divide el cuerpo en una mitad superior y una mitad inferior.</a:t>
            </a:r>
          </a:p>
          <a:p>
            <a:r>
              <a:rPr lang="es-ES" sz="1200" dirty="0">
                <a:solidFill>
                  <a:srgbClr val="375F68"/>
                </a:solidFill>
                <a:latin typeface="Avenir"/>
                <a:ea typeface="Avenir"/>
                <a:cs typeface="Avenir"/>
              </a:rPr>
              <a:t>Los ejes anatómicos son líneas imaginarias que se utilizan en la anatomía para describir el movimiento y</a:t>
            </a:r>
          </a:p>
          <a:p>
            <a:r>
              <a:rPr lang="es-ES" sz="1200" dirty="0">
                <a:solidFill>
                  <a:srgbClr val="375F68"/>
                </a:solidFill>
                <a:latin typeface="Avenir"/>
                <a:ea typeface="Avenir"/>
                <a:cs typeface="Avenir"/>
              </a:rPr>
              <a:t>la orientación de las diferentes partes del cuerpo. Los tres ejes anatómicos principales son el eje sagital,</a:t>
            </a:r>
          </a:p>
          <a:p>
            <a:r>
              <a:rPr lang="es-ES" sz="1200" dirty="0">
                <a:solidFill>
                  <a:srgbClr val="375F68"/>
                </a:solidFill>
                <a:latin typeface="Avenir"/>
                <a:ea typeface="Avenir"/>
                <a:cs typeface="Avenir"/>
              </a:rPr>
              <a:t>el eje frontal y el eje longitudinal. El eje sagital se extiende de manera perpendicular al plano sagital y</a:t>
            </a:r>
          </a:p>
          <a:p>
            <a:r>
              <a:rPr lang="es-ES" sz="1200" dirty="0">
                <a:solidFill>
                  <a:srgbClr val="375F68"/>
                </a:solidFill>
                <a:latin typeface="Avenir"/>
                <a:ea typeface="Avenir"/>
                <a:cs typeface="Avenir"/>
              </a:rPr>
              <a:t>permite el movimiento de flexión y extensión; el eje frontal se extiende de manera perpendicular al plano</a:t>
            </a:r>
          </a:p>
          <a:p>
            <a:r>
              <a:rPr lang="es-ES" sz="1200" dirty="0">
                <a:solidFill>
                  <a:srgbClr val="375F68"/>
                </a:solidFill>
                <a:latin typeface="Avenir"/>
                <a:ea typeface="Avenir"/>
                <a:cs typeface="Avenir"/>
              </a:rPr>
              <a:t>frontal y permite el movimiento de abducción y aducción; el eje longitudinal se extiende de manera perpendicular al plano transversal y permite el movimiento de rotación.</a:t>
            </a:r>
            <a:endParaRPr lang="es-CL" sz="1200" dirty="0">
              <a:solidFill>
                <a:srgbClr val="375F68"/>
              </a:solidFill>
              <a:latin typeface="Avenir"/>
              <a:ea typeface="Avenir"/>
              <a:cs typeface="Avenir"/>
            </a:endParaRPr>
          </a:p>
        </p:txBody>
      </p:sp>
    </p:spTree>
    <p:extLst>
      <p:ext uri="{BB962C8B-B14F-4D97-AF65-F5344CB8AC3E}">
        <p14:creationId xmlns:p14="http://schemas.microsoft.com/office/powerpoint/2010/main" val="1130044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794792" y="93700"/>
            <a:ext cx="3444875" cy="954107"/>
          </a:xfrm>
          <a:prstGeom prst="rect">
            <a:avLst/>
          </a:prstGeom>
        </p:spPr>
        <p:txBody>
          <a:bodyPr>
            <a:spAutoFit/>
          </a:bodyPr>
          <a:lstStyle/>
          <a:p>
            <a:r>
              <a:rPr lang="es-ES" b="1" dirty="0"/>
              <a:t>Planos y ejes</a:t>
            </a:r>
          </a:p>
          <a:p>
            <a:r>
              <a:rPr lang="es-ES" dirty="0"/>
              <a:t/>
            </a:r>
            <a:br>
              <a:rPr lang="es-ES" dirty="0"/>
            </a:br>
            <a:r>
              <a:rPr lang="es-ES" dirty="0"/>
              <a:t/>
            </a:r>
            <a:br>
              <a:rPr lang="es-ES" dirty="0"/>
            </a:br>
            <a:endParaRPr lang="es-CL" dirty="0"/>
          </a:p>
        </p:txBody>
      </p:sp>
      <p:pic>
        <p:nvPicPr>
          <p:cNvPr id="20484" name="Picture 4" descr="Planos y ejes anatómicos en un ser humano | Vector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197" y="853064"/>
            <a:ext cx="3396003" cy="3995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93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67330" y="4013389"/>
            <a:ext cx="4717473" cy="84239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endParaRPr lang="es-ES" sz="1200" dirty="0">
              <a:sym typeface="Avenir"/>
            </a:endParaRPr>
          </a:p>
        </p:txBody>
      </p:sp>
      <p:sp>
        <p:nvSpPr>
          <p:cNvPr id="2" name="Rectángulo 1"/>
          <p:cNvSpPr/>
          <p:nvPr/>
        </p:nvSpPr>
        <p:spPr>
          <a:xfrm>
            <a:off x="1794792" y="93700"/>
            <a:ext cx="4196105" cy="954107"/>
          </a:xfrm>
          <a:prstGeom prst="rect">
            <a:avLst/>
          </a:prstGeom>
        </p:spPr>
        <p:txBody>
          <a:bodyPr wrap="square">
            <a:spAutoFit/>
          </a:bodyPr>
          <a:lstStyle/>
          <a:p>
            <a:r>
              <a:rPr lang="es-ES" b="1" dirty="0"/>
              <a:t>Planos y ejes</a:t>
            </a:r>
          </a:p>
          <a:p>
            <a:r>
              <a:rPr lang="es-ES" dirty="0"/>
              <a:t/>
            </a:r>
            <a:br>
              <a:rPr lang="es-ES" dirty="0"/>
            </a:br>
            <a:r>
              <a:rPr lang="es-ES" dirty="0"/>
              <a:t/>
            </a:r>
            <a:br>
              <a:rPr lang="es-ES" dirty="0"/>
            </a:b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2716293431"/>
              </p:ext>
            </p:extLst>
          </p:nvPr>
        </p:nvGraphicFramePr>
        <p:xfrm>
          <a:off x="467330" y="889611"/>
          <a:ext cx="6196228" cy="3397613"/>
        </p:xfrm>
        <a:graphic>
          <a:graphicData uri="http://schemas.openxmlformats.org/drawingml/2006/table">
            <a:tbl>
              <a:tblPr/>
              <a:tblGrid>
                <a:gridCol w="1549057">
                  <a:extLst>
                    <a:ext uri="{9D8B030D-6E8A-4147-A177-3AD203B41FA5}">
                      <a16:colId xmlns:a16="http://schemas.microsoft.com/office/drawing/2014/main" val="1817105125"/>
                    </a:ext>
                  </a:extLst>
                </a:gridCol>
                <a:gridCol w="1549057">
                  <a:extLst>
                    <a:ext uri="{9D8B030D-6E8A-4147-A177-3AD203B41FA5}">
                      <a16:colId xmlns:a16="http://schemas.microsoft.com/office/drawing/2014/main" val="4251251306"/>
                    </a:ext>
                  </a:extLst>
                </a:gridCol>
                <a:gridCol w="1549057">
                  <a:extLst>
                    <a:ext uri="{9D8B030D-6E8A-4147-A177-3AD203B41FA5}">
                      <a16:colId xmlns:a16="http://schemas.microsoft.com/office/drawing/2014/main" val="2652314823"/>
                    </a:ext>
                  </a:extLst>
                </a:gridCol>
                <a:gridCol w="1549057">
                  <a:extLst>
                    <a:ext uri="{9D8B030D-6E8A-4147-A177-3AD203B41FA5}">
                      <a16:colId xmlns:a16="http://schemas.microsoft.com/office/drawing/2014/main" val="1166870084"/>
                    </a:ext>
                  </a:extLst>
                </a:gridCol>
              </a:tblGrid>
              <a:tr h="396972">
                <a:tc>
                  <a:txBody>
                    <a:bodyPr/>
                    <a:lstStyle/>
                    <a:p>
                      <a:pPr fontAlgn="b"/>
                      <a:r>
                        <a:rPr lang="es-CL" sz="1100" b="1">
                          <a:effectLst/>
                        </a:rPr>
                        <a:t>Plano Anatómico</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Descripción</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Ejes Anatómicos</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100" b="1">
                          <a:effectLst/>
                        </a:rPr>
                        <a:t>Movimientos Asociados</a:t>
                      </a:r>
                    </a:p>
                  </a:txBody>
                  <a:tcPr marL="71403" marR="71403" marT="35701" marB="35701"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69453913"/>
                  </a:ext>
                </a:extLst>
              </a:tr>
              <a:tr h="887885">
                <a:tc>
                  <a:txBody>
                    <a:bodyPr/>
                    <a:lstStyle/>
                    <a:p>
                      <a:pPr fontAlgn="base"/>
                      <a:r>
                        <a:rPr lang="es-CL" sz="1100">
                          <a:effectLst/>
                        </a:rPr>
                        <a:t>Sagital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Divide el cuerpo en mitades derecha e izquierda.</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Antero-posterior</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Flexión, extensión, hiperextensión, dorsiflexión, plantiflexión.</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020483040"/>
                  </a:ext>
                </a:extLst>
              </a:tr>
              <a:tr h="1051523">
                <a:tc>
                  <a:txBody>
                    <a:bodyPr/>
                    <a:lstStyle/>
                    <a:p>
                      <a:pPr fontAlgn="base"/>
                      <a:r>
                        <a:rPr lang="es-CL" sz="1100">
                          <a:effectLst/>
                        </a:rPr>
                        <a:t>Coronal o Frontal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Divide el cuerpo en mitades anterior y posterior.</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Lateral-medial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Abducción, aducción, desviación radial, desviación cubital.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13483521"/>
                  </a:ext>
                </a:extLst>
              </a:tr>
              <a:tr h="1051523">
                <a:tc>
                  <a:txBody>
                    <a:bodyPr/>
                    <a:lstStyle/>
                    <a:p>
                      <a:pPr fontAlgn="base"/>
                      <a:r>
                        <a:rPr lang="es-CL" sz="1100">
                          <a:effectLst/>
                        </a:rPr>
                        <a:t>Transversal o Axial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a:effectLst/>
                        </a:rPr>
                        <a:t>Divide el cuerpo en mitades superior e inferior.</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100">
                          <a:effectLst/>
                        </a:rPr>
                        <a:t>Longitudinal</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100" dirty="0">
                          <a:effectLst/>
                        </a:rPr>
                        <a:t>Rotación medial y lateral, supinación, pronación, inversión, eversión.</a:t>
                      </a:r>
                    </a:p>
                  </a:txBody>
                  <a:tcPr marL="71403" marR="71403" marT="35701" marB="35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206516818"/>
                  </a:ext>
                </a:extLst>
              </a:tr>
            </a:tbl>
          </a:graphicData>
        </a:graphic>
      </p:graphicFrame>
    </p:spTree>
    <p:extLst>
      <p:ext uri="{BB962C8B-B14F-4D97-AF65-F5344CB8AC3E}">
        <p14:creationId xmlns:p14="http://schemas.microsoft.com/office/powerpoint/2010/main" val="3355530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04" name="Google Shape;104;p4"/>
          <p:cNvSpPr txBox="1">
            <a:spLocks noGrp="1"/>
          </p:cNvSpPr>
          <p:nvPr>
            <p:ph type="title"/>
          </p:nvPr>
        </p:nvSpPr>
        <p:spPr>
          <a:xfrm>
            <a:off x="357076" y="1823945"/>
            <a:ext cx="5779704" cy="2524453"/>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El metabolismo muscular es un proceso complejo que permite la transformación de nutrientes en energía utilizada por el músculo para llevar a cabo sus funciones. El funcionamiento del metabolismo muscular se ve influenciado por factores como la nutrición, la actividad física, la edad y la presencia de enfermedades metabólicas.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 integración </a:t>
            </a:r>
            <a:r>
              <a:rPr lang="es-ES" sz="1200" dirty="0" err="1">
                <a:solidFill>
                  <a:srgbClr val="375F68"/>
                </a:solidFill>
                <a:latin typeface="Avenir"/>
                <a:ea typeface="Avenir"/>
                <a:cs typeface="Avenir"/>
                <a:sym typeface="Avenir"/>
              </a:rPr>
              <a:t>sensoriomotora</a:t>
            </a:r>
            <a:r>
              <a:rPr lang="es-ES" sz="1200" dirty="0">
                <a:solidFill>
                  <a:srgbClr val="375F68"/>
                </a:solidFill>
                <a:latin typeface="Avenir"/>
                <a:ea typeface="Avenir"/>
                <a:cs typeface="Avenir"/>
                <a:sym typeface="Avenir"/>
              </a:rPr>
              <a:t> es el proceso mediante el cual el sistema nervioso integra la información sensorial para coordinar y controlar el movimiento del músculo. Esta integración </a:t>
            </a:r>
            <a:r>
              <a:rPr lang="es-ES" sz="1200" dirty="0" err="1">
                <a:solidFill>
                  <a:srgbClr val="375F68"/>
                </a:solidFill>
                <a:latin typeface="Avenir"/>
                <a:ea typeface="Avenir"/>
                <a:cs typeface="Avenir"/>
                <a:sym typeface="Avenir"/>
              </a:rPr>
              <a:t>sensoriomotora</a:t>
            </a:r>
            <a:r>
              <a:rPr lang="es-ES" sz="1200" dirty="0">
                <a:solidFill>
                  <a:srgbClr val="375F68"/>
                </a:solidFill>
                <a:latin typeface="Avenir"/>
                <a:ea typeface="Avenir"/>
                <a:cs typeface="Avenir"/>
                <a:sym typeface="Avenir"/>
              </a:rPr>
              <a:t> es esencial para el correcto funcionamiento del sistema neuromuscular.</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 estructura y función muscular es un tema fundamental en el estudio de la anatomía y la fisiología humanas. Los músculos esqueléticos son los principales responsables del movimiento corporal y su estructura y función están altamente especializadas para cumplir con esta función.</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 anatomía es el estudio de la estructura y organización del cuerpo humano, incluyendo los músculos. Es importante comprender los conceptos iniciales de anatomía para poder entender la función y el movimiento de los músculos, así como para poder desarrollar un entrenamiento adecuado.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En resumen, el metabolismo muscular, la integración </a:t>
            </a:r>
            <a:r>
              <a:rPr lang="es-ES" sz="1200" dirty="0" err="1">
                <a:solidFill>
                  <a:srgbClr val="375F68"/>
                </a:solidFill>
                <a:latin typeface="Avenir"/>
                <a:ea typeface="Avenir"/>
                <a:cs typeface="Avenir"/>
                <a:sym typeface="Avenir"/>
              </a:rPr>
              <a:t>sensoriomotora</a:t>
            </a:r>
            <a:r>
              <a:rPr lang="es-ES" sz="1200" dirty="0">
                <a:solidFill>
                  <a:srgbClr val="375F68"/>
                </a:solidFill>
                <a:latin typeface="Avenir"/>
                <a:ea typeface="Avenir"/>
                <a:cs typeface="Avenir"/>
                <a:sym typeface="Avenir"/>
              </a:rPr>
              <a:t>, la estructura y función muscular y los conceptos iniciales de anatomía son temas fundamentales en el estudio del cuerpo humano y su funcionamiento. Un conocimiento profundo de estos temas es esencial para el desarrollo de un entrenamiento efectivo y para la promoción de una vida saludable y activa.</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endParaRPr lang="es-ES" sz="1200" dirty="0">
              <a:solidFill>
                <a:srgbClr val="375F68"/>
              </a:solidFill>
              <a:latin typeface="Avenir"/>
              <a:ea typeface="Avenir"/>
              <a:cs typeface="Avenir"/>
              <a:sym typeface="Avenir"/>
            </a:endParaRPr>
          </a:p>
        </p:txBody>
      </p:sp>
      <p:sp>
        <p:nvSpPr>
          <p:cNvPr id="4" name="Google Shape;104;p4"/>
          <p:cNvSpPr txBox="1">
            <a:spLocks/>
          </p:cNvSpPr>
          <p:nvPr/>
        </p:nvSpPr>
        <p:spPr>
          <a:xfrm>
            <a:off x="557403" y="2976"/>
            <a:ext cx="5379049" cy="69143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375F68"/>
              </a:buClr>
              <a:buSzPts val="1200"/>
            </a:pPr>
            <a:r>
              <a:rPr lang="es-ES" sz="2400" dirty="0" smtClean="0">
                <a:solidFill>
                  <a:schemeClr val="bg2"/>
                </a:solidFill>
                <a:latin typeface="Avenir"/>
                <a:sym typeface="Avenir"/>
              </a:rPr>
              <a:t>Introducción</a:t>
            </a:r>
            <a:endParaRPr lang="es-ES" sz="2400" dirty="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191375" y="1047807"/>
            <a:ext cx="6511762" cy="219277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lgn="just">
              <a:buNone/>
            </a:pPr>
            <a:r>
              <a:rPr lang="es-ES" sz="1200" b="0" dirty="0" smtClean="0">
                <a:sym typeface="Avenir"/>
              </a:rPr>
              <a:t>Las </a:t>
            </a:r>
            <a:r>
              <a:rPr lang="es-ES" sz="1200" b="0" dirty="0">
                <a:sym typeface="Avenir"/>
              </a:rPr>
              <a:t>articulaciones son estructuras del cuerpo que permiten el movimiento entre los huesos. Son responsables de la conexión entre dos o más huesos, y están compuestas por una variedad de </a:t>
            </a:r>
            <a:r>
              <a:rPr lang="es-ES" sz="1200" b="0" dirty="0" smtClean="0">
                <a:sym typeface="Avenir"/>
              </a:rPr>
              <a:t>componentes, como </a:t>
            </a:r>
            <a:r>
              <a:rPr lang="es-ES" sz="1200" b="0" dirty="0">
                <a:sym typeface="Avenir"/>
              </a:rPr>
              <a:t>cartílago, membranas sinoviales, líquido sinovial, ligamentos y músculos</a:t>
            </a:r>
            <a:r>
              <a:rPr lang="es-ES" sz="1200" b="0" dirty="0" smtClean="0">
                <a:sym typeface="Avenir"/>
              </a:rPr>
              <a:t>.</a:t>
            </a:r>
          </a:p>
          <a:p>
            <a:pPr marL="0" indent="0" algn="just">
              <a:buNone/>
            </a:pPr>
            <a:r>
              <a:rPr lang="es-ES" sz="1200" b="0" dirty="0">
                <a:sym typeface="Avenir"/>
              </a:rPr>
              <a:t>Existen varios tipos de articulaciones, que se clasifican en función de su estructura y movimiento. Las</a:t>
            </a:r>
          </a:p>
          <a:p>
            <a:pPr marL="0" indent="0" algn="just">
              <a:buNone/>
            </a:pPr>
            <a:r>
              <a:rPr lang="es-ES" sz="1200" b="0" dirty="0">
                <a:sym typeface="Avenir"/>
              </a:rPr>
              <a:t>articulaciones fibrosas tienen una conexión rígida entre los huesos y no permiten un movimiento significativo, como en el caso de los huesos del cráneo. Las articulaciones cartilaginosas tienen una conexión</a:t>
            </a:r>
          </a:p>
          <a:p>
            <a:pPr marL="0" indent="0" algn="just">
              <a:buNone/>
            </a:pPr>
            <a:r>
              <a:rPr lang="es-ES" sz="1200" b="0" dirty="0">
                <a:sym typeface="Avenir"/>
              </a:rPr>
              <a:t>más flexible entre los huesos y permiten cierto grado de movimiento, como en las vértebras de la columna</a:t>
            </a:r>
          </a:p>
          <a:p>
            <a:pPr marL="0" indent="0" algn="just">
              <a:buNone/>
            </a:pPr>
            <a:r>
              <a:rPr lang="es-ES" sz="1200" b="0" dirty="0">
                <a:sym typeface="Avenir"/>
              </a:rPr>
              <a:t>vertebral.</a:t>
            </a:r>
          </a:p>
          <a:p>
            <a:pPr marL="0" indent="0" algn="just">
              <a:buNone/>
            </a:pPr>
            <a:r>
              <a:rPr lang="es-ES" sz="1200" b="0" dirty="0">
                <a:sym typeface="Avenir"/>
              </a:rPr>
              <a:t>Las articulaciones sinoviales son las más comunes y complejas, y permiten un amplio rango de movimiento. Estas articulaciones tienen una cápsula articular que encierra una cavidad sinovial, la cual contiene</a:t>
            </a:r>
          </a:p>
          <a:p>
            <a:pPr marL="0" indent="0" algn="just">
              <a:buNone/>
            </a:pPr>
            <a:r>
              <a:rPr lang="es-ES" sz="1200" b="0" dirty="0">
                <a:sym typeface="Avenir"/>
              </a:rPr>
              <a:t>líquido sinovial. El cartílago articular cubre las superficies de los huesos que se conectan, y los ligamentos</a:t>
            </a:r>
          </a:p>
          <a:p>
            <a:pPr marL="0" indent="0" algn="just">
              <a:buNone/>
            </a:pPr>
            <a:r>
              <a:rPr lang="es-ES" sz="1200" b="0" dirty="0">
                <a:sym typeface="Avenir"/>
              </a:rPr>
              <a:t>y músculos proporcionan estabilidad y control de movimiento.</a:t>
            </a:r>
            <a:endParaRPr lang="es-ES" sz="1200" b="0" dirty="0">
              <a:sym typeface="Avenir"/>
            </a:endParaRPr>
          </a:p>
        </p:txBody>
      </p:sp>
      <p:sp>
        <p:nvSpPr>
          <p:cNvPr id="2" name="Rectángulo 1"/>
          <p:cNvSpPr/>
          <p:nvPr/>
        </p:nvSpPr>
        <p:spPr>
          <a:xfrm>
            <a:off x="1349203" y="482583"/>
            <a:ext cx="4196105" cy="954107"/>
          </a:xfrm>
          <a:prstGeom prst="rect">
            <a:avLst/>
          </a:prstGeom>
        </p:spPr>
        <p:txBody>
          <a:bodyPr wrap="square">
            <a:spAutoFit/>
          </a:bodyPr>
          <a:lstStyle/>
          <a:p>
            <a:r>
              <a:rPr lang="es-ES" b="1" dirty="0">
                <a:sym typeface="Avenir"/>
              </a:rPr>
              <a:t>Articulaciones</a:t>
            </a:r>
          </a:p>
          <a:p>
            <a:r>
              <a:rPr lang="es-ES" dirty="0"/>
              <a:t/>
            </a:r>
            <a:br>
              <a:rPr lang="es-ES" dirty="0"/>
            </a:br>
            <a:r>
              <a:rPr lang="es-ES" dirty="0"/>
              <a:t/>
            </a:r>
            <a:br>
              <a:rPr lang="es-ES" dirty="0"/>
            </a:br>
            <a:endParaRPr lang="es-CL" dirty="0"/>
          </a:p>
        </p:txBody>
      </p:sp>
    </p:spTree>
    <p:extLst>
      <p:ext uri="{BB962C8B-B14F-4D97-AF65-F5344CB8AC3E}">
        <p14:creationId xmlns:p14="http://schemas.microsoft.com/office/powerpoint/2010/main" val="1357136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159180" y="535674"/>
            <a:ext cx="6388751" cy="10360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r>
              <a:rPr lang="es-ES" sz="1100" i="1" dirty="0" smtClean="0"/>
              <a:t>Por </a:t>
            </a:r>
            <a:r>
              <a:rPr lang="es-ES" sz="1100" i="1" dirty="0"/>
              <a:t>estructura</a:t>
            </a:r>
            <a:r>
              <a:rPr lang="es-ES" sz="1100" i="1" dirty="0" smtClean="0"/>
              <a:t>:</a:t>
            </a:r>
          </a:p>
          <a:p>
            <a:pPr marL="0" indent="0">
              <a:buNone/>
            </a:pPr>
            <a:r>
              <a:rPr lang="es-ES" sz="1100" b="0" dirty="0" smtClean="0"/>
              <a:t>1</a:t>
            </a:r>
            <a:r>
              <a:rPr lang="es-ES" sz="1100" b="0" dirty="0"/>
              <a:t>) Sinoviales: </a:t>
            </a:r>
            <a:endParaRPr lang="es-ES" sz="1100" b="0" dirty="0" smtClean="0"/>
          </a:p>
          <a:p>
            <a:r>
              <a:rPr lang="es-ES" sz="1100" b="0" dirty="0" err="1" smtClean="0"/>
              <a:t>Artrodias</a:t>
            </a:r>
            <a:r>
              <a:rPr lang="es-ES" sz="1100" b="0" dirty="0"/>
              <a:t>, planas o de deslizamiento</a:t>
            </a:r>
            <a:r>
              <a:rPr lang="es-ES" sz="1100" b="0" dirty="0" smtClean="0"/>
              <a:t>:</a:t>
            </a:r>
            <a:endParaRPr lang="es-ES" sz="1100" b="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sp>
        <p:nvSpPr>
          <p:cNvPr id="3" name="Rectángulo 2"/>
          <p:cNvSpPr/>
          <p:nvPr/>
        </p:nvSpPr>
        <p:spPr>
          <a:xfrm>
            <a:off x="2036529" y="155255"/>
            <a:ext cx="2634054" cy="307777"/>
          </a:xfrm>
          <a:prstGeom prst="rect">
            <a:avLst/>
          </a:prstGeom>
        </p:spPr>
        <p:txBody>
          <a:bodyPr wrap="none">
            <a:spAutoFit/>
          </a:bodyPr>
          <a:lstStyle/>
          <a:p>
            <a:r>
              <a:rPr lang="es-ES" dirty="0"/>
              <a:t>Clasificación de articulaciones </a:t>
            </a:r>
            <a:endParaRPr lang="es-CL" dirty="0"/>
          </a:p>
        </p:txBody>
      </p:sp>
      <p:pic>
        <p:nvPicPr>
          <p:cNvPr id="4" name="Imagen 3"/>
          <p:cNvPicPr>
            <a:picLocks noChangeAspect="1"/>
          </p:cNvPicPr>
          <p:nvPr/>
        </p:nvPicPr>
        <p:blipFill>
          <a:blip r:embed="rId4"/>
          <a:stretch>
            <a:fillRect/>
          </a:stretch>
        </p:blipFill>
        <p:spPr>
          <a:xfrm>
            <a:off x="1584585" y="1365062"/>
            <a:ext cx="4181475" cy="1857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8246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49771" y="327100"/>
            <a:ext cx="3744160" cy="5959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ES" sz="1200" b="0" dirty="0" smtClean="0">
                <a:sym typeface="Avenir"/>
              </a:rPr>
              <a:t>Silla </a:t>
            </a:r>
            <a:r>
              <a:rPr lang="es-ES" sz="1200" b="0" dirty="0">
                <a:sym typeface="Avenir"/>
              </a:rPr>
              <a:t>de montar, </a:t>
            </a:r>
            <a:r>
              <a:rPr lang="es-ES" sz="1200" b="0" dirty="0" err="1">
                <a:sym typeface="Avenir"/>
              </a:rPr>
              <a:t>selar</a:t>
            </a:r>
            <a:r>
              <a:rPr lang="es-ES" sz="1200" b="0" dirty="0">
                <a:sym typeface="Avenir"/>
              </a:rPr>
              <a:t> o encaje recíproco</a:t>
            </a:r>
            <a:r>
              <a:rPr lang="es-ES" sz="1200" dirty="0">
                <a:sym typeface="Avenir"/>
              </a:rPr>
              <a:t>:</a:t>
            </a:r>
            <a:endParaRPr lang="es-ES" sz="120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3" name="Imagen 2"/>
          <p:cNvPicPr>
            <a:picLocks noChangeAspect="1"/>
          </p:cNvPicPr>
          <p:nvPr/>
        </p:nvPicPr>
        <p:blipFill>
          <a:blip r:embed="rId4"/>
          <a:stretch>
            <a:fillRect/>
          </a:stretch>
        </p:blipFill>
        <p:spPr>
          <a:xfrm>
            <a:off x="1461293" y="1326684"/>
            <a:ext cx="3971925" cy="2124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6093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14223" y="654328"/>
            <a:ext cx="3678621" cy="3560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CL" sz="1200" b="0" dirty="0" err="1"/>
              <a:t>Esferoideas</a:t>
            </a:r>
            <a:r>
              <a:rPr lang="es-CL" sz="1200" b="0" dirty="0"/>
              <a:t> o enartrosis:</a:t>
            </a:r>
            <a:endParaRPr lang="es-ES" sz="1200" b="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3" name="Imagen 2"/>
          <p:cNvPicPr>
            <a:picLocks noChangeAspect="1"/>
          </p:cNvPicPr>
          <p:nvPr/>
        </p:nvPicPr>
        <p:blipFill>
          <a:blip r:embed="rId4"/>
          <a:stretch>
            <a:fillRect/>
          </a:stretch>
        </p:blipFill>
        <p:spPr>
          <a:xfrm>
            <a:off x="1266031" y="1426368"/>
            <a:ext cx="4362450" cy="2324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0744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14223" y="654328"/>
            <a:ext cx="3678621" cy="3560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CL" sz="1200" b="0" dirty="0" err="1"/>
              <a:t>Condíleas</a:t>
            </a:r>
            <a:r>
              <a:rPr lang="es-CL" sz="1200" b="0" dirty="0"/>
              <a:t> o elipsoidales </a:t>
            </a:r>
            <a:r>
              <a:rPr lang="es-CL" sz="1200" b="0" dirty="0" smtClean="0"/>
              <a:t>:</a:t>
            </a:r>
            <a:endParaRPr lang="es-ES" sz="1200" b="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4" name="Imagen 3"/>
          <p:cNvPicPr>
            <a:picLocks noChangeAspect="1"/>
          </p:cNvPicPr>
          <p:nvPr/>
        </p:nvPicPr>
        <p:blipFill>
          <a:blip r:embed="rId4"/>
          <a:stretch>
            <a:fillRect/>
          </a:stretch>
        </p:blipFill>
        <p:spPr>
          <a:xfrm>
            <a:off x="1647031" y="1469230"/>
            <a:ext cx="3600450" cy="2238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69636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14223" y="654328"/>
            <a:ext cx="3678621" cy="3560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CL" sz="1200" b="0" dirty="0" err="1"/>
              <a:t>Trocleares</a:t>
            </a:r>
            <a:r>
              <a:rPr lang="es-CL" sz="1200" b="0" dirty="0"/>
              <a:t>, </a:t>
            </a:r>
            <a:r>
              <a:rPr lang="es-CL" sz="1200" b="0" dirty="0" err="1"/>
              <a:t>gínglimo</a:t>
            </a:r>
            <a:r>
              <a:rPr lang="es-CL" sz="1200" b="0" dirty="0"/>
              <a:t> o </a:t>
            </a:r>
            <a:r>
              <a:rPr lang="es-CL" sz="1200" b="0" dirty="0" smtClean="0"/>
              <a:t>bisagra:</a:t>
            </a:r>
            <a:endParaRPr lang="es-ES" sz="1200" b="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3" name="Imagen 2"/>
          <p:cNvPicPr>
            <a:picLocks noChangeAspect="1"/>
          </p:cNvPicPr>
          <p:nvPr/>
        </p:nvPicPr>
        <p:blipFill>
          <a:blip r:embed="rId4"/>
          <a:stretch>
            <a:fillRect/>
          </a:stretch>
        </p:blipFill>
        <p:spPr>
          <a:xfrm>
            <a:off x="1966118" y="1426369"/>
            <a:ext cx="2962275" cy="2324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1694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14223" y="654328"/>
            <a:ext cx="3678621" cy="3560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CL" sz="1200" b="0" dirty="0"/>
              <a:t>Trocoides o pivotes:</a:t>
            </a:r>
            <a:endParaRPr lang="es-ES" sz="1200" b="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4" name="Imagen 3"/>
          <p:cNvPicPr>
            <a:picLocks noChangeAspect="1"/>
          </p:cNvPicPr>
          <p:nvPr/>
        </p:nvPicPr>
        <p:blipFill>
          <a:blip r:embed="rId4"/>
          <a:stretch>
            <a:fillRect/>
          </a:stretch>
        </p:blipFill>
        <p:spPr>
          <a:xfrm>
            <a:off x="1146968" y="1616869"/>
            <a:ext cx="4600575"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43962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0"/>
            <a:ext cx="6894513" cy="5170885"/>
          </a:xfrm>
          <a:prstGeom prst="rect">
            <a:avLst/>
          </a:prstGeom>
          <a:noFill/>
          <a:ln>
            <a:noFill/>
          </a:ln>
        </p:spPr>
      </p:pic>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sp>
        <p:nvSpPr>
          <p:cNvPr id="5" name="Rectángulo 4"/>
          <p:cNvSpPr/>
          <p:nvPr/>
        </p:nvSpPr>
        <p:spPr>
          <a:xfrm>
            <a:off x="410231" y="509198"/>
            <a:ext cx="5969547" cy="646331"/>
          </a:xfrm>
          <a:prstGeom prst="rect">
            <a:avLst/>
          </a:prstGeom>
        </p:spPr>
        <p:txBody>
          <a:bodyPr wrap="square">
            <a:spAutoFit/>
          </a:bodyPr>
          <a:lstStyle/>
          <a:p>
            <a:r>
              <a:rPr lang="es-ES" sz="1200" dirty="0">
                <a:solidFill>
                  <a:srgbClr val="375F68"/>
                </a:solidFill>
                <a:latin typeface="Avenir"/>
                <a:ea typeface="Avenir"/>
                <a:cs typeface="Avenir"/>
              </a:rPr>
              <a:t>2) Fibrosas: son articulaciones unidas por tejido fibroso, compuesto principalmente por colágeno. </a:t>
            </a:r>
            <a:r>
              <a:rPr lang="es-ES" sz="1200" dirty="0" smtClean="0">
                <a:solidFill>
                  <a:srgbClr val="375F68"/>
                </a:solidFill>
                <a:latin typeface="Avenir"/>
                <a:ea typeface="Avenir"/>
                <a:cs typeface="Avenir"/>
              </a:rPr>
              <a:t>Son articulaciones </a:t>
            </a:r>
            <a:r>
              <a:rPr lang="es-ES" sz="1200" dirty="0">
                <a:solidFill>
                  <a:srgbClr val="375F68"/>
                </a:solidFill>
                <a:latin typeface="Avenir"/>
                <a:ea typeface="Avenir"/>
                <a:cs typeface="Avenir"/>
              </a:rPr>
              <a:t>fijas en las que los huesos están unidos por una capa de tejido fibroso blanco de </a:t>
            </a:r>
            <a:r>
              <a:rPr lang="es-ES" sz="1200" dirty="0" smtClean="0">
                <a:solidFill>
                  <a:srgbClr val="375F68"/>
                </a:solidFill>
                <a:latin typeface="Avenir"/>
                <a:ea typeface="Avenir"/>
                <a:cs typeface="Avenir"/>
              </a:rPr>
              <a:t>grosor variable</a:t>
            </a:r>
            <a:r>
              <a:rPr lang="es-ES" sz="1200" dirty="0">
                <a:solidFill>
                  <a:srgbClr val="375F68"/>
                </a:solidFill>
                <a:latin typeface="Avenir"/>
                <a:ea typeface="Avenir"/>
                <a:cs typeface="Avenir"/>
              </a:rPr>
              <a:t>. </a:t>
            </a:r>
          </a:p>
        </p:txBody>
      </p:sp>
      <p:sp>
        <p:nvSpPr>
          <p:cNvPr id="6" name="Rectángulo 5"/>
          <p:cNvSpPr/>
          <p:nvPr/>
        </p:nvSpPr>
        <p:spPr>
          <a:xfrm>
            <a:off x="410231" y="1155529"/>
            <a:ext cx="5969547" cy="2809680"/>
          </a:xfrm>
          <a:prstGeom prst="rect">
            <a:avLst/>
          </a:prstGeom>
        </p:spPr>
        <p:txBody>
          <a:bodyPr wrap="square">
            <a:spAutoFit/>
          </a:bodyPr>
          <a:lstStyle/>
          <a:p>
            <a:pPr algn="just">
              <a:lnSpc>
                <a:spcPct val="70000"/>
              </a:lnSpc>
              <a:buClr>
                <a:srgbClr val="375F68"/>
              </a:buClr>
              <a:buSzPts val="1200"/>
            </a:pPr>
            <a:r>
              <a:rPr lang="es-ES" sz="1100" dirty="0">
                <a:solidFill>
                  <a:srgbClr val="375F68"/>
                </a:solidFill>
                <a:latin typeface="Avenir"/>
                <a:ea typeface="Avenir"/>
                <a:cs typeface="Avenir"/>
              </a:rPr>
              <a:t>3</a:t>
            </a:r>
            <a:r>
              <a:rPr lang="es-ES" sz="1200" dirty="0">
                <a:solidFill>
                  <a:srgbClr val="375F68"/>
                </a:solidFill>
                <a:latin typeface="Avenir"/>
                <a:ea typeface="Avenir"/>
                <a:cs typeface="Avenir"/>
              </a:rPr>
              <a:t>) Cartilaginosas: </a:t>
            </a:r>
            <a:endParaRPr lang="es-ES" sz="1200" dirty="0">
              <a:solidFill>
                <a:srgbClr val="375F68"/>
              </a:solidFill>
              <a:latin typeface="Avenir"/>
              <a:ea typeface="Avenir"/>
              <a:cs typeface="Avenir"/>
            </a:endParaRPr>
          </a:p>
          <a:p>
            <a:pPr algn="just">
              <a:lnSpc>
                <a:spcPct val="70000"/>
              </a:lnSpc>
              <a:buClr>
                <a:srgbClr val="375F68"/>
              </a:buClr>
              <a:buSzPts val="1200"/>
            </a:pPr>
            <a:endParaRPr lang="es-ES" sz="1200" dirty="0">
              <a:solidFill>
                <a:srgbClr val="375F68"/>
              </a:solidFill>
              <a:latin typeface="Avenir"/>
              <a:ea typeface="Avenir"/>
              <a:cs typeface="Avenir"/>
            </a:endParaRPr>
          </a:p>
          <a:p>
            <a:pPr marL="171450" indent="-171450" algn="just">
              <a:lnSpc>
                <a:spcPct val="70000"/>
              </a:lnSpc>
              <a:buClr>
                <a:srgbClr val="375F68"/>
              </a:buClr>
              <a:buSzPts val="1200"/>
              <a:buFontTx/>
              <a:buChar char="-"/>
            </a:pPr>
            <a:r>
              <a:rPr lang="es-ES" sz="1200" dirty="0" err="1">
                <a:solidFill>
                  <a:srgbClr val="375F68"/>
                </a:solidFill>
                <a:latin typeface="Avenir"/>
                <a:ea typeface="Avenir"/>
                <a:cs typeface="Avenir"/>
              </a:rPr>
              <a:t>Sincondrosis</a:t>
            </a:r>
            <a:r>
              <a:rPr lang="es-ES" sz="1200" dirty="0">
                <a:solidFill>
                  <a:srgbClr val="375F68"/>
                </a:solidFill>
                <a:latin typeface="Avenir"/>
                <a:ea typeface="Avenir"/>
                <a:cs typeface="Avenir"/>
              </a:rPr>
              <a:t>: las articulaciones </a:t>
            </a:r>
            <a:r>
              <a:rPr lang="es-ES" sz="1200" dirty="0" err="1">
                <a:solidFill>
                  <a:srgbClr val="375F68"/>
                </a:solidFill>
                <a:latin typeface="Avenir"/>
                <a:ea typeface="Avenir"/>
                <a:cs typeface="Avenir"/>
              </a:rPr>
              <a:t>sincondrosis</a:t>
            </a:r>
            <a:r>
              <a:rPr lang="es-ES" sz="1200" dirty="0">
                <a:solidFill>
                  <a:srgbClr val="375F68"/>
                </a:solidFill>
                <a:latin typeface="Avenir"/>
                <a:ea typeface="Avenir"/>
                <a:cs typeface="Avenir"/>
              </a:rPr>
              <a:t> son un tipo de articulación cartilaginosa en la que los huesos están unidos por cartílago hialino o fibrocartílago. Estas articulaciones se encuentran en el cráneo y en las primeras costillas del cuerpo humano. A medida que el cuerpo crece y se desarrolla, el cartílago se osifica y se convierte en hueso sólido. Esto permite que los huesos se fusionen y formen una estructura más sólida. Las articulaciones </a:t>
            </a:r>
            <a:r>
              <a:rPr lang="es-ES" sz="1200" dirty="0" err="1">
                <a:solidFill>
                  <a:srgbClr val="375F68"/>
                </a:solidFill>
                <a:latin typeface="Avenir"/>
                <a:ea typeface="Avenir"/>
                <a:cs typeface="Avenir"/>
              </a:rPr>
              <a:t>sincondrosis</a:t>
            </a:r>
            <a:r>
              <a:rPr lang="es-ES" sz="1200" dirty="0">
                <a:solidFill>
                  <a:srgbClr val="375F68"/>
                </a:solidFill>
                <a:latin typeface="Avenir"/>
                <a:ea typeface="Avenir"/>
                <a:cs typeface="Avenir"/>
              </a:rPr>
              <a:t> son importantes para el crecimiento y la estructura del cuerpo, y cualquier trastorno o alteración en su desarrollo puede afectar la forma y función de las estructuras asociadas, lo que puede llevar a problemas de salud. </a:t>
            </a:r>
          </a:p>
          <a:p>
            <a:pPr marL="171450" indent="-171450" algn="just">
              <a:lnSpc>
                <a:spcPct val="70000"/>
              </a:lnSpc>
              <a:buClr>
                <a:srgbClr val="375F68"/>
              </a:buClr>
              <a:buSzPts val="1200"/>
              <a:buFontTx/>
              <a:buChar char="-"/>
            </a:pPr>
            <a:endParaRPr lang="es-ES" sz="1200" dirty="0">
              <a:solidFill>
                <a:srgbClr val="375F68"/>
              </a:solidFill>
              <a:latin typeface="Avenir"/>
              <a:ea typeface="Avenir"/>
              <a:cs typeface="Avenir"/>
            </a:endParaRPr>
          </a:p>
          <a:p>
            <a:pPr marL="171450" indent="-171450" algn="just">
              <a:lnSpc>
                <a:spcPct val="70000"/>
              </a:lnSpc>
              <a:buClr>
                <a:srgbClr val="375F68"/>
              </a:buClr>
              <a:buSzPts val="1200"/>
              <a:buFontTx/>
              <a:buChar char="-"/>
            </a:pPr>
            <a:r>
              <a:rPr lang="es-ES" sz="1200" dirty="0">
                <a:solidFill>
                  <a:srgbClr val="375F68"/>
                </a:solidFill>
                <a:latin typeface="Avenir"/>
                <a:ea typeface="Avenir"/>
                <a:cs typeface="Avenir"/>
              </a:rPr>
              <a:t>Sínfisis</a:t>
            </a:r>
            <a:r>
              <a:rPr lang="es-ES" sz="1200" dirty="0">
                <a:solidFill>
                  <a:srgbClr val="375F68"/>
                </a:solidFill>
                <a:latin typeface="Avenir"/>
                <a:ea typeface="Avenir"/>
                <a:cs typeface="Avenir"/>
              </a:rPr>
              <a:t>: Las articulaciones de sínfisis son un tipo de articulación cartilaginosa en la que los huesos están unidos por un disco de fibrocartílago. Estas articulaciones se encuentran en la línea media del cuerpo, como la unión del hueso púbico en la pelvis y la unión de los cuerpos vertebrales en la columna vertebral. El disco de fibrocartílago actúa como un amortiguador y permite un cierto grado de movimiento, como la flexión y la extensión. Las articulaciones de sínfisis son importantes para la estabilidad y la resistencia de las estructuras asociadas y cualquier trastorno o alteración en su funcionamiento puede afectar la capacidad del cuerpo para realizar ciertos movimientos y funciones.</a:t>
            </a:r>
            <a:endParaRPr lang="es-CL" sz="1200" dirty="0">
              <a:solidFill>
                <a:srgbClr val="375F68"/>
              </a:solidFill>
              <a:latin typeface="Avenir"/>
              <a:ea typeface="Avenir"/>
              <a:cs typeface="Avenir"/>
            </a:endParaRPr>
          </a:p>
        </p:txBody>
      </p:sp>
    </p:spTree>
    <p:extLst>
      <p:ext uri="{BB962C8B-B14F-4D97-AF65-F5344CB8AC3E}">
        <p14:creationId xmlns:p14="http://schemas.microsoft.com/office/powerpoint/2010/main" val="111591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0"/>
            <a:ext cx="6894513" cy="5170885"/>
          </a:xfrm>
          <a:prstGeom prst="rect">
            <a:avLst/>
          </a:prstGeom>
          <a:noFill/>
          <a:ln>
            <a:noFill/>
          </a:ln>
        </p:spPr>
      </p:pic>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sp>
        <p:nvSpPr>
          <p:cNvPr id="5" name="Rectángulo 4"/>
          <p:cNvSpPr/>
          <p:nvPr/>
        </p:nvSpPr>
        <p:spPr>
          <a:xfrm>
            <a:off x="410231" y="509198"/>
            <a:ext cx="5969547" cy="224357"/>
          </a:xfrm>
          <a:prstGeom prst="rect">
            <a:avLst/>
          </a:prstGeom>
        </p:spPr>
        <p:txBody>
          <a:bodyPr wrap="square">
            <a:spAutoFit/>
          </a:bodyPr>
          <a:lstStyle/>
          <a:p>
            <a:pPr algn="just">
              <a:lnSpc>
                <a:spcPct val="70000"/>
              </a:lnSpc>
              <a:buClr>
                <a:srgbClr val="375F68"/>
              </a:buClr>
              <a:buSzPts val="1200"/>
            </a:pPr>
            <a:r>
              <a:rPr lang="es-ES" sz="1200" b="1" i="1" dirty="0" smtClean="0">
                <a:solidFill>
                  <a:srgbClr val="375F68"/>
                </a:solidFill>
                <a:latin typeface="Avenir"/>
                <a:ea typeface="Avenir"/>
                <a:cs typeface="Avenir"/>
              </a:rPr>
              <a:t>Por </a:t>
            </a:r>
            <a:r>
              <a:rPr lang="es-ES" sz="1200" b="1" i="1" dirty="0">
                <a:solidFill>
                  <a:srgbClr val="375F68"/>
                </a:solidFill>
                <a:latin typeface="Avenir"/>
                <a:ea typeface="Avenir"/>
                <a:cs typeface="Avenir"/>
              </a:rPr>
              <a:t>función:</a:t>
            </a:r>
            <a:endParaRPr lang="es-ES" sz="1200" b="1" i="1" dirty="0">
              <a:solidFill>
                <a:srgbClr val="375F68"/>
              </a:solidFill>
              <a:latin typeface="Avenir"/>
              <a:ea typeface="Avenir"/>
              <a:cs typeface="Avenir"/>
            </a:endParaRPr>
          </a:p>
        </p:txBody>
      </p:sp>
      <p:sp>
        <p:nvSpPr>
          <p:cNvPr id="6" name="Rectángulo 5"/>
          <p:cNvSpPr/>
          <p:nvPr/>
        </p:nvSpPr>
        <p:spPr>
          <a:xfrm>
            <a:off x="410230" y="926064"/>
            <a:ext cx="5969547" cy="480131"/>
          </a:xfrm>
          <a:prstGeom prst="rect">
            <a:avLst/>
          </a:prstGeom>
        </p:spPr>
        <p:txBody>
          <a:bodyPr wrap="square">
            <a:spAutoFit/>
          </a:bodyPr>
          <a:lstStyle/>
          <a:p>
            <a:pPr algn="just">
              <a:lnSpc>
                <a:spcPct val="70000"/>
              </a:lnSpc>
              <a:buClr>
                <a:srgbClr val="375F68"/>
              </a:buClr>
              <a:buSzPts val="1200"/>
            </a:pPr>
            <a:r>
              <a:rPr lang="es-ES" sz="1200" dirty="0" smtClean="0">
                <a:solidFill>
                  <a:srgbClr val="375F68"/>
                </a:solidFill>
                <a:latin typeface="Avenir"/>
                <a:ea typeface="Avenir"/>
                <a:cs typeface="Avenir"/>
              </a:rPr>
              <a:t>1</a:t>
            </a:r>
            <a:r>
              <a:rPr lang="es-ES" sz="1200" dirty="0">
                <a:solidFill>
                  <a:srgbClr val="375F68"/>
                </a:solidFill>
                <a:latin typeface="Avenir"/>
                <a:ea typeface="Avenir"/>
                <a:cs typeface="Avenir"/>
              </a:rPr>
              <a:t>) </a:t>
            </a:r>
            <a:r>
              <a:rPr lang="es-ES" sz="1200" dirty="0" smtClean="0">
                <a:solidFill>
                  <a:srgbClr val="375F68"/>
                </a:solidFill>
                <a:latin typeface="Avenir"/>
                <a:ea typeface="Avenir"/>
                <a:cs typeface="Avenir"/>
              </a:rPr>
              <a:t>Sinartrosis.</a:t>
            </a:r>
            <a:endParaRPr lang="es-ES" sz="1200" dirty="0">
              <a:solidFill>
                <a:srgbClr val="375F68"/>
              </a:solidFill>
              <a:latin typeface="Avenir"/>
              <a:ea typeface="Avenir"/>
              <a:cs typeface="Avenir"/>
            </a:endParaRPr>
          </a:p>
          <a:p>
            <a:pPr algn="just">
              <a:lnSpc>
                <a:spcPct val="70000"/>
              </a:lnSpc>
              <a:buClr>
                <a:srgbClr val="375F68"/>
              </a:buClr>
              <a:buSzPts val="1200"/>
            </a:pPr>
            <a:r>
              <a:rPr lang="es-ES" sz="1200" dirty="0">
                <a:solidFill>
                  <a:srgbClr val="375F68"/>
                </a:solidFill>
                <a:latin typeface="Avenir"/>
                <a:ea typeface="Avenir"/>
                <a:cs typeface="Avenir"/>
              </a:rPr>
              <a:t>2) Anfiartrosis: </a:t>
            </a:r>
            <a:endParaRPr lang="es-ES" sz="1200" dirty="0" smtClean="0">
              <a:solidFill>
                <a:srgbClr val="375F68"/>
              </a:solidFill>
              <a:latin typeface="Avenir"/>
              <a:ea typeface="Avenir"/>
              <a:cs typeface="Avenir"/>
            </a:endParaRPr>
          </a:p>
          <a:p>
            <a:pPr algn="just">
              <a:lnSpc>
                <a:spcPct val="70000"/>
              </a:lnSpc>
              <a:buClr>
                <a:srgbClr val="375F68"/>
              </a:buClr>
              <a:buSzPts val="1200"/>
            </a:pPr>
            <a:r>
              <a:rPr lang="es-ES" sz="1200" dirty="0" smtClean="0">
                <a:solidFill>
                  <a:srgbClr val="375F68"/>
                </a:solidFill>
                <a:latin typeface="Avenir"/>
                <a:ea typeface="Avenir"/>
                <a:cs typeface="Avenir"/>
              </a:rPr>
              <a:t>3</a:t>
            </a:r>
            <a:r>
              <a:rPr lang="es-ES" sz="1200" dirty="0">
                <a:solidFill>
                  <a:srgbClr val="375F68"/>
                </a:solidFill>
                <a:latin typeface="Avenir"/>
                <a:ea typeface="Avenir"/>
                <a:cs typeface="Avenir"/>
              </a:rPr>
              <a:t>) </a:t>
            </a:r>
            <a:r>
              <a:rPr lang="es-ES" sz="1200" dirty="0" smtClean="0">
                <a:solidFill>
                  <a:srgbClr val="375F68"/>
                </a:solidFill>
                <a:latin typeface="Avenir"/>
                <a:ea typeface="Avenir"/>
                <a:cs typeface="Avenir"/>
              </a:rPr>
              <a:t>Diartrosis</a:t>
            </a:r>
            <a:endParaRPr lang="es-CL" sz="1200" dirty="0">
              <a:solidFill>
                <a:srgbClr val="375F68"/>
              </a:solidFill>
              <a:latin typeface="Avenir"/>
              <a:ea typeface="Avenir"/>
              <a:cs typeface="Avenir"/>
            </a:endParaRPr>
          </a:p>
        </p:txBody>
      </p:sp>
      <p:graphicFrame>
        <p:nvGraphicFramePr>
          <p:cNvPr id="3" name="Tabla 2"/>
          <p:cNvGraphicFramePr>
            <a:graphicFrameLocks noGrp="1"/>
          </p:cNvGraphicFramePr>
          <p:nvPr>
            <p:extLst>
              <p:ext uri="{D42A27DB-BD31-4B8C-83A1-F6EECF244321}">
                <p14:modId xmlns:p14="http://schemas.microsoft.com/office/powerpoint/2010/main" val="1157977092"/>
              </p:ext>
            </p:extLst>
          </p:nvPr>
        </p:nvGraphicFramePr>
        <p:xfrm>
          <a:off x="312588" y="1341563"/>
          <a:ext cx="6371991" cy="2773624"/>
        </p:xfrm>
        <a:graphic>
          <a:graphicData uri="http://schemas.openxmlformats.org/drawingml/2006/table">
            <a:tbl>
              <a:tblPr/>
              <a:tblGrid>
                <a:gridCol w="2123997">
                  <a:extLst>
                    <a:ext uri="{9D8B030D-6E8A-4147-A177-3AD203B41FA5}">
                      <a16:colId xmlns:a16="http://schemas.microsoft.com/office/drawing/2014/main" val="624185564"/>
                    </a:ext>
                  </a:extLst>
                </a:gridCol>
                <a:gridCol w="2123997">
                  <a:extLst>
                    <a:ext uri="{9D8B030D-6E8A-4147-A177-3AD203B41FA5}">
                      <a16:colId xmlns:a16="http://schemas.microsoft.com/office/drawing/2014/main" val="2019077009"/>
                    </a:ext>
                  </a:extLst>
                </a:gridCol>
                <a:gridCol w="2123997">
                  <a:extLst>
                    <a:ext uri="{9D8B030D-6E8A-4147-A177-3AD203B41FA5}">
                      <a16:colId xmlns:a16="http://schemas.microsoft.com/office/drawing/2014/main" val="2717120450"/>
                    </a:ext>
                  </a:extLst>
                </a:gridCol>
              </a:tblGrid>
              <a:tr h="181863">
                <a:tc>
                  <a:txBody>
                    <a:bodyPr/>
                    <a:lstStyle/>
                    <a:p>
                      <a:pPr fontAlgn="b"/>
                      <a:r>
                        <a:rPr lang="es-CL" sz="1000" b="1">
                          <a:effectLst/>
                        </a:rPr>
                        <a:t>Caso especial</a:t>
                      </a:r>
                    </a:p>
                  </a:txBody>
                  <a:tcPr marL="67031" marR="67031" marT="33516" marB="3351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000" b="1">
                          <a:effectLst/>
                        </a:rPr>
                        <a:t>Descripción</a:t>
                      </a:r>
                    </a:p>
                  </a:txBody>
                  <a:tcPr marL="67031" marR="67031" marT="33516" marB="3351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000" b="1">
                          <a:effectLst/>
                        </a:rPr>
                        <a:t>Ejemplo</a:t>
                      </a:r>
                    </a:p>
                  </a:txBody>
                  <a:tcPr marL="67031" marR="67031" marT="33516" marB="3351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50392626"/>
                  </a:ext>
                </a:extLst>
              </a:tr>
              <a:tr h="309167">
                <a:tc>
                  <a:txBody>
                    <a:bodyPr/>
                    <a:lstStyle/>
                    <a:p>
                      <a:pPr fontAlgn="base"/>
                      <a:r>
                        <a:rPr lang="es-CL" sz="1000">
                          <a:effectLst/>
                        </a:rPr>
                        <a:t>Gonfosis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Articulación entre un diente y su alvéolo</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Diente incisivo en la mandíbula</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42081265"/>
                  </a:ext>
                </a:extLst>
              </a:tr>
              <a:tr h="436472">
                <a:tc>
                  <a:txBody>
                    <a:bodyPr/>
                    <a:lstStyle/>
                    <a:p>
                      <a:pPr fontAlgn="base"/>
                      <a:r>
                        <a:rPr lang="es-CL" sz="1000">
                          <a:effectLst/>
                        </a:rPr>
                        <a:t>Esquindilesis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Movimiento de rotación de un hueso sobre otro</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Movimiento del radio sobre el cúbito durante la pronación</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356237483"/>
                  </a:ext>
                </a:extLst>
              </a:tr>
              <a:tr h="436472">
                <a:tc>
                  <a:txBody>
                    <a:bodyPr/>
                    <a:lstStyle/>
                    <a:p>
                      <a:pPr fontAlgn="base"/>
                      <a:r>
                        <a:rPr lang="es-CL" sz="1000">
                          <a:effectLst/>
                        </a:rPr>
                        <a:t>Sisarcosis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Articulación fibrosa entre huesos unidos por tejido fibroso</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000">
                          <a:effectLst/>
                        </a:rPr>
                        <a:t>Sutura coronal del cráneo</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57495817"/>
                  </a:ext>
                </a:extLst>
              </a:tr>
              <a:tr h="436472">
                <a:tc>
                  <a:txBody>
                    <a:bodyPr/>
                    <a:lstStyle/>
                    <a:p>
                      <a:pPr fontAlgn="base"/>
                      <a:r>
                        <a:rPr lang="es-CL" sz="1000">
                          <a:effectLst/>
                        </a:rPr>
                        <a:t>Sinostosis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Fusión completa de dos huesos que antes estaban separados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Fusión de las vértebras sacras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859505372"/>
                  </a:ext>
                </a:extLst>
              </a:tr>
              <a:tr h="436472">
                <a:tc>
                  <a:txBody>
                    <a:bodyPr/>
                    <a:lstStyle/>
                    <a:p>
                      <a:pPr fontAlgn="base"/>
                      <a:r>
                        <a:rPr lang="es-CL" sz="1000">
                          <a:effectLst/>
                        </a:rPr>
                        <a:t>Sindesmosis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Articulación fibrosa entre huesos unidos por ligamentos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Ligamento tibiofibular interóseo en la pierna</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045152274"/>
                  </a:ext>
                </a:extLst>
              </a:tr>
              <a:tr h="436472">
                <a:tc>
                  <a:txBody>
                    <a:bodyPr/>
                    <a:lstStyle/>
                    <a:p>
                      <a:pPr fontAlgn="base"/>
                      <a:r>
                        <a:rPr lang="es-CL" sz="1000">
                          <a:effectLst/>
                        </a:rPr>
                        <a:t>Dientes - Apófisis alveolares</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Articulación entre los dientes y los huesos maxilar y mandibular</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dirty="0">
                          <a:effectLst/>
                        </a:rPr>
                        <a:t>Dientes molares en la mandíbula y maxilar</a:t>
                      </a:r>
                    </a:p>
                  </a:txBody>
                  <a:tcPr marL="67031" marR="67031" marT="33516" marB="3351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743287553"/>
                  </a:ext>
                </a:extLst>
              </a:tr>
            </a:tbl>
          </a:graphicData>
        </a:graphic>
      </p:graphicFrame>
    </p:spTree>
    <p:extLst>
      <p:ext uri="{BB962C8B-B14F-4D97-AF65-F5344CB8AC3E}">
        <p14:creationId xmlns:p14="http://schemas.microsoft.com/office/powerpoint/2010/main" val="61492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0"/>
            <a:ext cx="6894513" cy="5170885"/>
          </a:xfrm>
          <a:prstGeom prst="rect">
            <a:avLst/>
          </a:prstGeom>
          <a:noFill/>
          <a:ln>
            <a:noFill/>
          </a:ln>
        </p:spPr>
      </p:pic>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4113014630"/>
              </p:ext>
            </p:extLst>
          </p:nvPr>
        </p:nvGraphicFramePr>
        <p:xfrm>
          <a:off x="474662" y="926064"/>
          <a:ext cx="5945187" cy="2796880"/>
        </p:xfrm>
        <a:graphic>
          <a:graphicData uri="http://schemas.openxmlformats.org/drawingml/2006/table">
            <a:tbl>
              <a:tblPr/>
              <a:tblGrid>
                <a:gridCol w="1981729">
                  <a:extLst>
                    <a:ext uri="{9D8B030D-6E8A-4147-A177-3AD203B41FA5}">
                      <a16:colId xmlns:a16="http://schemas.microsoft.com/office/drawing/2014/main" val="4833751"/>
                    </a:ext>
                  </a:extLst>
                </a:gridCol>
                <a:gridCol w="1981729">
                  <a:extLst>
                    <a:ext uri="{9D8B030D-6E8A-4147-A177-3AD203B41FA5}">
                      <a16:colId xmlns:a16="http://schemas.microsoft.com/office/drawing/2014/main" val="3294879671"/>
                    </a:ext>
                  </a:extLst>
                </a:gridCol>
                <a:gridCol w="1981729">
                  <a:extLst>
                    <a:ext uri="{9D8B030D-6E8A-4147-A177-3AD203B41FA5}">
                      <a16:colId xmlns:a16="http://schemas.microsoft.com/office/drawing/2014/main" val="1128389682"/>
                    </a:ext>
                  </a:extLst>
                </a:gridCol>
              </a:tblGrid>
              <a:tr h="903159">
                <a:tc>
                  <a:txBody>
                    <a:bodyPr/>
                    <a:lstStyle/>
                    <a:p>
                      <a:pPr fontAlgn="base"/>
                      <a:r>
                        <a:rPr lang="es-CL" sz="1300">
                          <a:effectLst/>
                        </a:rPr>
                        <a:t>Pico del Esfenoides - Vómer</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dirty="0">
                          <a:effectLst/>
                        </a:rPr>
                        <a:t>Articulación que une el hueso pico del esfenoides y el hueso vómer</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Sutura esfenovomeriana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706762320"/>
                  </a:ext>
                </a:extLst>
              </a:tr>
              <a:tr h="495281">
                <a:tc>
                  <a:txBody>
                    <a:bodyPr/>
                    <a:lstStyle/>
                    <a:p>
                      <a:pPr fontAlgn="base"/>
                      <a:r>
                        <a:rPr lang="es-CL" sz="1300">
                          <a:effectLst/>
                        </a:rPr>
                        <a:t>Escápula - Tórax</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Articulación entre la escápula y el tórax</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Articulación escapulotorácica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952776983"/>
                  </a:ext>
                </a:extLst>
              </a:tr>
              <a:tr h="699220">
                <a:tc>
                  <a:txBody>
                    <a:bodyPr/>
                    <a:lstStyle/>
                    <a:p>
                      <a:pPr fontAlgn="base"/>
                      <a:r>
                        <a:rPr lang="es-CL" sz="1300">
                          <a:effectLst/>
                        </a:rPr>
                        <a:t>Soldadura definitiva de dos huesos</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Fusión completa de dos huesos que antes estaban separados</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Epifisiólisis femoral</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588630367"/>
                  </a:ext>
                </a:extLst>
              </a:tr>
              <a:tr h="699220">
                <a:tc>
                  <a:txBody>
                    <a:bodyPr/>
                    <a:lstStyle/>
                    <a:p>
                      <a:pPr fontAlgn="base"/>
                      <a:r>
                        <a:rPr lang="es-CL" sz="1300">
                          <a:effectLst/>
                        </a:rPr>
                        <a:t>Radio - Ulna; Tibia - Peron</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Articulaciones entre huesos del antebrazo y la pierna</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dirty="0">
                          <a:effectLst/>
                        </a:rPr>
                        <a:t>Articulación </a:t>
                      </a:r>
                      <a:r>
                        <a:rPr lang="es-CL" sz="1300" dirty="0" err="1">
                          <a:effectLst/>
                        </a:rPr>
                        <a:t>radiocubital</a:t>
                      </a:r>
                      <a:r>
                        <a:rPr lang="es-CL" sz="1300" dirty="0">
                          <a:effectLst/>
                        </a:rPr>
                        <a:t> y </a:t>
                      </a:r>
                      <a:r>
                        <a:rPr lang="es-CL" sz="1300" dirty="0" err="1">
                          <a:effectLst/>
                        </a:rPr>
                        <a:t>tibioperonea</a:t>
                      </a:r>
                      <a:endParaRPr lang="es-CL" sz="1300" dirty="0">
                        <a:effectLst/>
                      </a:endParaRP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13220487"/>
                  </a:ext>
                </a:extLst>
              </a:tr>
            </a:tbl>
          </a:graphicData>
        </a:graphic>
      </p:graphicFrame>
    </p:spTree>
    <p:extLst>
      <p:ext uri="{BB962C8B-B14F-4D97-AF65-F5344CB8AC3E}">
        <p14:creationId xmlns:p14="http://schemas.microsoft.com/office/powerpoint/2010/main" val="355931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Combustibles musculares</a:t>
            </a:r>
          </a:p>
        </p:txBody>
      </p:sp>
      <p:sp>
        <p:nvSpPr>
          <p:cNvPr id="5" name="Google Shape;104;p4"/>
          <p:cNvSpPr txBox="1">
            <a:spLocks noGrp="1"/>
          </p:cNvSpPr>
          <p:nvPr>
            <p:ph type="title"/>
          </p:nvPr>
        </p:nvSpPr>
        <p:spPr>
          <a:xfrm>
            <a:off x="2511695" y="3282476"/>
            <a:ext cx="2217959" cy="450703"/>
          </a:xfrm>
          <a:prstGeom prst="rect">
            <a:avLst/>
          </a:prstGeom>
          <a:noFill/>
          <a:ln>
            <a:noFill/>
          </a:ln>
        </p:spPr>
        <p:txBody>
          <a:bodyPr spcFirstLastPara="1" wrap="square" lIns="91425" tIns="45700" rIns="91425" bIns="45700" anchor="ctr" anchorCtr="0">
            <a:noAutofit/>
          </a:bodyPr>
          <a:lstStyle/>
          <a:p>
            <a:pPr lvl="0" algn="ctr">
              <a:buClr>
                <a:srgbClr val="375F68"/>
              </a:buClr>
              <a:buSzPts val="1200"/>
            </a:pPr>
            <a:r>
              <a:rPr lang="es-ES" sz="1200" dirty="0" smtClean="0">
                <a:solidFill>
                  <a:srgbClr val="375F68"/>
                </a:solidFill>
                <a:latin typeface="Avenir"/>
                <a:ea typeface="Avenir"/>
                <a:cs typeface="Avenir"/>
                <a:sym typeface="Avenir"/>
              </a:rPr>
              <a:t>Macro y micronutrientes</a:t>
            </a: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endParaRPr lang="es-ES" sz="1200" dirty="0">
              <a:solidFill>
                <a:srgbClr val="375F68"/>
              </a:solidFill>
              <a:latin typeface="Avenir"/>
              <a:ea typeface="Avenir"/>
              <a:cs typeface="Avenir"/>
              <a:sym typeface="Avenir"/>
            </a:endParaRPr>
          </a:p>
        </p:txBody>
      </p:sp>
    </p:spTree>
    <p:extLst>
      <p:ext uri="{BB962C8B-B14F-4D97-AF65-F5344CB8AC3E}">
        <p14:creationId xmlns:p14="http://schemas.microsoft.com/office/powerpoint/2010/main" val="686269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a:solidFill>
                  <a:schemeClr val="bg2"/>
                </a:solidFill>
                <a:latin typeface="Avenir"/>
                <a:sym typeface="Avenir"/>
              </a:rPr>
              <a:t>Tejido óseo</a:t>
            </a:r>
            <a:endParaRPr lang="es-ES" sz="4400" dirty="0">
              <a:solidFill>
                <a:schemeClr val="bg2"/>
              </a:solidFill>
            </a:endParaRPr>
          </a:p>
        </p:txBody>
      </p:sp>
    </p:spTree>
    <p:extLst>
      <p:ext uri="{BB962C8B-B14F-4D97-AF65-F5344CB8AC3E}">
        <p14:creationId xmlns:p14="http://schemas.microsoft.com/office/powerpoint/2010/main" val="691864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0"/>
            <a:ext cx="6894513" cy="5170885"/>
          </a:xfrm>
          <a:prstGeom prst="rect">
            <a:avLst/>
          </a:prstGeom>
          <a:noFill/>
          <a:ln>
            <a:noFill/>
          </a:ln>
        </p:spPr>
      </p:pic>
      <p:sp>
        <p:nvSpPr>
          <p:cNvPr id="110" name="Google Shape;110;p5"/>
          <p:cNvSpPr txBox="1">
            <a:spLocks noGrp="1"/>
          </p:cNvSpPr>
          <p:nvPr>
            <p:ph type="title"/>
          </p:nvPr>
        </p:nvSpPr>
        <p:spPr>
          <a:xfrm>
            <a:off x="499354" y="2585442"/>
            <a:ext cx="5379049" cy="767256"/>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Tejido derivado de la placa mesodérmica, aparece luego de la 3er semana de gestación. Es un tejido conectivo especializado, duro y rígido y es el componente principal del esqueleto.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Una vez diferenciado y posterior al nacimiento, dentro del hueso se crean zonas conocidas como cartílagos de crecimiento, encargados de ir generando nuevo tejido óseo a medida que pasan los años y se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osifica este.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El tejido óseo cumple con funciones críticas para la vida, tanto en protección de estructuras vitales como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en la transferencia de fuerzas por medio de los músculos y sus ligamentos. Para esto, los huesos en su</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desarrollo se dividen en distintas formas, estos son</a:t>
            </a:r>
            <a:r>
              <a:rPr lang="es-ES" sz="1200" dirty="0" smtClean="0">
                <a:solidFill>
                  <a:srgbClr val="375F68"/>
                </a:solidFill>
                <a:latin typeface="Avenir"/>
                <a:ea typeface="Avenir"/>
                <a:cs typeface="Avenir"/>
                <a:sym typeface="Avenir"/>
              </a:rPr>
              <a:t>:</a:t>
            </a:r>
            <a:br>
              <a:rPr lang="es-ES" sz="1200" dirty="0" smtClean="0">
                <a:solidFill>
                  <a:srgbClr val="375F68"/>
                </a:solidFill>
                <a:latin typeface="Avenir"/>
                <a:ea typeface="Avenir"/>
                <a:cs typeface="Avenir"/>
                <a:sym typeface="Avenir"/>
              </a:rPr>
            </a:b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Tree>
    <p:extLst>
      <p:ext uri="{BB962C8B-B14F-4D97-AF65-F5344CB8AC3E}">
        <p14:creationId xmlns:p14="http://schemas.microsoft.com/office/powerpoint/2010/main" val="4464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5618" y="564043"/>
            <a:ext cx="3444875" cy="307777"/>
          </a:xfrm>
          <a:prstGeom prst="rect">
            <a:avLst/>
          </a:prstGeom>
        </p:spPr>
        <p:txBody>
          <a:bodyPr>
            <a:spAutoFit/>
          </a:bodyPr>
          <a:lstStyle/>
          <a:p>
            <a:r>
              <a:rPr lang="es-ES" b="1" dirty="0">
                <a:latin typeface="Verdana" panose="020B0604030504040204" pitchFamily="34" charset="0"/>
              </a:rPr>
              <a:t>- Huesos largos:</a:t>
            </a:r>
            <a:endParaRPr lang="es-CL" dirty="0"/>
          </a:p>
        </p:txBody>
      </p:sp>
      <p:pic>
        <p:nvPicPr>
          <p:cNvPr id="24578" name="Picture 2" descr="Función de los Huesos Largos -【 Función, Estructura y Ejempl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467" y="1025709"/>
            <a:ext cx="4187578" cy="3127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87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5618" y="564043"/>
            <a:ext cx="3444875" cy="307777"/>
          </a:xfrm>
          <a:prstGeom prst="rect">
            <a:avLst/>
          </a:prstGeom>
        </p:spPr>
        <p:txBody>
          <a:bodyPr>
            <a:spAutoFit/>
          </a:bodyPr>
          <a:lstStyle/>
          <a:p>
            <a:r>
              <a:rPr lang="es-ES" b="1" dirty="0">
                <a:latin typeface="Verdana" panose="020B0604030504040204" pitchFamily="34" charset="0"/>
              </a:rPr>
              <a:t>- </a:t>
            </a:r>
            <a:r>
              <a:rPr lang="es-ES" b="1" dirty="0" smtClean="0">
                <a:latin typeface="Verdana" panose="020B0604030504040204" pitchFamily="34" charset="0"/>
              </a:rPr>
              <a:t>Huesos </a:t>
            </a:r>
            <a:r>
              <a:rPr lang="es-ES" b="1" dirty="0">
                <a:latin typeface="Verdana" panose="020B0604030504040204" pitchFamily="34" charset="0"/>
              </a:rPr>
              <a:t>cortos</a:t>
            </a:r>
            <a:endParaRPr lang="es-CL" dirty="0"/>
          </a:p>
        </p:txBody>
      </p:sp>
      <p:pic>
        <p:nvPicPr>
          <p:cNvPr id="25602" name="Picture 2" descr="Aprenda anatomía del esqueleto | Tipos de hues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351" y="1061860"/>
            <a:ext cx="4726563" cy="330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48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5618" y="564043"/>
            <a:ext cx="3444875" cy="307777"/>
          </a:xfrm>
          <a:prstGeom prst="rect">
            <a:avLst/>
          </a:prstGeom>
        </p:spPr>
        <p:txBody>
          <a:bodyPr>
            <a:spAutoFit/>
          </a:bodyPr>
          <a:lstStyle/>
          <a:p>
            <a:r>
              <a:rPr lang="es-ES" b="1" dirty="0">
                <a:latin typeface="Verdana" panose="020B0604030504040204" pitchFamily="34" charset="0"/>
              </a:rPr>
              <a:t>- Huesos planos:</a:t>
            </a:r>
            <a:endParaRPr lang="es-CL" dirty="0"/>
          </a:p>
        </p:txBody>
      </p:sp>
      <p:pic>
        <p:nvPicPr>
          <p:cNvPr id="26626" name="Picture 2" descr="Estructura y Función de los HUESOS PLANOS -【 Funcion.inf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543" y="1217335"/>
            <a:ext cx="4543425" cy="3219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8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5618" y="564043"/>
            <a:ext cx="3444875" cy="307777"/>
          </a:xfrm>
          <a:prstGeom prst="rect">
            <a:avLst/>
          </a:prstGeom>
        </p:spPr>
        <p:txBody>
          <a:bodyPr>
            <a:spAutoFit/>
          </a:bodyPr>
          <a:lstStyle/>
          <a:p>
            <a:r>
              <a:rPr lang="es-ES" b="1" dirty="0" smtClean="0">
                <a:latin typeface="Verdana" panose="020B0604030504040204" pitchFamily="34" charset="0"/>
              </a:rPr>
              <a:t>- Huesos </a:t>
            </a:r>
            <a:r>
              <a:rPr lang="es-ES" b="1" dirty="0">
                <a:latin typeface="Verdana" panose="020B0604030504040204" pitchFamily="34" charset="0"/>
              </a:rPr>
              <a:t>sesamoideos</a:t>
            </a:r>
            <a:endParaRPr lang="es-CL" dirty="0"/>
          </a:p>
        </p:txBody>
      </p:sp>
      <p:pic>
        <p:nvPicPr>
          <p:cNvPr id="27650" name="Picture 2" descr="Aprenda anatomía del esqueleto | Tipos de hues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87" y="989449"/>
            <a:ext cx="4933451" cy="3453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98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5618" y="564043"/>
            <a:ext cx="3444875" cy="523220"/>
          </a:xfrm>
          <a:prstGeom prst="rect">
            <a:avLst/>
          </a:prstGeom>
        </p:spPr>
        <p:txBody>
          <a:bodyPr>
            <a:spAutoFit/>
          </a:bodyPr>
          <a:lstStyle/>
          <a:p>
            <a:r>
              <a:rPr lang="es-ES" b="1" dirty="0" smtClean="0">
                <a:latin typeface="Verdana" panose="020B0604030504040204" pitchFamily="34" charset="0"/>
              </a:rPr>
              <a:t>- Huesos </a:t>
            </a:r>
            <a:r>
              <a:rPr lang="es-ES" b="1" dirty="0">
                <a:latin typeface="Verdana" panose="020B0604030504040204" pitchFamily="34" charset="0"/>
              </a:rPr>
              <a:t>supernumerarios e inconstantes:</a:t>
            </a:r>
            <a:endParaRPr lang="es-CL" dirty="0"/>
          </a:p>
        </p:txBody>
      </p:sp>
      <p:sp>
        <p:nvSpPr>
          <p:cNvPr id="3" name="AutoShape 2" descr="Huesos Wormianos Los huesos... - Fisioterapia Pablo Vollmar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8676" name="Picture 4" descr="Huesos suturales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115" y="1234702"/>
            <a:ext cx="3774992" cy="2953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696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398204" y="871820"/>
            <a:ext cx="3444875" cy="307777"/>
          </a:xfrm>
          <a:prstGeom prst="rect">
            <a:avLst/>
          </a:prstGeom>
        </p:spPr>
        <p:txBody>
          <a:bodyPr>
            <a:spAutoFit/>
          </a:bodyPr>
          <a:lstStyle/>
          <a:p>
            <a:r>
              <a:rPr lang="es-ES" b="1" dirty="0">
                <a:latin typeface="Verdana" panose="020B0604030504040204" pitchFamily="34" charset="0"/>
              </a:rPr>
              <a:t>A nivel </a:t>
            </a:r>
            <a:r>
              <a:rPr lang="es-ES" b="1" dirty="0" smtClean="0">
                <a:latin typeface="Verdana" panose="020B0604030504040204" pitchFamily="34" charset="0"/>
              </a:rPr>
              <a:t>microscópico</a:t>
            </a:r>
            <a:endParaRPr lang="es-CL" dirty="0"/>
          </a:p>
        </p:txBody>
      </p:sp>
      <p:sp>
        <p:nvSpPr>
          <p:cNvPr id="3" name="Rectángulo 2"/>
          <p:cNvSpPr/>
          <p:nvPr/>
        </p:nvSpPr>
        <p:spPr>
          <a:xfrm>
            <a:off x="562358" y="1911367"/>
            <a:ext cx="5538623" cy="600164"/>
          </a:xfrm>
          <a:prstGeom prst="rect">
            <a:avLst/>
          </a:prstGeom>
        </p:spPr>
        <p:txBody>
          <a:bodyPr wrap="square">
            <a:spAutoFit/>
          </a:bodyPr>
          <a:lstStyle/>
          <a:p>
            <a:pPr algn="just"/>
            <a:r>
              <a:rPr lang="es-ES" sz="1100" dirty="0" smtClean="0">
                <a:solidFill>
                  <a:srgbClr val="375F68"/>
                </a:solidFill>
                <a:latin typeface="Avenir"/>
                <a:ea typeface="Avenir"/>
                <a:cs typeface="Avenir"/>
                <a:sym typeface="Calibri"/>
              </a:rPr>
              <a:t>En el </a:t>
            </a:r>
            <a:r>
              <a:rPr lang="es-ES" sz="1100" dirty="0">
                <a:solidFill>
                  <a:srgbClr val="375F68"/>
                </a:solidFill>
                <a:latin typeface="Avenir"/>
                <a:ea typeface="Avenir"/>
                <a:cs typeface="Avenir"/>
                <a:sym typeface="Calibri"/>
              </a:rPr>
              <a:t>tejido óseo podemos observar diferentes disposiciones del mismo tejido, separándose en tejido esponjoso o trabecular y en tejido compacto o </a:t>
            </a:r>
            <a:r>
              <a:rPr lang="es-ES" sz="1100" dirty="0" smtClean="0">
                <a:solidFill>
                  <a:srgbClr val="375F68"/>
                </a:solidFill>
                <a:latin typeface="Avenir"/>
                <a:ea typeface="Avenir"/>
                <a:cs typeface="Avenir"/>
                <a:sym typeface="Calibri"/>
              </a:rPr>
              <a:t>cortical</a:t>
            </a:r>
          </a:p>
          <a:p>
            <a:pPr marL="171450" indent="-171450" algn="just">
              <a:buFontTx/>
              <a:buChar char="-"/>
            </a:pPr>
            <a:r>
              <a:rPr lang="es-ES" sz="1100" dirty="0" smtClean="0">
                <a:solidFill>
                  <a:srgbClr val="375F68"/>
                </a:solidFill>
                <a:latin typeface="Avenir"/>
                <a:ea typeface="Avenir"/>
                <a:cs typeface="Avenir"/>
                <a:sym typeface="Calibri"/>
              </a:rPr>
              <a:t>Hueso </a:t>
            </a:r>
            <a:r>
              <a:rPr lang="es-ES" sz="1100" dirty="0">
                <a:solidFill>
                  <a:srgbClr val="375F68"/>
                </a:solidFill>
                <a:latin typeface="Avenir"/>
                <a:ea typeface="Avenir"/>
                <a:cs typeface="Avenir"/>
                <a:sym typeface="Calibri"/>
              </a:rPr>
              <a:t>esponjoso</a:t>
            </a:r>
            <a:r>
              <a:rPr lang="es-ES" sz="1100" dirty="0" smtClean="0">
                <a:solidFill>
                  <a:srgbClr val="375F68"/>
                </a:solidFill>
                <a:latin typeface="Avenir"/>
                <a:ea typeface="Avenir"/>
                <a:cs typeface="Avenir"/>
                <a:sym typeface="Calibri"/>
              </a:rPr>
              <a:t>:</a:t>
            </a:r>
            <a:endParaRPr lang="es-ES" sz="1100" dirty="0">
              <a:solidFill>
                <a:srgbClr val="375F68"/>
              </a:solidFill>
              <a:latin typeface="Avenir"/>
              <a:ea typeface="Avenir"/>
              <a:cs typeface="Avenir"/>
              <a:sym typeface="Calibri"/>
            </a:endParaRPr>
          </a:p>
        </p:txBody>
      </p:sp>
      <p:pic>
        <p:nvPicPr>
          <p:cNvPr id="29698" name="Picture 2" descr="Hueso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891" y="2807124"/>
            <a:ext cx="36195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98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808108" y="233153"/>
            <a:ext cx="3444875" cy="307777"/>
          </a:xfrm>
          <a:prstGeom prst="rect">
            <a:avLst/>
          </a:prstGeom>
        </p:spPr>
        <p:txBody>
          <a:bodyPr>
            <a:spAutoFit/>
          </a:bodyPr>
          <a:lstStyle/>
          <a:p>
            <a:r>
              <a:rPr lang="es-ES" b="1" dirty="0">
                <a:latin typeface="Verdana" panose="020B0604030504040204" pitchFamily="34" charset="0"/>
              </a:rPr>
              <a:t>A nivel </a:t>
            </a:r>
            <a:r>
              <a:rPr lang="es-ES" b="1" dirty="0" smtClean="0">
                <a:latin typeface="Verdana" panose="020B0604030504040204" pitchFamily="34" charset="0"/>
              </a:rPr>
              <a:t>microscópico</a:t>
            </a:r>
            <a:endParaRPr lang="es-CL" dirty="0"/>
          </a:p>
        </p:txBody>
      </p:sp>
      <p:sp>
        <p:nvSpPr>
          <p:cNvPr id="3" name="Rectángulo 2"/>
          <p:cNvSpPr/>
          <p:nvPr/>
        </p:nvSpPr>
        <p:spPr>
          <a:xfrm>
            <a:off x="434373" y="1033819"/>
            <a:ext cx="5538623" cy="261610"/>
          </a:xfrm>
          <a:prstGeom prst="rect">
            <a:avLst/>
          </a:prstGeom>
        </p:spPr>
        <p:txBody>
          <a:bodyPr wrap="square">
            <a:spAutoFit/>
          </a:bodyPr>
          <a:lstStyle/>
          <a:p>
            <a:pPr algn="just"/>
            <a:r>
              <a:rPr lang="es-ES" sz="1100" dirty="0" smtClean="0">
                <a:solidFill>
                  <a:srgbClr val="375F68"/>
                </a:solidFill>
                <a:latin typeface="Avenir"/>
                <a:ea typeface="Avenir"/>
                <a:cs typeface="Avenir"/>
                <a:sym typeface="Calibri"/>
              </a:rPr>
              <a:t>- Hueso compacto: </a:t>
            </a:r>
            <a:endParaRPr lang="es-CL" sz="1100" dirty="0">
              <a:solidFill>
                <a:srgbClr val="375F68"/>
              </a:solidFill>
              <a:latin typeface="Avenir"/>
              <a:ea typeface="Avenir"/>
              <a:cs typeface="Avenir"/>
              <a:sym typeface="Calibri"/>
            </a:endParaRPr>
          </a:p>
        </p:txBody>
      </p:sp>
      <p:pic>
        <p:nvPicPr>
          <p:cNvPr id="30722" name="Picture 2" descr="Estructura de los Huesos | CK-12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430" y="614503"/>
            <a:ext cx="3213863" cy="285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884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808108" y="233153"/>
            <a:ext cx="3444875" cy="307777"/>
          </a:xfrm>
          <a:prstGeom prst="rect">
            <a:avLst/>
          </a:prstGeom>
        </p:spPr>
        <p:txBody>
          <a:bodyPr>
            <a:spAutoFit/>
          </a:bodyPr>
          <a:lstStyle/>
          <a:p>
            <a:r>
              <a:rPr lang="es-ES" b="1" dirty="0">
                <a:latin typeface="Verdana" panose="020B0604030504040204" pitchFamily="34" charset="0"/>
              </a:rPr>
              <a:t>A nivel </a:t>
            </a:r>
            <a:r>
              <a:rPr lang="es-ES" b="1" dirty="0" smtClean="0">
                <a:latin typeface="Verdana" panose="020B0604030504040204" pitchFamily="34" charset="0"/>
              </a:rPr>
              <a:t>microscópico</a:t>
            </a:r>
            <a:endParaRPr lang="es-CL" dirty="0"/>
          </a:p>
        </p:txBody>
      </p:sp>
      <p:sp>
        <p:nvSpPr>
          <p:cNvPr id="3" name="Rectángulo 2"/>
          <p:cNvSpPr/>
          <p:nvPr/>
        </p:nvSpPr>
        <p:spPr>
          <a:xfrm>
            <a:off x="434373" y="1033819"/>
            <a:ext cx="5538623" cy="261610"/>
          </a:xfrm>
          <a:prstGeom prst="rect">
            <a:avLst/>
          </a:prstGeom>
        </p:spPr>
        <p:txBody>
          <a:bodyPr wrap="square">
            <a:spAutoFit/>
          </a:bodyPr>
          <a:lstStyle/>
          <a:p>
            <a:pPr algn="just"/>
            <a:r>
              <a:rPr lang="es-ES" sz="1100" dirty="0" smtClean="0">
                <a:solidFill>
                  <a:srgbClr val="375F68"/>
                </a:solidFill>
                <a:latin typeface="Avenir"/>
                <a:ea typeface="Avenir"/>
                <a:cs typeface="Avenir"/>
                <a:sym typeface="Calibri"/>
              </a:rPr>
              <a:t>Sistemas de </a:t>
            </a:r>
            <a:r>
              <a:rPr lang="es-ES" sz="1100" dirty="0" err="1" smtClean="0">
                <a:solidFill>
                  <a:srgbClr val="375F68"/>
                </a:solidFill>
                <a:latin typeface="Avenir"/>
                <a:ea typeface="Avenir"/>
                <a:cs typeface="Avenir"/>
                <a:sym typeface="Calibri"/>
              </a:rPr>
              <a:t>havers</a:t>
            </a:r>
            <a:r>
              <a:rPr lang="es-ES" sz="1100" dirty="0" smtClean="0">
                <a:solidFill>
                  <a:srgbClr val="375F68"/>
                </a:solidFill>
                <a:latin typeface="Avenir"/>
                <a:ea typeface="Avenir"/>
                <a:cs typeface="Avenir"/>
                <a:sym typeface="Calibri"/>
              </a:rPr>
              <a:t>: </a:t>
            </a:r>
            <a:endParaRPr lang="es-CL" sz="1100" dirty="0">
              <a:solidFill>
                <a:srgbClr val="375F68"/>
              </a:solidFill>
              <a:latin typeface="Avenir"/>
              <a:ea typeface="Avenir"/>
              <a:cs typeface="Avenir"/>
              <a:sym typeface="Calibri"/>
            </a:endParaRPr>
          </a:p>
        </p:txBody>
      </p:sp>
      <p:pic>
        <p:nvPicPr>
          <p:cNvPr id="31746" name="Picture 2" descr="Tejidos animales. Tejido óseo. Atlas de Histología Vegetal y Ani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809" y="1455212"/>
            <a:ext cx="3333750" cy="3019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6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488844" y="1353344"/>
            <a:ext cx="6300839" cy="2470148"/>
          </a:xfrm>
          <a:prstGeom prst="rect">
            <a:avLst/>
          </a:prstGeom>
          <a:noFill/>
          <a:ln>
            <a:noFill/>
          </a:ln>
        </p:spPr>
        <p:txBody>
          <a:bodyPr spcFirstLastPara="1" wrap="square" lIns="91425" tIns="45700" rIns="91425" bIns="45700" anchor="ctr" anchorCtr="0">
            <a:normAutofit fontScale="90000"/>
          </a:bodyPr>
          <a:lstStyle/>
          <a:p>
            <a:pPr lvl="0">
              <a:buClr>
                <a:srgbClr val="375F68"/>
              </a:buClr>
              <a:buSzPts val="1200"/>
            </a:pPr>
            <a:r>
              <a:rPr lang="es-ES" sz="1200" dirty="0">
                <a:solidFill>
                  <a:srgbClr val="375F68"/>
                </a:solidFill>
                <a:latin typeface="Avenir"/>
                <a:ea typeface="Avenir"/>
                <a:cs typeface="Avenir"/>
                <a:sym typeface="Avenir"/>
              </a:rPr>
              <a:t>ESTRUCTURA Y FUNCIÓN</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 capacidad par almacenar energía en el cuerpo en forma de hidratos de carbono es limitada (500 g). El</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glucógeno es la principal fuente de energía en los ejercicios de moderada a alta intensidad. Dependiendo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de su estructura molecular, los hidratos de carbono se clasifican en simples y complejos:</a:t>
            </a:r>
            <a:br>
              <a:rPr lang="es-ES" sz="1200" dirty="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Simples</a:t>
            </a:r>
            <a:r>
              <a:rPr lang="es-ES" sz="1200" dirty="0">
                <a:solidFill>
                  <a:srgbClr val="375F68"/>
                </a:solidFill>
                <a:latin typeface="Avenir"/>
                <a:ea typeface="Avenir"/>
                <a:cs typeface="Avenir"/>
                <a:sym typeface="Avenir"/>
              </a:rPr>
              <a:t>:</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 Monosacáridos (formados por una molécula de azúcar como la glucosa, fructosa o galactosa).</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 Disacáridos (compuestos por 2 monosacáridos): Sacarosa (glucosa + fructosa).</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 Lactosa (glucosa + galactosa).</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 Maltosa (glucosa + glucosa).</a:t>
            </a:r>
            <a:br>
              <a:rPr lang="es-ES" sz="1200" dirty="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Complejos </a:t>
            </a:r>
            <a:r>
              <a:rPr lang="es-ES" sz="1200" dirty="0">
                <a:solidFill>
                  <a:srgbClr val="375F68"/>
                </a:solidFill>
                <a:latin typeface="Avenir"/>
                <a:ea typeface="Avenir"/>
                <a:cs typeface="Avenir"/>
                <a:sym typeface="Avenir"/>
              </a:rPr>
              <a:t>o polisacáridos: Almidón y fibra, se encuentran en alimentos como patatas, pasta, arroz y vegetales. Compuestos por miles de unidades de glucosa. </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r>
              <a:rPr lang="es-ES" dirty="0" smtClean="0">
                <a:solidFill>
                  <a:srgbClr val="374151"/>
                </a:solidFill>
                <a:latin typeface="Söhne"/>
              </a:rPr>
              <a:t>Hidratos de carbono</a:t>
            </a:r>
            <a:endParaRPr lang="es-CL"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9" descr="Interfaz de usuario gráfica&#10;&#10;Descripción generada automáticamente con confianza medi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34" name="Google Shape;134;p9"/>
          <p:cNvSpPr txBox="1"/>
          <p:nvPr/>
        </p:nvSpPr>
        <p:spPr>
          <a:xfrm>
            <a:off x="635989" y="2128838"/>
            <a:ext cx="5379049" cy="2114550"/>
          </a:xfrm>
          <a:prstGeom prst="rect">
            <a:avLst/>
          </a:prstGeom>
          <a:noFill/>
          <a:ln>
            <a:noFill/>
          </a:ln>
        </p:spPr>
        <p:txBody>
          <a:bodyPr spcFirstLastPara="1" wrap="square" lIns="91425" tIns="45700" rIns="91425" bIns="45700" anchor="t" anchorCtr="0">
            <a:normAutofit/>
          </a:bodyPr>
          <a:lstStyle/>
          <a:p>
            <a:pPr lvl="0">
              <a:lnSpc>
                <a:spcPct val="90000"/>
              </a:lnSpc>
              <a:buClr>
                <a:srgbClr val="375F68"/>
              </a:buClr>
              <a:buSzPts val="1200"/>
            </a:pPr>
            <a:r>
              <a:rPr lang="es-CL" sz="1200" dirty="0" err="1" smtClean="0">
                <a:solidFill>
                  <a:srgbClr val="375F68"/>
                </a:solidFill>
                <a:latin typeface="Avenir"/>
                <a:ea typeface="Avenir"/>
                <a:cs typeface="Avenir"/>
                <a:sym typeface="Avenir"/>
              </a:rPr>
              <a:t>Dalley</a:t>
            </a:r>
            <a:r>
              <a:rPr lang="es-CL" sz="1200" dirty="0">
                <a:solidFill>
                  <a:srgbClr val="375F68"/>
                </a:solidFill>
                <a:latin typeface="Avenir"/>
                <a:ea typeface="Avenir"/>
                <a:cs typeface="Avenir"/>
                <a:sym typeface="Avenir"/>
              </a:rPr>
              <a:t>, A. F., II, &amp; Agur, A. (2022). Moore.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con </a:t>
            </a:r>
            <a:r>
              <a:rPr lang="es-CL" sz="1200" dirty="0" err="1">
                <a:solidFill>
                  <a:srgbClr val="375F68"/>
                </a:solidFill>
                <a:latin typeface="Avenir"/>
                <a:ea typeface="Avenir"/>
                <a:cs typeface="Avenir"/>
                <a:sym typeface="Avenir"/>
              </a:rPr>
              <a:t>orientacion</a:t>
            </a:r>
            <a:r>
              <a:rPr lang="es-CL" sz="1200" dirty="0">
                <a:solidFill>
                  <a:srgbClr val="375F68"/>
                </a:solidFill>
                <a:latin typeface="Avenir"/>
                <a:ea typeface="Avenir"/>
                <a:cs typeface="Avenir"/>
                <a:sym typeface="Avenir"/>
              </a:rPr>
              <a:t> </a:t>
            </a:r>
            <a:r>
              <a:rPr lang="es-CL" sz="1200" dirty="0" err="1">
                <a:solidFill>
                  <a:srgbClr val="375F68"/>
                </a:solidFill>
                <a:latin typeface="Avenir"/>
                <a:ea typeface="Avenir"/>
                <a:cs typeface="Avenir"/>
                <a:sym typeface="Avenir"/>
              </a:rPr>
              <a:t>clinica</a:t>
            </a:r>
            <a:r>
              <a:rPr lang="es-CL" sz="1200" dirty="0">
                <a:solidFill>
                  <a:srgbClr val="375F68"/>
                </a:solidFill>
                <a:latin typeface="Avenir"/>
                <a:ea typeface="Avenir"/>
                <a:cs typeface="Avenir"/>
                <a:sym typeface="Avenir"/>
              </a:rPr>
              <a:t> (9a ed.). </a:t>
            </a:r>
            <a:r>
              <a:rPr lang="es-CL" sz="1200" dirty="0" err="1">
                <a:solidFill>
                  <a:srgbClr val="375F68"/>
                </a:solidFill>
                <a:latin typeface="Avenir"/>
                <a:ea typeface="Avenir"/>
                <a:cs typeface="Avenir"/>
                <a:sym typeface="Avenir"/>
              </a:rPr>
              <a:t>Ovid</a:t>
            </a:r>
            <a:r>
              <a:rPr lang="es-CL" sz="1200" dirty="0">
                <a:solidFill>
                  <a:srgbClr val="375F68"/>
                </a:solidFill>
                <a:latin typeface="Avenir"/>
                <a:ea typeface="Avenir"/>
                <a:cs typeface="Avenir"/>
                <a:sym typeface="Avenir"/>
              </a:rPr>
              <a:t> Technologies.</a:t>
            </a:r>
          </a:p>
          <a:p>
            <a:pPr lvl="0">
              <a:lnSpc>
                <a:spcPct val="90000"/>
              </a:lnSpc>
              <a:buClr>
                <a:srgbClr val="375F68"/>
              </a:buClr>
              <a:buSzPts val="1200"/>
            </a:pPr>
            <a:endParaRPr lang="es-CL" sz="1200" dirty="0">
              <a:solidFill>
                <a:srgbClr val="375F68"/>
              </a:solidFill>
              <a:latin typeface="Avenir"/>
              <a:ea typeface="Avenir"/>
              <a:cs typeface="Avenir"/>
              <a:sym typeface="Avenir"/>
            </a:endParaRPr>
          </a:p>
          <a:p>
            <a:pPr lvl="0">
              <a:lnSpc>
                <a:spcPct val="90000"/>
              </a:lnSpc>
              <a:buClr>
                <a:srgbClr val="375F68"/>
              </a:buClr>
              <a:buSzPts val="1200"/>
            </a:pPr>
            <a:r>
              <a:rPr lang="es-CL" sz="1200" dirty="0">
                <a:solidFill>
                  <a:srgbClr val="375F68"/>
                </a:solidFill>
                <a:latin typeface="Avenir"/>
                <a:ea typeface="Avenir"/>
                <a:cs typeface="Avenir"/>
                <a:sym typeface="Avenir"/>
              </a:rPr>
              <a:t>Drake, R. L. (2014). Gray.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Para Estudiantes (2a ed.). </a:t>
            </a:r>
            <a:r>
              <a:rPr lang="es-CL" sz="1200" dirty="0" err="1">
                <a:solidFill>
                  <a:srgbClr val="375F68"/>
                </a:solidFill>
                <a:latin typeface="Avenir"/>
                <a:ea typeface="Avenir"/>
                <a:cs typeface="Avenir"/>
                <a:sym typeface="Avenir"/>
              </a:rPr>
              <a:t>Elsevier</a:t>
            </a:r>
            <a:r>
              <a:rPr lang="es-CL" sz="1200" dirty="0">
                <a:solidFill>
                  <a:srgbClr val="375F68"/>
                </a:solidFill>
                <a:latin typeface="Avenir"/>
                <a:ea typeface="Avenir"/>
                <a:cs typeface="Avenir"/>
                <a:sym typeface="Avenir"/>
              </a:rPr>
              <a:t>.</a:t>
            </a:r>
          </a:p>
          <a:p>
            <a:pPr lvl="0">
              <a:lnSpc>
                <a:spcPct val="90000"/>
              </a:lnSpc>
              <a:buClr>
                <a:srgbClr val="375F68"/>
              </a:buClr>
              <a:buSzPts val="1200"/>
            </a:pPr>
            <a:endParaRPr lang="es-CL" sz="1200" dirty="0">
              <a:solidFill>
                <a:srgbClr val="375F68"/>
              </a:solidFill>
              <a:latin typeface="Avenir"/>
              <a:ea typeface="Avenir"/>
              <a:cs typeface="Avenir"/>
              <a:sym typeface="Avenir"/>
            </a:endParaRPr>
          </a:p>
          <a:p>
            <a:pPr lvl="0">
              <a:lnSpc>
                <a:spcPct val="90000"/>
              </a:lnSpc>
              <a:buClr>
                <a:srgbClr val="375F68"/>
              </a:buClr>
              <a:buSzPts val="1200"/>
            </a:pPr>
            <a:r>
              <a:rPr lang="es-CL" sz="1200" dirty="0" err="1">
                <a:solidFill>
                  <a:srgbClr val="375F68"/>
                </a:solidFill>
                <a:latin typeface="Avenir"/>
                <a:ea typeface="Avenir"/>
                <a:cs typeface="Avenir"/>
                <a:sym typeface="Avenir"/>
              </a:rPr>
              <a:t>Netter</a:t>
            </a:r>
            <a:r>
              <a:rPr lang="es-CL" sz="1200" dirty="0">
                <a:solidFill>
                  <a:srgbClr val="375F68"/>
                </a:solidFill>
                <a:latin typeface="Avenir"/>
                <a:ea typeface="Avenir"/>
                <a:cs typeface="Avenir"/>
                <a:sym typeface="Avenir"/>
              </a:rPr>
              <a:t>, F. H. (2023). </a:t>
            </a:r>
            <a:r>
              <a:rPr lang="es-CL" sz="1200" dirty="0" err="1">
                <a:solidFill>
                  <a:srgbClr val="375F68"/>
                </a:solidFill>
                <a:latin typeface="Avenir"/>
                <a:ea typeface="Avenir"/>
                <a:cs typeface="Avenir"/>
                <a:sym typeface="Avenir"/>
              </a:rPr>
              <a:t>Netter</a:t>
            </a:r>
            <a:r>
              <a:rPr lang="es-CL" sz="1200" dirty="0">
                <a:solidFill>
                  <a:srgbClr val="375F68"/>
                </a:solidFill>
                <a:latin typeface="Avenir"/>
                <a:ea typeface="Avenir"/>
                <a:cs typeface="Avenir"/>
                <a:sym typeface="Avenir"/>
              </a:rPr>
              <a:t>. Atlas de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Humana. Abordaje Regional (8a ed.). </a:t>
            </a:r>
            <a:r>
              <a:rPr lang="es-CL" sz="1200" dirty="0" err="1">
                <a:solidFill>
                  <a:srgbClr val="375F68"/>
                </a:solidFill>
                <a:latin typeface="Avenir"/>
                <a:ea typeface="Avenir"/>
                <a:cs typeface="Avenir"/>
                <a:sym typeface="Avenir"/>
              </a:rPr>
              <a:t>Elsevier</a:t>
            </a:r>
            <a:r>
              <a:rPr lang="es-CL" sz="1200" dirty="0">
                <a:solidFill>
                  <a:srgbClr val="375F68"/>
                </a:solidFill>
                <a:latin typeface="Avenir"/>
                <a:ea typeface="Avenir"/>
                <a:cs typeface="Avenir"/>
                <a:sym typeface="Avenir"/>
              </a:rPr>
              <a:t>.</a:t>
            </a:r>
            <a:endParaRPr sz="1200" b="0" i="0" u="none" strike="noStrike" cap="none" dirty="0">
              <a:solidFill>
                <a:srgbClr val="375F68"/>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6225843" cy="2470148"/>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Las proteínas son esenciales para la vida y tienen diversas funciones. El cuerpo contiene proteínas estructurales (queratinas), contráctiles (actina y miosina), </a:t>
            </a:r>
            <a:r>
              <a:rPr lang="es-ES" sz="1200" dirty="0" err="1">
                <a:solidFill>
                  <a:srgbClr val="375F68"/>
                </a:solidFill>
                <a:latin typeface="Avenir"/>
                <a:ea typeface="Avenir"/>
                <a:cs typeface="Avenir"/>
                <a:sym typeface="Avenir"/>
              </a:rPr>
              <a:t>inmunoproteínas</a:t>
            </a:r>
            <a:r>
              <a:rPr lang="es-ES" sz="1200" dirty="0">
                <a:solidFill>
                  <a:srgbClr val="375F68"/>
                </a:solidFill>
                <a:latin typeface="Avenir"/>
                <a:ea typeface="Avenir"/>
                <a:cs typeface="Avenir"/>
                <a:sym typeface="Avenir"/>
              </a:rPr>
              <a:t> (anticuerpos) y reguladoras (enzimas). El hecho de que tengan diversas funciones se debe a las diferentes estructuras proteicas. Las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proteínas están formadas por aminoácidos que se organizan en un orden específico. Los aminoácidos se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clasifican en esenciales y no esenciales. La diferencia es que los primeros se deben consumir en la dieta</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y los segundos son sintetizados por el organismo. </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r>
              <a:rPr lang="es-ES" dirty="0" smtClean="0">
                <a:solidFill>
                  <a:srgbClr val="374151"/>
                </a:solidFill>
                <a:latin typeface="Söhne"/>
              </a:rPr>
              <a:t>Proteínas</a:t>
            </a:r>
            <a:endParaRPr lang="es-CL" dirty="0"/>
          </a:p>
        </p:txBody>
      </p:sp>
    </p:spTree>
    <p:extLst>
      <p:ext uri="{BB962C8B-B14F-4D97-AF65-F5344CB8AC3E}">
        <p14:creationId xmlns:p14="http://schemas.microsoft.com/office/powerpoint/2010/main" val="210199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6183802" cy="2470148"/>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Históricamente se ha visto a las grasas como un elemento negativo en la dieta deportiva, y muchos atletas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han evitado o reducido la ingesta de grasas durante sus entrenamientos. En la última década diferentes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artículos han retado ese concepto de que las grasas te hacen gordo o incluso que todas las grasas saturadas son necesariamente perjudiciales para el organismo. En general, un consumo excesivo o precario</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de grasas es negativo para el desempeño deportivo. El cuerpo necesita un buen aporte de ácidos grasos</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esenciales (omega3 y 6) así como de las vitaminas liposolubles, vitamina A, D, E y K. Las grasas son necesarias durante la actividad física como almacenamiento de energía, especialmente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cuando los depósitos de hidratos de carbono se agotan, lo que sucede en los ejercicios que duran más de</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90 minutos. </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r>
              <a:rPr lang="es-ES" dirty="0" smtClean="0">
                <a:solidFill>
                  <a:srgbClr val="374151"/>
                </a:solidFill>
                <a:latin typeface="Söhne"/>
              </a:rPr>
              <a:t>Grasas</a:t>
            </a:r>
            <a:endParaRPr lang="es-ES" dirty="0">
              <a:solidFill>
                <a:srgbClr val="374151"/>
              </a:solidFill>
              <a:latin typeface="Söhne"/>
            </a:endParaRPr>
          </a:p>
        </p:txBody>
      </p:sp>
    </p:spTree>
    <p:extLst>
      <p:ext uri="{BB962C8B-B14F-4D97-AF65-F5344CB8AC3E}">
        <p14:creationId xmlns:p14="http://schemas.microsoft.com/office/powerpoint/2010/main" val="122854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099915910"/>
              </p:ext>
            </p:extLst>
          </p:nvPr>
        </p:nvGraphicFramePr>
        <p:xfrm>
          <a:off x="481543" y="736819"/>
          <a:ext cx="5931426" cy="3284538"/>
        </p:xfrm>
        <a:graphic>
          <a:graphicData uri="http://schemas.openxmlformats.org/drawingml/2006/table">
            <a:tbl>
              <a:tblPr/>
              <a:tblGrid>
                <a:gridCol w="1977142">
                  <a:extLst>
                    <a:ext uri="{9D8B030D-6E8A-4147-A177-3AD203B41FA5}">
                      <a16:colId xmlns:a16="http://schemas.microsoft.com/office/drawing/2014/main" val="2332450836"/>
                    </a:ext>
                  </a:extLst>
                </a:gridCol>
                <a:gridCol w="1977142">
                  <a:extLst>
                    <a:ext uri="{9D8B030D-6E8A-4147-A177-3AD203B41FA5}">
                      <a16:colId xmlns:a16="http://schemas.microsoft.com/office/drawing/2014/main" val="3023619866"/>
                    </a:ext>
                  </a:extLst>
                </a:gridCol>
                <a:gridCol w="1977142">
                  <a:extLst>
                    <a:ext uri="{9D8B030D-6E8A-4147-A177-3AD203B41FA5}">
                      <a16:colId xmlns:a16="http://schemas.microsoft.com/office/drawing/2014/main" val="345047566"/>
                    </a:ext>
                  </a:extLst>
                </a:gridCol>
              </a:tblGrid>
              <a:tr h="494134">
                <a:tc>
                  <a:txBody>
                    <a:bodyPr/>
                    <a:lstStyle/>
                    <a:p>
                      <a:pPr fontAlgn="b"/>
                      <a:r>
                        <a:rPr lang="es-CL" sz="1300" b="1">
                          <a:effectLst/>
                        </a:rPr>
                        <a:t>Nutriente</a:t>
                      </a:r>
                    </a:p>
                  </a:txBody>
                  <a:tcPr marL="87200" marR="87200" marT="43600" marB="4360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dirty="0">
                          <a:effectLst/>
                        </a:rPr>
                        <a:t>Función principal</a:t>
                      </a:r>
                    </a:p>
                  </a:txBody>
                  <a:tcPr marL="87200" marR="87200" marT="43600" marB="4360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300" b="1">
                          <a:effectLst/>
                        </a:rPr>
                        <a:t>Ejemplos de alimentos</a:t>
                      </a:r>
                    </a:p>
                  </a:txBody>
                  <a:tcPr marL="87200" marR="87200" marT="43600" marB="4360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359040740"/>
                  </a:ext>
                </a:extLst>
              </a:tr>
              <a:tr h="290667">
                <a:tc>
                  <a:txBody>
                    <a:bodyPr/>
                    <a:lstStyle/>
                    <a:p>
                      <a:pPr fontAlgn="base"/>
                      <a:r>
                        <a:rPr lang="es-CL" sz="1300">
                          <a:effectLst/>
                        </a:rPr>
                        <a:t>Macronutrientes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endParaRPr lang="es-CL" sz="1300">
                        <a:effectLst/>
                      </a:endParaRP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endParaRPr lang="es-CL" sz="1300">
                        <a:effectLst/>
                      </a:endParaRP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83859139"/>
                  </a:ext>
                </a:extLst>
              </a:tr>
              <a:tr h="901068">
                <a:tc>
                  <a:txBody>
                    <a:bodyPr/>
                    <a:lstStyle/>
                    <a:p>
                      <a:pPr fontAlgn="base"/>
                      <a:r>
                        <a:rPr lang="es-CL" sz="1300">
                          <a:effectLst/>
                        </a:rPr>
                        <a:t>Proteínas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dirty="0">
                          <a:effectLst/>
                        </a:rPr>
                        <a:t>Formación de tejido muscular y reparación, producción de enzimas y hormonas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dirty="0">
                          <a:effectLst/>
                        </a:rPr>
                        <a:t>Carne, pescado, huevos, legumbres, nueces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886043700"/>
                  </a:ext>
                </a:extLst>
              </a:tr>
              <a:tr h="494134">
                <a:tc>
                  <a:txBody>
                    <a:bodyPr/>
                    <a:lstStyle/>
                    <a:p>
                      <a:pPr fontAlgn="base"/>
                      <a:r>
                        <a:rPr lang="es-CL" sz="1300">
                          <a:effectLst/>
                        </a:rPr>
                        <a:t>Carbohidratos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Fuente principal de energía</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a:effectLst/>
                        </a:rPr>
                        <a:t>Frutas, verduras, cereales, pan, pasta</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344061236"/>
                  </a:ext>
                </a:extLst>
              </a:tr>
              <a:tr h="1104535">
                <a:tc>
                  <a:txBody>
                    <a:bodyPr/>
                    <a:lstStyle/>
                    <a:p>
                      <a:pPr fontAlgn="base"/>
                      <a:r>
                        <a:rPr lang="es-CL" sz="1300">
                          <a:effectLst/>
                        </a:rPr>
                        <a:t>Grasas</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300">
                          <a:effectLst/>
                        </a:rPr>
                        <a:t>Protección de órganos vitales, almacenamiento de energía, regulación hormonal</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1300" dirty="0">
                          <a:effectLst/>
                        </a:rPr>
                        <a:t>Aceite de oliva, aguacate, frutos secos, pescado, aceite de coco</a:t>
                      </a:r>
                    </a:p>
                  </a:txBody>
                  <a:tcPr marL="87200" marR="87200" marT="43600" marB="4360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263460183"/>
                  </a:ext>
                </a:extLst>
              </a:tr>
            </a:tbl>
          </a:graphicData>
        </a:graphic>
      </p:graphicFrame>
    </p:spTree>
    <p:extLst>
      <p:ext uri="{BB962C8B-B14F-4D97-AF65-F5344CB8AC3E}">
        <p14:creationId xmlns:p14="http://schemas.microsoft.com/office/powerpoint/2010/main" val="224007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3488</Words>
  <Application>Microsoft Office PowerPoint</Application>
  <PresentationFormat>Personalizado</PresentationFormat>
  <Paragraphs>596</Paragraphs>
  <Slides>60</Slides>
  <Notes>60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Arial</vt:lpstr>
      <vt:lpstr>Avenir</vt:lpstr>
      <vt:lpstr>Calibri</vt:lpstr>
      <vt:lpstr>Söhne</vt:lpstr>
      <vt:lpstr>Verdana</vt:lpstr>
      <vt:lpstr>Tema de Office</vt:lpstr>
      <vt:lpstr>Presentación de PowerPoint</vt:lpstr>
      <vt:lpstr>Anatomofisiología del movimiento Parte 0 Conceptos básicos</vt:lpstr>
      <vt:lpstr>Reconocer el metabolismo muscular, la integración sensoriomotora, estructura y función muscular y conceptos iniciales de anatomía</vt:lpstr>
      <vt:lpstr>El metabolismo muscular es un proceso complejo que permite la transformación de nutrientes en energía utilizada por el músculo para llevar a cabo sus funciones. El funcionamiento del metabolismo muscular se ve influenciado por factores como la nutrición, la actividad física, la edad y la presencia de enfermedades metabólicas.  La integración sensoriomotora es el proceso mediante el cual el sistema nervioso integra la información sensorial para coordinar y controlar el movimiento del músculo. Esta integración sensoriomotora es esencial para el correcto funcionamiento del sistema neuromuscular.  La estructura y función muscular es un tema fundamental en el estudio de la anatomía y la fisiología humanas. Los músculos esqueléticos son los principales responsables del movimiento corporal y su estructura y función están altamente especializadas para cumplir con esta función.  La anatomía es el estudio de la estructura y organización del cuerpo humano, incluyendo los músculos. Es importante comprender los conceptos iniciales de anatomía para poder entender la función y el movimiento de los músculos, así como para poder desarrollar un entrenamiento adecuado.  En resumen, el metabolismo muscular, la integración sensoriomotora, la estructura y función muscular y los conceptos iniciales de anatomía son temas fundamentales en el estudio del cuerpo humano y su funcionamiento. Un conocimiento profundo de estos temas es esencial para el desarrollo de un entrenamiento efectivo y para la promoción de una vida saludable y activa.      </vt:lpstr>
      <vt:lpstr>Macro y micronutrientes   </vt:lpstr>
      <vt:lpstr>ESTRUCTURA Y FUNCIÓN La capacidad par almacenar energía en el cuerpo en forma de hidratos de carbono es limitada (500 g). El glucógeno es la principal fuente de energía en los ejercicios de moderada a alta intensidad. Dependiendo de su estructura molecular, los hidratos de carbono se clasifican en simples y complejos:  Simples:  - Monosacáridos (formados por una molécula de azúcar como la glucosa, fructosa o galactosa).  - Disacáridos (compuestos por 2 monosacáridos): Sacarosa (glucosa + fructosa).  - Lactosa (glucosa + galactosa).  - Maltosa (glucosa + glucosa).  Complejos o polisacáridos: Almidón y fibra, se encuentran en alimentos como patatas, pasta, arroz y vegetales. Compuestos por miles de unidades de glucosa. </vt:lpstr>
      <vt:lpstr> Las proteínas son esenciales para la vida y tienen diversas funciones. El cuerpo contiene proteínas estructurales (queratinas), contráctiles (actina y miosina), inmunoproteínas (anticuerpos) y reguladoras (enzimas). El hecho de que tengan diversas funciones se debe a las diferentes estructuras proteicas. Las proteínas están formadas por aminoácidos que se organizan en un orden específico. Los aminoácidos se clasifican en esenciales y no esenciales. La diferencia es que los primeros se deben consumir en la dieta y los segundos son sintetizados por el organismo. </vt:lpstr>
      <vt:lpstr> Históricamente se ha visto a las grasas como un elemento negativo en la dieta deportiva, y muchos atletas han evitado o reducido la ingesta de grasas durante sus entrenamientos. En la última década diferentes artículos han retado ese concepto de que las grasas te hacen gordo o incluso que todas las grasas saturadas son necesariamente perjudiciales para el organismo. En general, un consumo excesivo o precario de grasas es negativo para el desempeño deportivo. El cuerpo necesita un buen aporte de ácidos grasos esenciales (omega3 y 6) así como de las vitaminas liposolubles, vitamina A, D, E y K. Las grasas son necesarias durante la actividad física como almacenamiento de energía, especialmente cuando los depósitos de hidratos de carbono se agotan, lo que sucede en los ejercicios que duran más de 90 minutos. </vt:lpstr>
      <vt:lpstr>Presentación de PowerPoint</vt:lpstr>
      <vt:lpstr> Son substancias de las que se requieren menos de un gramo para mantener los niveles fisiológicos normales. Entre ellos se encuentran la vitamina D, diferentes minerales y antioxidantes. Los atletas deben mantener una ingesta adecuada de éstos a través de su dieta, incluyendo cinco porciones de frutar y verduras variados. La exposición al sol moderada y segura asegurará los niveles óptimos de vitamina D. Atletas que necesiten eliminar cualquier grupo particular de alimentos por razones de salud, deberán conversar con sus nutricionistas sobre la necesidad de incluir o no suplementos para suplir estas deficiencias.</vt:lpstr>
      <vt:lpstr>Presentación de PowerPoint</vt:lpstr>
      <vt:lpstr>Presentación de PowerPoint</vt:lpstr>
      <vt:lpstr>Presentación de PowerPoint</vt:lpstr>
      <vt:lpstr>La vía metabólica de la fosfocreatina es una de las formas de obtener energía rápida y anaeróbica en el músculo esquelético. Consiste en la utilización de una enzima llamada creatina quinasa para transferir un grupo fosfato de la creatina fosfato (PCr) a una molécula de ADP, formando ATP. Esta reacción es reversible y se puede regenerar PCr a través de la fosfocreatina quinasa utilizando ATP como sustrato.  La fosfocreatina se almacena en el músculo y se utiliza en situaciones de alta demanda energética, como en ejercicios de alta intensidad y corta duración, como levantamiento de pesas, sprints y saltos. La vía de la fosfocreatina puede proporcionar energía de manera casi inmediata durante los primeros 10 segundos de actividad, y es especialmente importante durante los primeros segundos de actividad de alta intensidad.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Tejido derivado de la placa mesodérmica, aparece luego de la 3er semana de gestación. Es un tejido conectivo especializado, duro y rígido y es el componente principal del esqueleto. Una vez diferenciado y posterior al nacimiento, dentro del hueso se crean zonas conocidas como cartílagos de crecimiento, encargados de ir generando nuevo tejido óseo a medida que pasan los años y se osifica este. El tejido óseo cumple con funciones críticas para la vida, tanto en protección de estructuras vitales como en la transferencia de fuerzas por medio de los músculos y sus ligamentos. Para esto, los huesos en su desarrollo se dividen en distintas formas, estos son: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Raimundo  Moreno Ayala</dc:creator>
  <cp:lastModifiedBy>Rodrigo Negrete Peña</cp:lastModifiedBy>
  <cp:revision>30</cp:revision>
  <dcterms:created xsi:type="dcterms:W3CDTF">2023-02-01T18:33:23Z</dcterms:created>
  <dcterms:modified xsi:type="dcterms:W3CDTF">2023-05-03T04:00:16Z</dcterms:modified>
</cp:coreProperties>
</file>