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4"/>
  </p:notesMasterIdLst>
  <p:sldIdLst>
    <p:sldId id="256" r:id="rId2"/>
    <p:sldId id="257" r:id="rId3"/>
    <p:sldId id="258" r:id="rId4"/>
    <p:sldId id="259" r:id="rId5"/>
    <p:sldId id="285" r:id="rId6"/>
    <p:sldId id="260" r:id="rId7"/>
    <p:sldId id="266" r:id="rId8"/>
    <p:sldId id="267" r:id="rId9"/>
    <p:sldId id="286" r:id="rId10"/>
    <p:sldId id="287" r:id="rId11"/>
    <p:sldId id="289" r:id="rId12"/>
    <p:sldId id="288" r:id="rId13"/>
    <p:sldId id="290" r:id="rId14"/>
    <p:sldId id="295" r:id="rId15"/>
    <p:sldId id="296" r:id="rId16"/>
    <p:sldId id="297" r:id="rId17"/>
    <p:sldId id="294" r:id="rId18"/>
    <p:sldId id="298" r:id="rId19"/>
    <p:sldId id="293" r:id="rId20"/>
    <p:sldId id="292" r:id="rId21"/>
    <p:sldId id="299" r:id="rId22"/>
    <p:sldId id="300" r:id="rId23"/>
    <p:sldId id="301" r:id="rId24"/>
    <p:sldId id="305" r:id="rId25"/>
    <p:sldId id="304" r:id="rId26"/>
    <p:sldId id="302" r:id="rId27"/>
    <p:sldId id="303" r:id="rId28"/>
    <p:sldId id="306" r:id="rId29"/>
    <p:sldId id="307" r:id="rId30"/>
    <p:sldId id="316" r:id="rId31"/>
    <p:sldId id="317" r:id="rId32"/>
    <p:sldId id="318" r:id="rId33"/>
    <p:sldId id="319" r:id="rId34"/>
    <p:sldId id="320" r:id="rId35"/>
    <p:sldId id="314" r:id="rId36"/>
    <p:sldId id="291" r:id="rId37"/>
    <p:sldId id="308" r:id="rId38"/>
    <p:sldId id="310" r:id="rId39"/>
    <p:sldId id="311" r:id="rId40"/>
    <p:sldId id="312" r:id="rId41"/>
    <p:sldId id="313" r:id="rId42"/>
    <p:sldId id="315" r:id="rId43"/>
    <p:sldId id="321" r:id="rId44"/>
    <p:sldId id="322" r:id="rId45"/>
    <p:sldId id="323" r:id="rId46"/>
    <p:sldId id="326" r:id="rId47"/>
    <p:sldId id="325" r:id="rId48"/>
    <p:sldId id="324" r:id="rId49"/>
    <p:sldId id="327" r:id="rId50"/>
    <p:sldId id="328" r:id="rId51"/>
    <p:sldId id="329" r:id="rId52"/>
    <p:sldId id="264" r:id="rId53"/>
  </p:sldIdLst>
  <p:sldSz cx="6894513" cy="5176838"/>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0" roundtripDataSignature="AMtx7mjOnUh9qq3J/mNwbAVUIyj0NoKo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147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74"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7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7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4952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5855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933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1536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1318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0298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9635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9889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3051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3408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8215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17234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2171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5632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83411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1930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188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30445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3089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5749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50585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43342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11790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79856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3772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09784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80453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70193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8388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8492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71968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43827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19605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79144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03718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61088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58645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74615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59319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6231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10737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54413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79917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9: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4053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47333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6175" y="685800"/>
            <a:ext cx="4565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8386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517089" y="847228"/>
            <a:ext cx="5860336" cy="180230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24"/>
              <a:buFont typeface="Calibri"/>
              <a:buNone/>
              <a:defRPr sz="452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861814" y="2719039"/>
            <a:ext cx="5170885" cy="124987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4"/>
              </a:spcBef>
              <a:spcAft>
                <a:spcPts val="0"/>
              </a:spcAft>
              <a:buClr>
                <a:schemeClr val="dk1"/>
              </a:buClr>
              <a:buSzPts val="1810"/>
              <a:buNone/>
              <a:defRPr sz="1810"/>
            </a:lvl1pPr>
            <a:lvl2pPr lvl="1" algn="ctr">
              <a:lnSpc>
                <a:spcPct val="90000"/>
              </a:lnSpc>
              <a:spcBef>
                <a:spcPts val="377"/>
              </a:spcBef>
              <a:spcAft>
                <a:spcPts val="0"/>
              </a:spcAft>
              <a:buClr>
                <a:schemeClr val="dk1"/>
              </a:buClr>
              <a:buSzPts val="1508"/>
              <a:buNone/>
              <a:defRPr sz="1508"/>
            </a:lvl2pPr>
            <a:lvl3pPr lvl="2" algn="ctr">
              <a:lnSpc>
                <a:spcPct val="90000"/>
              </a:lnSpc>
              <a:spcBef>
                <a:spcPts val="377"/>
              </a:spcBef>
              <a:spcAft>
                <a:spcPts val="0"/>
              </a:spcAft>
              <a:buClr>
                <a:schemeClr val="dk1"/>
              </a:buClr>
              <a:buSzPts val="1357"/>
              <a:buNone/>
              <a:defRPr sz="1357"/>
            </a:lvl3pPr>
            <a:lvl4pPr lvl="3" algn="ctr">
              <a:lnSpc>
                <a:spcPct val="90000"/>
              </a:lnSpc>
              <a:spcBef>
                <a:spcPts val="377"/>
              </a:spcBef>
              <a:spcAft>
                <a:spcPts val="0"/>
              </a:spcAft>
              <a:buClr>
                <a:schemeClr val="dk1"/>
              </a:buClr>
              <a:buSzPts val="1206"/>
              <a:buNone/>
              <a:defRPr sz="1206"/>
            </a:lvl4pPr>
            <a:lvl5pPr lvl="4" algn="ctr">
              <a:lnSpc>
                <a:spcPct val="90000"/>
              </a:lnSpc>
              <a:spcBef>
                <a:spcPts val="377"/>
              </a:spcBef>
              <a:spcAft>
                <a:spcPts val="0"/>
              </a:spcAft>
              <a:buClr>
                <a:schemeClr val="dk1"/>
              </a:buClr>
              <a:buSzPts val="1206"/>
              <a:buNone/>
              <a:defRPr sz="1206"/>
            </a:lvl5pPr>
            <a:lvl6pPr lvl="5" algn="ctr">
              <a:lnSpc>
                <a:spcPct val="90000"/>
              </a:lnSpc>
              <a:spcBef>
                <a:spcPts val="377"/>
              </a:spcBef>
              <a:spcAft>
                <a:spcPts val="0"/>
              </a:spcAft>
              <a:buClr>
                <a:schemeClr val="dk1"/>
              </a:buClr>
              <a:buSzPts val="1206"/>
              <a:buNone/>
              <a:defRPr sz="1206"/>
            </a:lvl6pPr>
            <a:lvl7pPr lvl="6" algn="ctr">
              <a:lnSpc>
                <a:spcPct val="90000"/>
              </a:lnSpc>
              <a:spcBef>
                <a:spcPts val="377"/>
              </a:spcBef>
              <a:spcAft>
                <a:spcPts val="0"/>
              </a:spcAft>
              <a:buClr>
                <a:schemeClr val="dk1"/>
              </a:buClr>
              <a:buSzPts val="1206"/>
              <a:buNone/>
              <a:defRPr sz="1206"/>
            </a:lvl7pPr>
            <a:lvl8pPr lvl="7" algn="ctr">
              <a:lnSpc>
                <a:spcPct val="90000"/>
              </a:lnSpc>
              <a:spcBef>
                <a:spcPts val="377"/>
              </a:spcBef>
              <a:spcAft>
                <a:spcPts val="0"/>
              </a:spcAft>
              <a:buClr>
                <a:schemeClr val="dk1"/>
              </a:buClr>
              <a:buSzPts val="1206"/>
              <a:buNone/>
              <a:defRPr sz="1206"/>
            </a:lvl8pPr>
            <a:lvl9pPr lvl="8" algn="ctr">
              <a:lnSpc>
                <a:spcPct val="90000"/>
              </a:lnSpc>
              <a:spcBef>
                <a:spcPts val="377"/>
              </a:spcBef>
              <a:spcAft>
                <a:spcPts val="0"/>
              </a:spcAft>
              <a:buClr>
                <a:schemeClr val="dk1"/>
              </a:buClr>
              <a:buSzPts val="1206"/>
              <a:buNone/>
              <a:defRPr sz="1206"/>
            </a:lvl9pPr>
          </a:lstStyle>
          <a:p>
            <a:endParaRPr/>
          </a:p>
        </p:txBody>
      </p:sp>
      <p:sp>
        <p:nvSpPr>
          <p:cNvPr id="14" name="Google Shape;14;p12"/>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1804928" y="47164"/>
            <a:ext cx="3284656" cy="594651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3483635" y="1725870"/>
            <a:ext cx="4387131" cy="148662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467286" y="282331"/>
            <a:ext cx="4387131" cy="437370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473998" y="1378094"/>
            <a:ext cx="5946517" cy="32846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23"/>
        <p:cNvGrpSpPr/>
        <p:nvPr/>
      </p:nvGrpSpPr>
      <p:grpSpPr>
        <a:xfrm>
          <a:off x="0" y="0"/>
          <a:ext cx="0" cy="0"/>
          <a:chOff x="0" y="0"/>
          <a:chExt cx="0" cy="0"/>
        </a:xfrm>
      </p:grpSpPr>
      <p:sp>
        <p:nvSpPr>
          <p:cNvPr id="24" name="Google Shape;24;p14"/>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4"/>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4"/>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15"/>
          <p:cNvSpPr txBox="1">
            <a:spLocks noGrp="1"/>
          </p:cNvSpPr>
          <p:nvPr>
            <p:ph type="title"/>
          </p:nvPr>
        </p:nvSpPr>
        <p:spPr>
          <a:xfrm>
            <a:off x="470407" y="1290616"/>
            <a:ext cx="5946517" cy="21534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24"/>
              <a:buFont typeface="Calibri"/>
              <a:buNone/>
              <a:defRPr sz="452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
          <p:cNvSpPr txBox="1">
            <a:spLocks noGrp="1"/>
          </p:cNvSpPr>
          <p:nvPr>
            <p:ph type="body" idx="1"/>
          </p:nvPr>
        </p:nvSpPr>
        <p:spPr>
          <a:xfrm>
            <a:off x="470407" y="3464409"/>
            <a:ext cx="5946517" cy="113243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4"/>
              </a:spcBef>
              <a:spcAft>
                <a:spcPts val="0"/>
              </a:spcAft>
              <a:buClr>
                <a:schemeClr val="dk1"/>
              </a:buClr>
              <a:buSzPts val="1810"/>
              <a:buNone/>
              <a:defRPr sz="1810">
                <a:solidFill>
                  <a:schemeClr val="dk1"/>
                </a:solidFill>
              </a:defRPr>
            </a:lvl1pPr>
            <a:lvl2pPr marL="914400" lvl="1" indent="-228600" algn="l">
              <a:lnSpc>
                <a:spcPct val="90000"/>
              </a:lnSpc>
              <a:spcBef>
                <a:spcPts val="377"/>
              </a:spcBef>
              <a:spcAft>
                <a:spcPts val="0"/>
              </a:spcAft>
              <a:buClr>
                <a:srgbClr val="888888"/>
              </a:buClr>
              <a:buSzPts val="1508"/>
              <a:buNone/>
              <a:defRPr sz="1508">
                <a:solidFill>
                  <a:srgbClr val="888888"/>
                </a:solidFill>
              </a:defRPr>
            </a:lvl2pPr>
            <a:lvl3pPr marL="1371600" lvl="2" indent="-228600" algn="l">
              <a:lnSpc>
                <a:spcPct val="90000"/>
              </a:lnSpc>
              <a:spcBef>
                <a:spcPts val="377"/>
              </a:spcBef>
              <a:spcAft>
                <a:spcPts val="0"/>
              </a:spcAft>
              <a:buClr>
                <a:srgbClr val="888888"/>
              </a:buClr>
              <a:buSzPts val="1357"/>
              <a:buNone/>
              <a:defRPr sz="1357">
                <a:solidFill>
                  <a:srgbClr val="888888"/>
                </a:solidFill>
              </a:defRPr>
            </a:lvl3pPr>
            <a:lvl4pPr marL="1828800" lvl="3" indent="-228600" algn="l">
              <a:lnSpc>
                <a:spcPct val="90000"/>
              </a:lnSpc>
              <a:spcBef>
                <a:spcPts val="377"/>
              </a:spcBef>
              <a:spcAft>
                <a:spcPts val="0"/>
              </a:spcAft>
              <a:buClr>
                <a:srgbClr val="888888"/>
              </a:buClr>
              <a:buSzPts val="1206"/>
              <a:buNone/>
              <a:defRPr sz="1206">
                <a:solidFill>
                  <a:srgbClr val="888888"/>
                </a:solidFill>
              </a:defRPr>
            </a:lvl4pPr>
            <a:lvl5pPr marL="2286000" lvl="4" indent="-228600" algn="l">
              <a:lnSpc>
                <a:spcPct val="90000"/>
              </a:lnSpc>
              <a:spcBef>
                <a:spcPts val="377"/>
              </a:spcBef>
              <a:spcAft>
                <a:spcPts val="0"/>
              </a:spcAft>
              <a:buClr>
                <a:srgbClr val="888888"/>
              </a:buClr>
              <a:buSzPts val="1206"/>
              <a:buNone/>
              <a:defRPr sz="1206">
                <a:solidFill>
                  <a:srgbClr val="888888"/>
                </a:solidFill>
              </a:defRPr>
            </a:lvl5pPr>
            <a:lvl6pPr marL="2743200" lvl="5" indent="-228600" algn="l">
              <a:lnSpc>
                <a:spcPct val="90000"/>
              </a:lnSpc>
              <a:spcBef>
                <a:spcPts val="377"/>
              </a:spcBef>
              <a:spcAft>
                <a:spcPts val="0"/>
              </a:spcAft>
              <a:buClr>
                <a:srgbClr val="888888"/>
              </a:buClr>
              <a:buSzPts val="1206"/>
              <a:buNone/>
              <a:defRPr sz="1206">
                <a:solidFill>
                  <a:srgbClr val="888888"/>
                </a:solidFill>
              </a:defRPr>
            </a:lvl6pPr>
            <a:lvl7pPr marL="3200400" lvl="6" indent="-228600" algn="l">
              <a:lnSpc>
                <a:spcPct val="90000"/>
              </a:lnSpc>
              <a:spcBef>
                <a:spcPts val="377"/>
              </a:spcBef>
              <a:spcAft>
                <a:spcPts val="0"/>
              </a:spcAft>
              <a:buClr>
                <a:srgbClr val="888888"/>
              </a:buClr>
              <a:buSzPts val="1206"/>
              <a:buNone/>
              <a:defRPr sz="1206">
                <a:solidFill>
                  <a:srgbClr val="888888"/>
                </a:solidFill>
              </a:defRPr>
            </a:lvl7pPr>
            <a:lvl8pPr marL="3657600" lvl="7" indent="-228600" algn="l">
              <a:lnSpc>
                <a:spcPct val="90000"/>
              </a:lnSpc>
              <a:spcBef>
                <a:spcPts val="377"/>
              </a:spcBef>
              <a:spcAft>
                <a:spcPts val="0"/>
              </a:spcAft>
              <a:buClr>
                <a:srgbClr val="888888"/>
              </a:buClr>
              <a:buSzPts val="1206"/>
              <a:buNone/>
              <a:defRPr sz="1206">
                <a:solidFill>
                  <a:srgbClr val="888888"/>
                </a:solidFill>
              </a:defRPr>
            </a:lvl8pPr>
            <a:lvl9pPr marL="4114800" lvl="8" indent="-228600" algn="l">
              <a:lnSpc>
                <a:spcPct val="90000"/>
              </a:lnSpc>
              <a:spcBef>
                <a:spcPts val="377"/>
              </a:spcBef>
              <a:spcAft>
                <a:spcPts val="0"/>
              </a:spcAft>
              <a:buClr>
                <a:srgbClr val="888888"/>
              </a:buClr>
              <a:buSzPts val="1206"/>
              <a:buNone/>
              <a:defRPr sz="1206">
                <a:solidFill>
                  <a:srgbClr val="888888"/>
                </a:solidFill>
              </a:defRPr>
            </a:lvl9pPr>
          </a:lstStyle>
          <a:p>
            <a:endParaRPr/>
          </a:p>
        </p:txBody>
      </p:sp>
      <p:sp>
        <p:nvSpPr>
          <p:cNvPr id="30" name="Google Shape;30;p15"/>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5"/>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5"/>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16"/>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
          <p:cNvSpPr txBox="1">
            <a:spLocks noGrp="1"/>
          </p:cNvSpPr>
          <p:nvPr>
            <p:ph type="body" idx="1"/>
          </p:nvPr>
        </p:nvSpPr>
        <p:spPr>
          <a:xfrm>
            <a:off x="473998" y="1378094"/>
            <a:ext cx="2930168" cy="32846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36" name="Google Shape;36;p16"/>
          <p:cNvSpPr txBox="1">
            <a:spLocks noGrp="1"/>
          </p:cNvSpPr>
          <p:nvPr>
            <p:ph type="body" idx="2"/>
          </p:nvPr>
        </p:nvSpPr>
        <p:spPr>
          <a:xfrm>
            <a:off x="3490347" y="1378094"/>
            <a:ext cx="2930168" cy="328465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37" name="Google Shape;37;p16"/>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7"/>
          <p:cNvSpPr txBox="1">
            <a:spLocks noGrp="1"/>
          </p:cNvSpPr>
          <p:nvPr>
            <p:ph type="title"/>
          </p:nvPr>
        </p:nvSpPr>
        <p:spPr>
          <a:xfrm>
            <a:off x="474896"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7"/>
          <p:cNvSpPr txBox="1">
            <a:spLocks noGrp="1"/>
          </p:cNvSpPr>
          <p:nvPr>
            <p:ph type="body" idx="1"/>
          </p:nvPr>
        </p:nvSpPr>
        <p:spPr>
          <a:xfrm>
            <a:off x="474896" y="1269045"/>
            <a:ext cx="2916702" cy="62193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4"/>
              </a:spcBef>
              <a:spcAft>
                <a:spcPts val="0"/>
              </a:spcAft>
              <a:buClr>
                <a:schemeClr val="dk1"/>
              </a:buClr>
              <a:buSzPts val="1810"/>
              <a:buNone/>
              <a:defRPr sz="1810" b="1"/>
            </a:lvl1pPr>
            <a:lvl2pPr marL="914400" lvl="1" indent="-228600" algn="l">
              <a:lnSpc>
                <a:spcPct val="90000"/>
              </a:lnSpc>
              <a:spcBef>
                <a:spcPts val="377"/>
              </a:spcBef>
              <a:spcAft>
                <a:spcPts val="0"/>
              </a:spcAft>
              <a:buClr>
                <a:schemeClr val="dk1"/>
              </a:buClr>
              <a:buSzPts val="1508"/>
              <a:buNone/>
              <a:defRPr sz="1508" b="1"/>
            </a:lvl2pPr>
            <a:lvl3pPr marL="1371600" lvl="2" indent="-228600" algn="l">
              <a:lnSpc>
                <a:spcPct val="90000"/>
              </a:lnSpc>
              <a:spcBef>
                <a:spcPts val="377"/>
              </a:spcBef>
              <a:spcAft>
                <a:spcPts val="0"/>
              </a:spcAft>
              <a:buClr>
                <a:schemeClr val="dk1"/>
              </a:buClr>
              <a:buSzPts val="1357"/>
              <a:buNone/>
              <a:defRPr sz="1357" b="1"/>
            </a:lvl3pPr>
            <a:lvl4pPr marL="1828800" lvl="3" indent="-228600" algn="l">
              <a:lnSpc>
                <a:spcPct val="90000"/>
              </a:lnSpc>
              <a:spcBef>
                <a:spcPts val="377"/>
              </a:spcBef>
              <a:spcAft>
                <a:spcPts val="0"/>
              </a:spcAft>
              <a:buClr>
                <a:schemeClr val="dk1"/>
              </a:buClr>
              <a:buSzPts val="1206"/>
              <a:buNone/>
              <a:defRPr sz="1206" b="1"/>
            </a:lvl4pPr>
            <a:lvl5pPr marL="2286000" lvl="4" indent="-228600" algn="l">
              <a:lnSpc>
                <a:spcPct val="90000"/>
              </a:lnSpc>
              <a:spcBef>
                <a:spcPts val="377"/>
              </a:spcBef>
              <a:spcAft>
                <a:spcPts val="0"/>
              </a:spcAft>
              <a:buClr>
                <a:schemeClr val="dk1"/>
              </a:buClr>
              <a:buSzPts val="1206"/>
              <a:buNone/>
              <a:defRPr sz="1206" b="1"/>
            </a:lvl5pPr>
            <a:lvl6pPr marL="2743200" lvl="5" indent="-228600" algn="l">
              <a:lnSpc>
                <a:spcPct val="90000"/>
              </a:lnSpc>
              <a:spcBef>
                <a:spcPts val="377"/>
              </a:spcBef>
              <a:spcAft>
                <a:spcPts val="0"/>
              </a:spcAft>
              <a:buClr>
                <a:schemeClr val="dk1"/>
              </a:buClr>
              <a:buSzPts val="1206"/>
              <a:buNone/>
              <a:defRPr sz="1206" b="1"/>
            </a:lvl6pPr>
            <a:lvl7pPr marL="3200400" lvl="6" indent="-228600" algn="l">
              <a:lnSpc>
                <a:spcPct val="90000"/>
              </a:lnSpc>
              <a:spcBef>
                <a:spcPts val="377"/>
              </a:spcBef>
              <a:spcAft>
                <a:spcPts val="0"/>
              </a:spcAft>
              <a:buClr>
                <a:schemeClr val="dk1"/>
              </a:buClr>
              <a:buSzPts val="1206"/>
              <a:buNone/>
              <a:defRPr sz="1206" b="1"/>
            </a:lvl7pPr>
            <a:lvl8pPr marL="3657600" lvl="7" indent="-228600" algn="l">
              <a:lnSpc>
                <a:spcPct val="90000"/>
              </a:lnSpc>
              <a:spcBef>
                <a:spcPts val="377"/>
              </a:spcBef>
              <a:spcAft>
                <a:spcPts val="0"/>
              </a:spcAft>
              <a:buClr>
                <a:schemeClr val="dk1"/>
              </a:buClr>
              <a:buSzPts val="1206"/>
              <a:buNone/>
              <a:defRPr sz="1206" b="1"/>
            </a:lvl8pPr>
            <a:lvl9pPr marL="4114800" lvl="8" indent="-228600" algn="l">
              <a:lnSpc>
                <a:spcPct val="90000"/>
              </a:lnSpc>
              <a:spcBef>
                <a:spcPts val="377"/>
              </a:spcBef>
              <a:spcAft>
                <a:spcPts val="0"/>
              </a:spcAft>
              <a:buClr>
                <a:schemeClr val="dk1"/>
              </a:buClr>
              <a:buSzPts val="1206"/>
              <a:buNone/>
              <a:defRPr sz="1206" b="1"/>
            </a:lvl9pPr>
          </a:lstStyle>
          <a:p>
            <a:endParaRPr/>
          </a:p>
        </p:txBody>
      </p:sp>
      <p:sp>
        <p:nvSpPr>
          <p:cNvPr id="43" name="Google Shape;43;p17"/>
          <p:cNvSpPr txBox="1">
            <a:spLocks noGrp="1"/>
          </p:cNvSpPr>
          <p:nvPr>
            <p:ph type="body" idx="2"/>
          </p:nvPr>
        </p:nvSpPr>
        <p:spPr>
          <a:xfrm>
            <a:off x="474896" y="1890984"/>
            <a:ext cx="2916702" cy="278135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44" name="Google Shape;44;p17"/>
          <p:cNvSpPr txBox="1">
            <a:spLocks noGrp="1"/>
          </p:cNvSpPr>
          <p:nvPr>
            <p:ph type="body" idx="3"/>
          </p:nvPr>
        </p:nvSpPr>
        <p:spPr>
          <a:xfrm>
            <a:off x="3490348" y="1269045"/>
            <a:ext cx="2931066" cy="62193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4"/>
              </a:spcBef>
              <a:spcAft>
                <a:spcPts val="0"/>
              </a:spcAft>
              <a:buClr>
                <a:schemeClr val="dk1"/>
              </a:buClr>
              <a:buSzPts val="1810"/>
              <a:buNone/>
              <a:defRPr sz="1810" b="1"/>
            </a:lvl1pPr>
            <a:lvl2pPr marL="914400" lvl="1" indent="-228600" algn="l">
              <a:lnSpc>
                <a:spcPct val="90000"/>
              </a:lnSpc>
              <a:spcBef>
                <a:spcPts val="377"/>
              </a:spcBef>
              <a:spcAft>
                <a:spcPts val="0"/>
              </a:spcAft>
              <a:buClr>
                <a:schemeClr val="dk1"/>
              </a:buClr>
              <a:buSzPts val="1508"/>
              <a:buNone/>
              <a:defRPr sz="1508" b="1"/>
            </a:lvl2pPr>
            <a:lvl3pPr marL="1371600" lvl="2" indent="-228600" algn="l">
              <a:lnSpc>
                <a:spcPct val="90000"/>
              </a:lnSpc>
              <a:spcBef>
                <a:spcPts val="377"/>
              </a:spcBef>
              <a:spcAft>
                <a:spcPts val="0"/>
              </a:spcAft>
              <a:buClr>
                <a:schemeClr val="dk1"/>
              </a:buClr>
              <a:buSzPts val="1357"/>
              <a:buNone/>
              <a:defRPr sz="1357" b="1"/>
            </a:lvl3pPr>
            <a:lvl4pPr marL="1828800" lvl="3" indent="-228600" algn="l">
              <a:lnSpc>
                <a:spcPct val="90000"/>
              </a:lnSpc>
              <a:spcBef>
                <a:spcPts val="377"/>
              </a:spcBef>
              <a:spcAft>
                <a:spcPts val="0"/>
              </a:spcAft>
              <a:buClr>
                <a:schemeClr val="dk1"/>
              </a:buClr>
              <a:buSzPts val="1206"/>
              <a:buNone/>
              <a:defRPr sz="1206" b="1"/>
            </a:lvl4pPr>
            <a:lvl5pPr marL="2286000" lvl="4" indent="-228600" algn="l">
              <a:lnSpc>
                <a:spcPct val="90000"/>
              </a:lnSpc>
              <a:spcBef>
                <a:spcPts val="377"/>
              </a:spcBef>
              <a:spcAft>
                <a:spcPts val="0"/>
              </a:spcAft>
              <a:buClr>
                <a:schemeClr val="dk1"/>
              </a:buClr>
              <a:buSzPts val="1206"/>
              <a:buNone/>
              <a:defRPr sz="1206" b="1"/>
            </a:lvl5pPr>
            <a:lvl6pPr marL="2743200" lvl="5" indent="-228600" algn="l">
              <a:lnSpc>
                <a:spcPct val="90000"/>
              </a:lnSpc>
              <a:spcBef>
                <a:spcPts val="377"/>
              </a:spcBef>
              <a:spcAft>
                <a:spcPts val="0"/>
              </a:spcAft>
              <a:buClr>
                <a:schemeClr val="dk1"/>
              </a:buClr>
              <a:buSzPts val="1206"/>
              <a:buNone/>
              <a:defRPr sz="1206" b="1"/>
            </a:lvl6pPr>
            <a:lvl7pPr marL="3200400" lvl="6" indent="-228600" algn="l">
              <a:lnSpc>
                <a:spcPct val="90000"/>
              </a:lnSpc>
              <a:spcBef>
                <a:spcPts val="377"/>
              </a:spcBef>
              <a:spcAft>
                <a:spcPts val="0"/>
              </a:spcAft>
              <a:buClr>
                <a:schemeClr val="dk1"/>
              </a:buClr>
              <a:buSzPts val="1206"/>
              <a:buNone/>
              <a:defRPr sz="1206" b="1"/>
            </a:lvl7pPr>
            <a:lvl8pPr marL="3657600" lvl="7" indent="-228600" algn="l">
              <a:lnSpc>
                <a:spcPct val="90000"/>
              </a:lnSpc>
              <a:spcBef>
                <a:spcPts val="377"/>
              </a:spcBef>
              <a:spcAft>
                <a:spcPts val="0"/>
              </a:spcAft>
              <a:buClr>
                <a:schemeClr val="dk1"/>
              </a:buClr>
              <a:buSzPts val="1206"/>
              <a:buNone/>
              <a:defRPr sz="1206" b="1"/>
            </a:lvl8pPr>
            <a:lvl9pPr marL="4114800" lvl="8" indent="-228600" algn="l">
              <a:lnSpc>
                <a:spcPct val="90000"/>
              </a:lnSpc>
              <a:spcBef>
                <a:spcPts val="377"/>
              </a:spcBef>
              <a:spcAft>
                <a:spcPts val="0"/>
              </a:spcAft>
              <a:buClr>
                <a:schemeClr val="dk1"/>
              </a:buClr>
              <a:buSzPts val="1206"/>
              <a:buNone/>
              <a:defRPr sz="1206" b="1"/>
            </a:lvl9pPr>
          </a:lstStyle>
          <a:p>
            <a:endParaRPr/>
          </a:p>
        </p:txBody>
      </p:sp>
      <p:sp>
        <p:nvSpPr>
          <p:cNvPr id="45" name="Google Shape;45;p17"/>
          <p:cNvSpPr txBox="1">
            <a:spLocks noGrp="1"/>
          </p:cNvSpPr>
          <p:nvPr>
            <p:ph type="body" idx="4"/>
          </p:nvPr>
        </p:nvSpPr>
        <p:spPr>
          <a:xfrm>
            <a:off x="3490348" y="1890984"/>
            <a:ext cx="2931066" cy="278135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4"/>
              </a:spcBef>
              <a:spcAft>
                <a:spcPts val="0"/>
              </a:spcAft>
              <a:buClr>
                <a:schemeClr val="dk1"/>
              </a:buClr>
              <a:buSzPts val="1800"/>
              <a:buChar char="•"/>
              <a:defRPr/>
            </a:lvl1pPr>
            <a:lvl2pPr marL="914400" lvl="1" indent="-342900" algn="l">
              <a:lnSpc>
                <a:spcPct val="90000"/>
              </a:lnSpc>
              <a:spcBef>
                <a:spcPts val="377"/>
              </a:spcBef>
              <a:spcAft>
                <a:spcPts val="0"/>
              </a:spcAft>
              <a:buClr>
                <a:schemeClr val="dk1"/>
              </a:buClr>
              <a:buSzPts val="1800"/>
              <a:buChar char="•"/>
              <a:defRPr/>
            </a:lvl2pPr>
            <a:lvl3pPr marL="1371600" lvl="2" indent="-342900" algn="l">
              <a:lnSpc>
                <a:spcPct val="90000"/>
              </a:lnSpc>
              <a:spcBef>
                <a:spcPts val="377"/>
              </a:spcBef>
              <a:spcAft>
                <a:spcPts val="0"/>
              </a:spcAft>
              <a:buClr>
                <a:schemeClr val="dk1"/>
              </a:buClr>
              <a:buSzPts val="1800"/>
              <a:buChar char="•"/>
              <a:defRPr/>
            </a:lvl3pPr>
            <a:lvl4pPr marL="1828800" lvl="3" indent="-342900" algn="l">
              <a:lnSpc>
                <a:spcPct val="90000"/>
              </a:lnSpc>
              <a:spcBef>
                <a:spcPts val="377"/>
              </a:spcBef>
              <a:spcAft>
                <a:spcPts val="0"/>
              </a:spcAft>
              <a:buClr>
                <a:schemeClr val="dk1"/>
              </a:buClr>
              <a:buSzPts val="1800"/>
              <a:buChar char="•"/>
              <a:defRPr/>
            </a:lvl4pPr>
            <a:lvl5pPr marL="2286000" lvl="4" indent="-342900" algn="l">
              <a:lnSpc>
                <a:spcPct val="90000"/>
              </a:lnSpc>
              <a:spcBef>
                <a:spcPts val="377"/>
              </a:spcBef>
              <a:spcAft>
                <a:spcPts val="0"/>
              </a:spcAft>
              <a:buClr>
                <a:schemeClr val="dk1"/>
              </a:buClr>
              <a:buSzPts val="1800"/>
              <a:buChar char="•"/>
              <a:defRPr/>
            </a:lvl5pPr>
            <a:lvl6pPr marL="2743200" lvl="5" indent="-342900" algn="l">
              <a:lnSpc>
                <a:spcPct val="90000"/>
              </a:lnSpc>
              <a:spcBef>
                <a:spcPts val="377"/>
              </a:spcBef>
              <a:spcAft>
                <a:spcPts val="0"/>
              </a:spcAft>
              <a:buClr>
                <a:schemeClr val="dk1"/>
              </a:buClr>
              <a:buSzPts val="1800"/>
              <a:buChar char="•"/>
              <a:defRPr/>
            </a:lvl6pPr>
            <a:lvl7pPr marL="3200400" lvl="6" indent="-342900" algn="l">
              <a:lnSpc>
                <a:spcPct val="90000"/>
              </a:lnSpc>
              <a:spcBef>
                <a:spcPts val="377"/>
              </a:spcBef>
              <a:spcAft>
                <a:spcPts val="0"/>
              </a:spcAft>
              <a:buClr>
                <a:schemeClr val="dk1"/>
              </a:buClr>
              <a:buSzPts val="1800"/>
              <a:buChar char="•"/>
              <a:defRPr/>
            </a:lvl7pPr>
            <a:lvl8pPr marL="3657600" lvl="7" indent="-342900" algn="l">
              <a:lnSpc>
                <a:spcPct val="90000"/>
              </a:lnSpc>
              <a:spcBef>
                <a:spcPts val="377"/>
              </a:spcBef>
              <a:spcAft>
                <a:spcPts val="0"/>
              </a:spcAft>
              <a:buClr>
                <a:schemeClr val="dk1"/>
              </a:buClr>
              <a:buSzPts val="1800"/>
              <a:buChar char="•"/>
              <a:defRPr/>
            </a:lvl8pPr>
            <a:lvl9pPr marL="4114800" lvl="8" indent="-342900" algn="l">
              <a:lnSpc>
                <a:spcPct val="90000"/>
              </a:lnSpc>
              <a:spcBef>
                <a:spcPts val="377"/>
              </a:spcBef>
              <a:spcAft>
                <a:spcPts val="0"/>
              </a:spcAft>
              <a:buClr>
                <a:schemeClr val="dk1"/>
              </a:buClr>
              <a:buSzPts val="1800"/>
              <a:buChar char="•"/>
              <a:defRPr/>
            </a:lvl9pPr>
          </a:lstStyle>
          <a:p>
            <a:endParaRPr/>
          </a:p>
        </p:txBody>
      </p:sp>
      <p:sp>
        <p:nvSpPr>
          <p:cNvPr id="46" name="Google Shape;46;p17"/>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8"/>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474896" y="345122"/>
            <a:ext cx="2223660" cy="120792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13"/>
              <a:buFont typeface="Calibri"/>
              <a:buNone/>
              <a:defRPr sz="241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2931066" y="745370"/>
            <a:ext cx="3490347" cy="3678910"/>
          </a:xfrm>
          <a:prstGeom prst="rect">
            <a:avLst/>
          </a:prstGeom>
          <a:noFill/>
          <a:ln>
            <a:noFill/>
          </a:ln>
        </p:spPr>
        <p:txBody>
          <a:bodyPr spcFirstLastPara="1" wrap="square" lIns="91425" tIns="45700" rIns="91425" bIns="45700" anchor="t" anchorCtr="0">
            <a:normAutofit/>
          </a:bodyPr>
          <a:lstStyle>
            <a:lvl1pPr marL="457200" lvl="0" indent="-381825" algn="l">
              <a:lnSpc>
                <a:spcPct val="90000"/>
              </a:lnSpc>
              <a:spcBef>
                <a:spcPts val="754"/>
              </a:spcBef>
              <a:spcAft>
                <a:spcPts val="0"/>
              </a:spcAft>
              <a:buClr>
                <a:schemeClr val="dk1"/>
              </a:buClr>
              <a:buSzPts val="2413"/>
              <a:buChar char="•"/>
              <a:defRPr sz="2413"/>
            </a:lvl1pPr>
            <a:lvl2pPr marL="914400" lvl="1" indent="-362648" algn="l">
              <a:lnSpc>
                <a:spcPct val="90000"/>
              </a:lnSpc>
              <a:spcBef>
                <a:spcPts val="377"/>
              </a:spcBef>
              <a:spcAft>
                <a:spcPts val="0"/>
              </a:spcAft>
              <a:buClr>
                <a:schemeClr val="dk1"/>
              </a:buClr>
              <a:buSzPts val="2111"/>
              <a:buChar char="•"/>
              <a:defRPr sz="2111"/>
            </a:lvl2pPr>
            <a:lvl3pPr marL="1371600" lvl="2" indent="-343535" algn="l">
              <a:lnSpc>
                <a:spcPct val="90000"/>
              </a:lnSpc>
              <a:spcBef>
                <a:spcPts val="377"/>
              </a:spcBef>
              <a:spcAft>
                <a:spcPts val="0"/>
              </a:spcAft>
              <a:buClr>
                <a:schemeClr val="dk1"/>
              </a:buClr>
              <a:buSzPts val="1810"/>
              <a:buChar char="•"/>
              <a:defRPr sz="1810"/>
            </a:lvl3pPr>
            <a:lvl4pPr marL="1828800" lvl="3" indent="-324358" algn="l">
              <a:lnSpc>
                <a:spcPct val="90000"/>
              </a:lnSpc>
              <a:spcBef>
                <a:spcPts val="377"/>
              </a:spcBef>
              <a:spcAft>
                <a:spcPts val="0"/>
              </a:spcAft>
              <a:buClr>
                <a:schemeClr val="dk1"/>
              </a:buClr>
              <a:buSzPts val="1508"/>
              <a:buChar char="•"/>
              <a:defRPr sz="1508"/>
            </a:lvl4pPr>
            <a:lvl5pPr marL="2286000" lvl="4" indent="-324357" algn="l">
              <a:lnSpc>
                <a:spcPct val="90000"/>
              </a:lnSpc>
              <a:spcBef>
                <a:spcPts val="377"/>
              </a:spcBef>
              <a:spcAft>
                <a:spcPts val="0"/>
              </a:spcAft>
              <a:buClr>
                <a:schemeClr val="dk1"/>
              </a:buClr>
              <a:buSzPts val="1508"/>
              <a:buChar char="•"/>
              <a:defRPr sz="1508"/>
            </a:lvl5pPr>
            <a:lvl6pPr marL="2743200" lvl="5" indent="-324357" algn="l">
              <a:lnSpc>
                <a:spcPct val="90000"/>
              </a:lnSpc>
              <a:spcBef>
                <a:spcPts val="377"/>
              </a:spcBef>
              <a:spcAft>
                <a:spcPts val="0"/>
              </a:spcAft>
              <a:buClr>
                <a:schemeClr val="dk1"/>
              </a:buClr>
              <a:buSzPts val="1508"/>
              <a:buChar char="•"/>
              <a:defRPr sz="1508"/>
            </a:lvl6pPr>
            <a:lvl7pPr marL="3200400" lvl="6" indent="-324357" algn="l">
              <a:lnSpc>
                <a:spcPct val="90000"/>
              </a:lnSpc>
              <a:spcBef>
                <a:spcPts val="377"/>
              </a:spcBef>
              <a:spcAft>
                <a:spcPts val="0"/>
              </a:spcAft>
              <a:buClr>
                <a:schemeClr val="dk1"/>
              </a:buClr>
              <a:buSzPts val="1508"/>
              <a:buChar char="•"/>
              <a:defRPr sz="1508"/>
            </a:lvl7pPr>
            <a:lvl8pPr marL="3657600" lvl="7" indent="-324358" algn="l">
              <a:lnSpc>
                <a:spcPct val="90000"/>
              </a:lnSpc>
              <a:spcBef>
                <a:spcPts val="377"/>
              </a:spcBef>
              <a:spcAft>
                <a:spcPts val="0"/>
              </a:spcAft>
              <a:buClr>
                <a:schemeClr val="dk1"/>
              </a:buClr>
              <a:buSzPts val="1508"/>
              <a:buChar char="•"/>
              <a:defRPr sz="1508"/>
            </a:lvl8pPr>
            <a:lvl9pPr marL="4114800" lvl="8" indent="-324358" algn="l">
              <a:lnSpc>
                <a:spcPct val="90000"/>
              </a:lnSpc>
              <a:spcBef>
                <a:spcPts val="377"/>
              </a:spcBef>
              <a:spcAft>
                <a:spcPts val="0"/>
              </a:spcAft>
              <a:buClr>
                <a:schemeClr val="dk1"/>
              </a:buClr>
              <a:buSzPts val="1508"/>
              <a:buChar char="•"/>
              <a:defRPr sz="1508"/>
            </a:lvl9pPr>
          </a:lstStyle>
          <a:p>
            <a:endParaRPr/>
          </a:p>
        </p:txBody>
      </p:sp>
      <p:sp>
        <p:nvSpPr>
          <p:cNvPr id="57" name="Google Shape;57;p19"/>
          <p:cNvSpPr txBox="1">
            <a:spLocks noGrp="1"/>
          </p:cNvSpPr>
          <p:nvPr>
            <p:ph type="body" idx="2"/>
          </p:nvPr>
        </p:nvSpPr>
        <p:spPr>
          <a:xfrm>
            <a:off x="474896" y="1553051"/>
            <a:ext cx="2223660" cy="28772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4"/>
              </a:spcBef>
              <a:spcAft>
                <a:spcPts val="0"/>
              </a:spcAft>
              <a:buClr>
                <a:schemeClr val="dk1"/>
              </a:buClr>
              <a:buSzPts val="1206"/>
              <a:buNone/>
              <a:defRPr sz="1206"/>
            </a:lvl1pPr>
            <a:lvl2pPr marL="914400" lvl="1" indent="-228600" algn="l">
              <a:lnSpc>
                <a:spcPct val="90000"/>
              </a:lnSpc>
              <a:spcBef>
                <a:spcPts val="377"/>
              </a:spcBef>
              <a:spcAft>
                <a:spcPts val="0"/>
              </a:spcAft>
              <a:buClr>
                <a:schemeClr val="dk1"/>
              </a:buClr>
              <a:buSzPts val="1056"/>
              <a:buNone/>
              <a:defRPr sz="1056"/>
            </a:lvl2pPr>
            <a:lvl3pPr marL="1371600" lvl="2" indent="-228600" algn="l">
              <a:lnSpc>
                <a:spcPct val="90000"/>
              </a:lnSpc>
              <a:spcBef>
                <a:spcPts val="377"/>
              </a:spcBef>
              <a:spcAft>
                <a:spcPts val="0"/>
              </a:spcAft>
              <a:buClr>
                <a:schemeClr val="dk1"/>
              </a:buClr>
              <a:buSzPts val="905"/>
              <a:buNone/>
              <a:defRPr sz="905"/>
            </a:lvl3pPr>
            <a:lvl4pPr marL="1828800" lvl="3" indent="-228600" algn="l">
              <a:lnSpc>
                <a:spcPct val="90000"/>
              </a:lnSpc>
              <a:spcBef>
                <a:spcPts val="377"/>
              </a:spcBef>
              <a:spcAft>
                <a:spcPts val="0"/>
              </a:spcAft>
              <a:buClr>
                <a:schemeClr val="dk1"/>
              </a:buClr>
              <a:buSzPts val="754"/>
              <a:buNone/>
              <a:defRPr sz="754"/>
            </a:lvl4pPr>
            <a:lvl5pPr marL="2286000" lvl="4" indent="-228600" algn="l">
              <a:lnSpc>
                <a:spcPct val="90000"/>
              </a:lnSpc>
              <a:spcBef>
                <a:spcPts val="377"/>
              </a:spcBef>
              <a:spcAft>
                <a:spcPts val="0"/>
              </a:spcAft>
              <a:buClr>
                <a:schemeClr val="dk1"/>
              </a:buClr>
              <a:buSzPts val="754"/>
              <a:buNone/>
              <a:defRPr sz="754"/>
            </a:lvl5pPr>
            <a:lvl6pPr marL="2743200" lvl="5" indent="-228600" algn="l">
              <a:lnSpc>
                <a:spcPct val="90000"/>
              </a:lnSpc>
              <a:spcBef>
                <a:spcPts val="377"/>
              </a:spcBef>
              <a:spcAft>
                <a:spcPts val="0"/>
              </a:spcAft>
              <a:buClr>
                <a:schemeClr val="dk1"/>
              </a:buClr>
              <a:buSzPts val="754"/>
              <a:buNone/>
              <a:defRPr sz="754"/>
            </a:lvl6pPr>
            <a:lvl7pPr marL="3200400" lvl="6" indent="-228600" algn="l">
              <a:lnSpc>
                <a:spcPct val="90000"/>
              </a:lnSpc>
              <a:spcBef>
                <a:spcPts val="377"/>
              </a:spcBef>
              <a:spcAft>
                <a:spcPts val="0"/>
              </a:spcAft>
              <a:buClr>
                <a:schemeClr val="dk1"/>
              </a:buClr>
              <a:buSzPts val="754"/>
              <a:buNone/>
              <a:defRPr sz="754"/>
            </a:lvl7pPr>
            <a:lvl8pPr marL="3657600" lvl="7" indent="-228600" algn="l">
              <a:lnSpc>
                <a:spcPct val="90000"/>
              </a:lnSpc>
              <a:spcBef>
                <a:spcPts val="377"/>
              </a:spcBef>
              <a:spcAft>
                <a:spcPts val="0"/>
              </a:spcAft>
              <a:buClr>
                <a:schemeClr val="dk1"/>
              </a:buClr>
              <a:buSzPts val="754"/>
              <a:buNone/>
              <a:defRPr sz="754"/>
            </a:lvl8pPr>
            <a:lvl9pPr marL="4114800" lvl="8" indent="-228600" algn="l">
              <a:lnSpc>
                <a:spcPct val="90000"/>
              </a:lnSpc>
              <a:spcBef>
                <a:spcPts val="377"/>
              </a:spcBef>
              <a:spcAft>
                <a:spcPts val="0"/>
              </a:spcAft>
              <a:buClr>
                <a:schemeClr val="dk1"/>
              </a:buClr>
              <a:buSzPts val="754"/>
              <a:buNone/>
              <a:defRPr sz="754"/>
            </a:lvl9pPr>
          </a:lstStyle>
          <a:p>
            <a:endParaRPr/>
          </a:p>
        </p:txBody>
      </p:sp>
      <p:sp>
        <p:nvSpPr>
          <p:cNvPr id="58" name="Google Shape;58;p19"/>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474896" y="345122"/>
            <a:ext cx="2223660" cy="120792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13"/>
              <a:buFont typeface="Calibri"/>
              <a:buNone/>
              <a:defRPr sz="241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2931066" y="745370"/>
            <a:ext cx="3490347" cy="3678910"/>
          </a:xfrm>
          <a:prstGeom prst="rect">
            <a:avLst/>
          </a:prstGeom>
          <a:noFill/>
          <a:ln>
            <a:noFill/>
          </a:ln>
        </p:spPr>
      </p:sp>
      <p:sp>
        <p:nvSpPr>
          <p:cNvPr id="64" name="Google Shape;64;p20"/>
          <p:cNvSpPr txBox="1">
            <a:spLocks noGrp="1"/>
          </p:cNvSpPr>
          <p:nvPr>
            <p:ph type="body" idx="1"/>
          </p:nvPr>
        </p:nvSpPr>
        <p:spPr>
          <a:xfrm>
            <a:off x="474896" y="1553051"/>
            <a:ext cx="2223660" cy="28772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4"/>
              </a:spcBef>
              <a:spcAft>
                <a:spcPts val="0"/>
              </a:spcAft>
              <a:buClr>
                <a:schemeClr val="dk1"/>
              </a:buClr>
              <a:buSzPts val="1206"/>
              <a:buNone/>
              <a:defRPr sz="1206"/>
            </a:lvl1pPr>
            <a:lvl2pPr marL="914400" lvl="1" indent="-228600" algn="l">
              <a:lnSpc>
                <a:spcPct val="90000"/>
              </a:lnSpc>
              <a:spcBef>
                <a:spcPts val="377"/>
              </a:spcBef>
              <a:spcAft>
                <a:spcPts val="0"/>
              </a:spcAft>
              <a:buClr>
                <a:schemeClr val="dk1"/>
              </a:buClr>
              <a:buSzPts val="1056"/>
              <a:buNone/>
              <a:defRPr sz="1056"/>
            </a:lvl2pPr>
            <a:lvl3pPr marL="1371600" lvl="2" indent="-228600" algn="l">
              <a:lnSpc>
                <a:spcPct val="90000"/>
              </a:lnSpc>
              <a:spcBef>
                <a:spcPts val="377"/>
              </a:spcBef>
              <a:spcAft>
                <a:spcPts val="0"/>
              </a:spcAft>
              <a:buClr>
                <a:schemeClr val="dk1"/>
              </a:buClr>
              <a:buSzPts val="905"/>
              <a:buNone/>
              <a:defRPr sz="905"/>
            </a:lvl3pPr>
            <a:lvl4pPr marL="1828800" lvl="3" indent="-228600" algn="l">
              <a:lnSpc>
                <a:spcPct val="90000"/>
              </a:lnSpc>
              <a:spcBef>
                <a:spcPts val="377"/>
              </a:spcBef>
              <a:spcAft>
                <a:spcPts val="0"/>
              </a:spcAft>
              <a:buClr>
                <a:schemeClr val="dk1"/>
              </a:buClr>
              <a:buSzPts val="754"/>
              <a:buNone/>
              <a:defRPr sz="754"/>
            </a:lvl4pPr>
            <a:lvl5pPr marL="2286000" lvl="4" indent="-228600" algn="l">
              <a:lnSpc>
                <a:spcPct val="90000"/>
              </a:lnSpc>
              <a:spcBef>
                <a:spcPts val="377"/>
              </a:spcBef>
              <a:spcAft>
                <a:spcPts val="0"/>
              </a:spcAft>
              <a:buClr>
                <a:schemeClr val="dk1"/>
              </a:buClr>
              <a:buSzPts val="754"/>
              <a:buNone/>
              <a:defRPr sz="754"/>
            </a:lvl5pPr>
            <a:lvl6pPr marL="2743200" lvl="5" indent="-228600" algn="l">
              <a:lnSpc>
                <a:spcPct val="90000"/>
              </a:lnSpc>
              <a:spcBef>
                <a:spcPts val="377"/>
              </a:spcBef>
              <a:spcAft>
                <a:spcPts val="0"/>
              </a:spcAft>
              <a:buClr>
                <a:schemeClr val="dk1"/>
              </a:buClr>
              <a:buSzPts val="754"/>
              <a:buNone/>
              <a:defRPr sz="754"/>
            </a:lvl6pPr>
            <a:lvl7pPr marL="3200400" lvl="6" indent="-228600" algn="l">
              <a:lnSpc>
                <a:spcPct val="90000"/>
              </a:lnSpc>
              <a:spcBef>
                <a:spcPts val="377"/>
              </a:spcBef>
              <a:spcAft>
                <a:spcPts val="0"/>
              </a:spcAft>
              <a:buClr>
                <a:schemeClr val="dk1"/>
              </a:buClr>
              <a:buSzPts val="754"/>
              <a:buNone/>
              <a:defRPr sz="754"/>
            </a:lvl7pPr>
            <a:lvl8pPr marL="3657600" lvl="7" indent="-228600" algn="l">
              <a:lnSpc>
                <a:spcPct val="90000"/>
              </a:lnSpc>
              <a:spcBef>
                <a:spcPts val="377"/>
              </a:spcBef>
              <a:spcAft>
                <a:spcPts val="0"/>
              </a:spcAft>
              <a:buClr>
                <a:schemeClr val="dk1"/>
              </a:buClr>
              <a:buSzPts val="754"/>
              <a:buNone/>
              <a:defRPr sz="754"/>
            </a:lvl8pPr>
            <a:lvl9pPr marL="4114800" lvl="8" indent="-228600" algn="l">
              <a:lnSpc>
                <a:spcPct val="90000"/>
              </a:lnSpc>
              <a:spcBef>
                <a:spcPts val="377"/>
              </a:spcBef>
              <a:spcAft>
                <a:spcPts val="0"/>
              </a:spcAft>
              <a:buClr>
                <a:schemeClr val="dk1"/>
              </a:buClr>
              <a:buSzPts val="754"/>
              <a:buNone/>
              <a:defRPr sz="754"/>
            </a:lvl9pPr>
          </a:lstStyle>
          <a:p>
            <a:endParaRPr/>
          </a:p>
        </p:txBody>
      </p:sp>
      <p:sp>
        <p:nvSpPr>
          <p:cNvPr id="65" name="Google Shape;65;p20"/>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473998" y="275620"/>
            <a:ext cx="5946517" cy="100061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18"/>
              <a:buFont typeface="Calibri"/>
              <a:buNone/>
              <a:defRPr sz="3318"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473998" y="1378094"/>
            <a:ext cx="5946517" cy="3284656"/>
          </a:xfrm>
          <a:prstGeom prst="rect">
            <a:avLst/>
          </a:prstGeom>
          <a:noFill/>
          <a:ln>
            <a:noFill/>
          </a:ln>
        </p:spPr>
        <p:txBody>
          <a:bodyPr spcFirstLastPara="1" wrap="square" lIns="91425" tIns="45700" rIns="91425" bIns="45700" anchor="t" anchorCtr="0">
            <a:normAutofit/>
          </a:bodyPr>
          <a:lstStyle>
            <a:lvl1pPr marL="457200" marR="0" lvl="0" indent="-362648" algn="l" rtl="0">
              <a:lnSpc>
                <a:spcPct val="90000"/>
              </a:lnSpc>
              <a:spcBef>
                <a:spcPts val="754"/>
              </a:spcBef>
              <a:spcAft>
                <a:spcPts val="0"/>
              </a:spcAft>
              <a:buClr>
                <a:schemeClr val="dk1"/>
              </a:buClr>
              <a:buSzPts val="2111"/>
              <a:buFont typeface="Arial"/>
              <a:buChar char="•"/>
              <a:defRPr sz="2111" b="0" i="0" u="none" strike="noStrike" cap="none">
                <a:solidFill>
                  <a:schemeClr val="dk1"/>
                </a:solidFill>
                <a:latin typeface="Calibri"/>
                <a:ea typeface="Calibri"/>
                <a:cs typeface="Calibri"/>
                <a:sym typeface="Calibri"/>
              </a:defRPr>
            </a:lvl1pPr>
            <a:lvl2pPr marL="914400" marR="0" lvl="1" indent="-343535" algn="l" rtl="0">
              <a:lnSpc>
                <a:spcPct val="90000"/>
              </a:lnSpc>
              <a:spcBef>
                <a:spcPts val="377"/>
              </a:spcBef>
              <a:spcAft>
                <a:spcPts val="0"/>
              </a:spcAft>
              <a:buClr>
                <a:schemeClr val="dk1"/>
              </a:buClr>
              <a:buSzPts val="1810"/>
              <a:buFont typeface="Arial"/>
              <a:buChar char="•"/>
              <a:defRPr sz="1810" b="0" i="0" u="none" strike="noStrike" cap="none">
                <a:solidFill>
                  <a:schemeClr val="dk1"/>
                </a:solidFill>
                <a:latin typeface="Calibri"/>
                <a:ea typeface="Calibri"/>
                <a:cs typeface="Calibri"/>
                <a:sym typeface="Calibri"/>
              </a:defRPr>
            </a:lvl2pPr>
            <a:lvl3pPr marL="1371600" marR="0" lvl="2" indent="-324358" algn="l" rtl="0">
              <a:lnSpc>
                <a:spcPct val="90000"/>
              </a:lnSpc>
              <a:spcBef>
                <a:spcPts val="377"/>
              </a:spcBef>
              <a:spcAft>
                <a:spcPts val="0"/>
              </a:spcAft>
              <a:buClr>
                <a:schemeClr val="dk1"/>
              </a:buClr>
              <a:buSzPts val="1508"/>
              <a:buFont typeface="Arial"/>
              <a:buChar char="•"/>
              <a:defRPr sz="1508" b="0" i="0" u="none" strike="noStrike" cap="none">
                <a:solidFill>
                  <a:schemeClr val="dk1"/>
                </a:solidFill>
                <a:latin typeface="Calibri"/>
                <a:ea typeface="Calibri"/>
                <a:cs typeface="Calibri"/>
                <a:sym typeface="Calibri"/>
              </a:defRPr>
            </a:lvl3pPr>
            <a:lvl4pPr marL="1828800" marR="0" lvl="3"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4pPr>
            <a:lvl5pPr marL="2286000" marR="0" lvl="4"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5pPr>
            <a:lvl6pPr marL="2743200" marR="0" lvl="5"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6pPr>
            <a:lvl7pPr marL="3200400" marR="0" lvl="6"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7pPr>
            <a:lvl8pPr marL="3657600" marR="0" lvl="7"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8pPr>
            <a:lvl9pPr marL="4114800" marR="0" lvl="8" indent="-314769" algn="l" rtl="0">
              <a:lnSpc>
                <a:spcPct val="90000"/>
              </a:lnSpc>
              <a:spcBef>
                <a:spcPts val="377"/>
              </a:spcBef>
              <a:spcAft>
                <a:spcPts val="0"/>
              </a:spcAft>
              <a:buClr>
                <a:schemeClr val="dk1"/>
              </a:buClr>
              <a:buSzPts val="1357"/>
              <a:buFont typeface="Arial"/>
              <a:buChar char="•"/>
              <a:defRPr sz="1357"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473998" y="4798163"/>
            <a:ext cx="1551265" cy="275619"/>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5"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ftr" idx="11"/>
          </p:nvPr>
        </p:nvSpPr>
        <p:spPr>
          <a:xfrm>
            <a:off x="2283808" y="4798163"/>
            <a:ext cx="2326898" cy="275619"/>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5"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1"/>
          <p:cNvSpPr txBox="1">
            <a:spLocks noGrp="1"/>
          </p:cNvSpPr>
          <p:nvPr>
            <p:ph type="sldNum" idx="12"/>
          </p:nvPr>
        </p:nvSpPr>
        <p:spPr>
          <a:xfrm>
            <a:off x="4869250" y="4798163"/>
            <a:ext cx="1551265" cy="275619"/>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5" b="0" i="0" u="none" strike="noStrike" cap="none">
                <a:solidFill>
                  <a:srgbClr val="888888"/>
                </a:solidFill>
                <a:latin typeface="Calibri"/>
                <a:ea typeface="Calibri"/>
                <a:cs typeface="Calibri"/>
                <a:sym typeface="Calibri"/>
              </a:defRPr>
            </a:lvl1pPr>
            <a:lvl2pPr marL="0" marR="0" lvl="1" indent="0" algn="r" rtl="0">
              <a:spcBef>
                <a:spcPts val="0"/>
              </a:spcBef>
              <a:buNone/>
              <a:defRPr sz="905" b="0" i="0" u="none" strike="noStrike" cap="none">
                <a:solidFill>
                  <a:srgbClr val="888888"/>
                </a:solidFill>
                <a:latin typeface="Calibri"/>
                <a:ea typeface="Calibri"/>
                <a:cs typeface="Calibri"/>
                <a:sym typeface="Calibri"/>
              </a:defRPr>
            </a:lvl2pPr>
            <a:lvl3pPr marL="0" marR="0" lvl="2" indent="0" algn="r" rtl="0">
              <a:spcBef>
                <a:spcPts val="0"/>
              </a:spcBef>
              <a:buNone/>
              <a:defRPr sz="905" b="0" i="0" u="none" strike="noStrike" cap="none">
                <a:solidFill>
                  <a:srgbClr val="888888"/>
                </a:solidFill>
                <a:latin typeface="Calibri"/>
                <a:ea typeface="Calibri"/>
                <a:cs typeface="Calibri"/>
                <a:sym typeface="Calibri"/>
              </a:defRPr>
            </a:lvl3pPr>
            <a:lvl4pPr marL="0" marR="0" lvl="3" indent="0" algn="r" rtl="0">
              <a:spcBef>
                <a:spcPts val="0"/>
              </a:spcBef>
              <a:buNone/>
              <a:defRPr sz="905" b="0" i="0" u="none" strike="noStrike" cap="none">
                <a:solidFill>
                  <a:srgbClr val="888888"/>
                </a:solidFill>
                <a:latin typeface="Calibri"/>
                <a:ea typeface="Calibri"/>
                <a:cs typeface="Calibri"/>
                <a:sym typeface="Calibri"/>
              </a:defRPr>
            </a:lvl4pPr>
            <a:lvl5pPr marL="0" marR="0" lvl="4" indent="0" algn="r" rtl="0">
              <a:spcBef>
                <a:spcPts val="0"/>
              </a:spcBef>
              <a:buNone/>
              <a:defRPr sz="905" b="0" i="0" u="none" strike="noStrike" cap="none">
                <a:solidFill>
                  <a:srgbClr val="888888"/>
                </a:solidFill>
                <a:latin typeface="Calibri"/>
                <a:ea typeface="Calibri"/>
                <a:cs typeface="Calibri"/>
                <a:sym typeface="Calibri"/>
              </a:defRPr>
            </a:lvl5pPr>
            <a:lvl6pPr marL="0" marR="0" lvl="5" indent="0" algn="r" rtl="0">
              <a:spcBef>
                <a:spcPts val="0"/>
              </a:spcBef>
              <a:buNone/>
              <a:defRPr sz="905" b="0" i="0" u="none" strike="noStrike" cap="none">
                <a:solidFill>
                  <a:srgbClr val="888888"/>
                </a:solidFill>
                <a:latin typeface="Calibri"/>
                <a:ea typeface="Calibri"/>
                <a:cs typeface="Calibri"/>
                <a:sym typeface="Calibri"/>
              </a:defRPr>
            </a:lvl6pPr>
            <a:lvl7pPr marL="0" marR="0" lvl="6" indent="0" algn="r" rtl="0">
              <a:spcBef>
                <a:spcPts val="0"/>
              </a:spcBef>
              <a:buNone/>
              <a:defRPr sz="905" b="0" i="0" u="none" strike="noStrike" cap="none">
                <a:solidFill>
                  <a:srgbClr val="888888"/>
                </a:solidFill>
                <a:latin typeface="Calibri"/>
                <a:ea typeface="Calibri"/>
                <a:cs typeface="Calibri"/>
                <a:sym typeface="Calibri"/>
              </a:defRPr>
            </a:lvl7pPr>
            <a:lvl8pPr marL="0" marR="0" lvl="7" indent="0" algn="r" rtl="0">
              <a:spcBef>
                <a:spcPts val="0"/>
              </a:spcBef>
              <a:buNone/>
              <a:defRPr sz="905" b="0" i="0" u="none" strike="noStrike" cap="none">
                <a:solidFill>
                  <a:srgbClr val="888888"/>
                </a:solidFill>
                <a:latin typeface="Calibri"/>
                <a:ea typeface="Calibri"/>
                <a:cs typeface="Calibri"/>
                <a:sym typeface="Calibri"/>
              </a:defRPr>
            </a:lvl8pPr>
            <a:lvl9pPr marL="0" marR="0" lvl="8" indent="0" algn="r" rtl="0">
              <a:spcBef>
                <a:spcPts val="0"/>
              </a:spcBef>
              <a:buNone/>
              <a:defRPr sz="905"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fastfitness.es/blog-f-a-s-t/respuestas-hormonales-en-el-entrenamiento-de-fuerza.html" TargetMode="External"/><Relationship Id="rId4" Type="http://schemas.openxmlformats.org/officeDocument/2006/relationships/hyperlink" Target="https://www.freeletics.com/es/blog/posts/el-ejercicio-y-las-hormona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hyperlink" Target="https://www.educa2.madrid.org/web/clase-ef1/tema-3-los-principios-del-entrenamiento"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jpe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Imagen que contiene Forma&#10;&#10;Descripción generada automáticamente"/>
          <p:cNvPicPr preferRelativeResize="0"/>
          <p:nvPr/>
        </p:nvPicPr>
        <p:blipFill rotWithShape="1">
          <a:blip r:embed="rId3">
            <a:alphaModFix/>
          </a:blip>
          <a:srcRect/>
          <a:stretch/>
        </p:blipFill>
        <p:spPr>
          <a:xfrm>
            <a:off x="-1" y="0"/>
            <a:ext cx="6894513" cy="5170884"/>
          </a:xfrm>
          <a:prstGeom prst="rect">
            <a:avLst/>
          </a:prstGeom>
          <a:noFill/>
          <a:ln>
            <a:noFill/>
          </a:ln>
        </p:spPr>
      </p:pic>
      <p:sp>
        <p:nvSpPr>
          <p:cNvPr id="85" name="Google Shape;85;p1"/>
          <p:cNvSpPr txBox="1">
            <a:spLocks noGrp="1"/>
          </p:cNvSpPr>
          <p:nvPr>
            <p:ph type="subTitle" idx="1"/>
          </p:nvPr>
        </p:nvSpPr>
        <p:spPr>
          <a:xfrm>
            <a:off x="861812" y="4247801"/>
            <a:ext cx="5170885" cy="124987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1200"/>
              <a:buNone/>
            </a:pPr>
            <a:r>
              <a:rPr lang="es-CL" sz="1200" dirty="0">
                <a:solidFill>
                  <a:schemeClr val="lt1"/>
                </a:solidFill>
                <a:latin typeface="Avenir"/>
                <a:ea typeface="Avenir"/>
                <a:cs typeface="Avenir"/>
                <a:sym typeface="Avenir"/>
              </a:rPr>
              <a:t>Rodrigo Negrete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724818" y="2280641"/>
            <a:ext cx="3444875" cy="523220"/>
          </a:xfrm>
          <a:prstGeom prst="rect">
            <a:avLst/>
          </a:prstGeom>
        </p:spPr>
        <p:txBody>
          <a:bodyPr>
            <a:spAutoFit/>
          </a:bodyPr>
          <a:lstStyle/>
          <a:p>
            <a:r>
              <a:rPr lang="es-ES" dirty="0">
                <a:solidFill>
                  <a:srgbClr val="1F1F1F"/>
                </a:solidFill>
                <a:latin typeface="Google Sans"/>
              </a:rPr>
              <a:t>Entonces, ¿qué es planificación del entrenamiento?</a:t>
            </a:r>
          </a:p>
        </p:txBody>
      </p:sp>
    </p:spTree>
    <p:extLst>
      <p:ext uri="{BB962C8B-B14F-4D97-AF65-F5344CB8AC3E}">
        <p14:creationId xmlns:p14="http://schemas.microsoft.com/office/powerpoint/2010/main" val="1042354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Conceptos de entrenamiento</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2562923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488149" y="860631"/>
            <a:ext cx="3444875" cy="307777"/>
          </a:xfrm>
          <a:prstGeom prst="rect">
            <a:avLst/>
          </a:prstGeom>
        </p:spPr>
        <p:txBody>
          <a:bodyPr>
            <a:spAutoFit/>
          </a:bodyPr>
          <a:lstStyle/>
          <a:p>
            <a:r>
              <a:rPr lang="es-ES" dirty="0">
                <a:solidFill>
                  <a:srgbClr val="374151"/>
                </a:solidFill>
                <a:latin typeface="Söhne"/>
              </a:rPr>
              <a:t>Vías energéticas</a:t>
            </a:r>
          </a:p>
        </p:txBody>
      </p:sp>
      <p:pic>
        <p:nvPicPr>
          <p:cNvPr id="1026" name="Picture 2" descr="Sistemas Energéticos: Tipos y Cómo Funcionan - HSN Blog">
            <a:extLst>
              <a:ext uri="{FF2B5EF4-FFF2-40B4-BE49-F238E27FC236}">
                <a16:creationId xmlns:a16="http://schemas.microsoft.com/office/drawing/2014/main" id="{BBBB85F0-AEF5-4CC1-A6B6-05ADF5DD0C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845" y="1274184"/>
            <a:ext cx="5784822" cy="2892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843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186935" y="337760"/>
            <a:ext cx="3444875" cy="307777"/>
          </a:xfrm>
          <a:prstGeom prst="rect">
            <a:avLst/>
          </a:prstGeom>
        </p:spPr>
        <p:txBody>
          <a:bodyPr>
            <a:spAutoFit/>
          </a:bodyPr>
          <a:lstStyle/>
          <a:p>
            <a:r>
              <a:rPr lang="es-ES" dirty="0">
                <a:solidFill>
                  <a:srgbClr val="374151"/>
                </a:solidFill>
                <a:latin typeface="Söhne"/>
              </a:rPr>
              <a:t>Contracción muscular</a:t>
            </a:r>
          </a:p>
        </p:txBody>
      </p:sp>
      <p:sp>
        <p:nvSpPr>
          <p:cNvPr id="3" name="CuadroTexto 2">
            <a:extLst>
              <a:ext uri="{FF2B5EF4-FFF2-40B4-BE49-F238E27FC236}">
                <a16:creationId xmlns:a16="http://schemas.microsoft.com/office/drawing/2014/main" id="{E2C9A64B-A380-4E68-882C-A43D819CE133}"/>
              </a:ext>
            </a:extLst>
          </p:cNvPr>
          <p:cNvSpPr txBox="1"/>
          <p:nvPr/>
        </p:nvSpPr>
        <p:spPr>
          <a:xfrm>
            <a:off x="258185" y="1075765"/>
            <a:ext cx="6465344" cy="3108543"/>
          </a:xfrm>
          <a:prstGeom prst="rect">
            <a:avLst/>
          </a:prstGeom>
          <a:noFill/>
        </p:spPr>
        <p:txBody>
          <a:bodyPr wrap="square" rtlCol="0">
            <a:spAutoFit/>
          </a:bodyPr>
          <a:lstStyle/>
          <a:p>
            <a:pPr algn="l">
              <a:buFont typeface="+mj-lt"/>
              <a:buAutoNum type="arabicPeriod"/>
            </a:pPr>
            <a:r>
              <a:rPr lang="es-ES" b="0" i="0" dirty="0">
                <a:solidFill>
                  <a:srgbClr val="1F1F1F"/>
                </a:solidFill>
                <a:effectLst/>
                <a:latin typeface="Google Sans"/>
              </a:rPr>
              <a:t>Un estímulo nervioso llega al músculo a través de una fibra nerviosa.</a:t>
            </a:r>
          </a:p>
          <a:p>
            <a:pPr algn="l">
              <a:buFont typeface="+mj-lt"/>
              <a:buAutoNum type="arabicPeriod"/>
            </a:pPr>
            <a:r>
              <a:rPr lang="es-ES" b="0" i="0" dirty="0">
                <a:solidFill>
                  <a:srgbClr val="1F1F1F"/>
                </a:solidFill>
                <a:effectLst/>
                <a:latin typeface="Google Sans"/>
              </a:rPr>
              <a:t>El estímulo nervioso libera acetilcolina en la unión neuromuscular.</a:t>
            </a:r>
          </a:p>
          <a:p>
            <a:pPr algn="l">
              <a:buFont typeface="+mj-lt"/>
              <a:buAutoNum type="arabicPeriod"/>
            </a:pPr>
            <a:r>
              <a:rPr lang="es-ES" b="0" i="0" dirty="0">
                <a:solidFill>
                  <a:srgbClr val="1F1F1F"/>
                </a:solidFill>
                <a:effectLst/>
                <a:latin typeface="Google Sans"/>
              </a:rPr>
              <a:t>La acetilcolina se une a los receptores de la membrana muscular.</a:t>
            </a:r>
          </a:p>
          <a:p>
            <a:pPr algn="l">
              <a:buFont typeface="+mj-lt"/>
              <a:buAutoNum type="arabicPeriod"/>
            </a:pPr>
            <a:r>
              <a:rPr lang="es-ES" b="0" i="0" dirty="0">
                <a:solidFill>
                  <a:srgbClr val="1F1F1F"/>
                </a:solidFill>
                <a:effectLst/>
                <a:latin typeface="Google Sans"/>
              </a:rPr>
              <a:t>La unión de la acetilcolina abre canales de sodio en la membrana muscular.</a:t>
            </a:r>
          </a:p>
          <a:p>
            <a:pPr algn="l">
              <a:buFont typeface="+mj-lt"/>
              <a:buAutoNum type="arabicPeriod"/>
            </a:pPr>
            <a:r>
              <a:rPr lang="es-ES" b="0" i="0" dirty="0">
                <a:solidFill>
                  <a:srgbClr val="1F1F1F"/>
                </a:solidFill>
                <a:effectLst/>
                <a:latin typeface="Google Sans"/>
              </a:rPr>
              <a:t>Los iones de sodio entran en la célula muscular, generando un potencial de acción.</a:t>
            </a:r>
          </a:p>
          <a:p>
            <a:pPr algn="l">
              <a:buFont typeface="+mj-lt"/>
              <a:buAutoNum type="arabicPeriod"/>
            </a:pPr>
            <a:r>
              <a:rPr lang="es-ES" b="0" i="0" dirty="0">
                <a:solidFill>
                  <a:srgbClr val="1F1F1F"/>
                </a:solidFill>
                <a:effectLst/>
                <a:latin typeface="Google Sans"/>
              </a:rPr>
              <a:t>El potencial de acción se propaga a lo largo de la fibra muscular.</a:t>
            </a:r>
          </a:p>
          <a:p>
            <a:pPr algn="l">
              <a:buFont typeface="+mj-lt"/>
              <a:buAutoNum type="arabicPeriod"/>
            </a:pPr>
            <a:r>
              <a:rPr lang="es-ES" b="0" i="0" dirty="0">
                <a:solidFill>
                  <a:srgbClr val="1F1F1F"/>
                </a:solidFill>
                <a:effectLst/>
                <a:latin typeface="Google Sans"/>
              </a:rPr>
              <a:t>El potencial de acción activa los canales de calcio en la membrana del sarcómero.</a:t>
            </a:r>
          </a:p>
          <a:p>
            <a:pPr algn="l">
              <a:buFont typeface="+mj-lt"/>
              <a:buAutoNum type="arabicPeriod"/>
            </a:pPr>
            <a:r>
              <a:rPr lang="es-ES" b="0" i="0" dirty="0">
                <a:solidFill>
                  <a:srgbClr val="1F1F1F"/>
                </a:solidFill>
                <a:effectLst/>
                <a:latin typeface="Google Sans"/>
              </a:rPr>
              <a:t>Los iones de calcio entran en el sarcómero, activando la enzima quinasa de miosina.</a:t>
            </a:r>
          </a:p>
          <a:p>
            <a:pPr algn="l">
              <a:buFont typeface="+mj-lt"/>
              <a:buAutoNum type="arabicPeriod"/>
            </a:pPr>
            <a:r>
              <a:rPr lang="es-ES" b="0" i="0" dirty="0">
                <a:solidFill>
                  <a:srgbClr val="1F1F1F"/>
                </a:solidFill>
                <a:effectLst/>
                <a:latin typeface="Google Sans"/>
              </a:rPr>
              <a:t>La quinasa de miosina fosforila la actina, lo que le permite unirse a la miosina.</a:t>
            </a:r>
          </a:p>
          <a:p>
            <a:pPr algn="l">
              <a:buFont typeface="+mj-lt"/>
              <a:buAutoNum type="arabicPeriod"/>
            </a:pPr>
            <a:r>
              <a:rPr lang="es-ES" b="0" i="0" dirty="0">
                <a:solidFill>
                  <a:srgbClr val="1F1F1F"/>
                </a:solidFill>
                <a:effectLst/>
                <a:latin typeface="Google Sans"/>
              </a:rPr>
              <a:t>La unión de la actina a la miosina provoca el deslizamiento de los filamentos de actina y miosina, lo que hace que el músculo se contraiga.</a:t>
            </a:r>
          </a:p>
          <a:p>
            <a:pPr algn="l">
              <a:buFont typeface="+mj-lt"/>
              <a:buAutoNum type="arabicPeriod"/>
            </a:pPr>
            <a:r>
              <a:rPr lang="es-ES" b="0" i="0" dirty="0">
                <a:solidFill>
                  <a:srgbClr val="1F1F1F"/>
                </a:solidFill>
                <a:effectLst/>
                <a:latin typeface="Google Sans"/>
              </a:rPr>
              <a:t>El estímulo nervioso termina y los iones de calcio son bombeados fuera del sarcómero.</a:t>
            </a:r>
          </a:p>
          <a:p>
            <a:pPr algn="l">
              <a:buFont typeface="+mj-lt"/>
              <a:buAutoNum type="arabicPeriod"/>
            </a:pPr>
            <a:r>
              <a:rPr lang="es-ES" b="0" i="0" dirty="0">
                <a:solidFill>
                  <a:srgbClr val="1F1F1F"/>
                </a:solidFill>
                <a:effectLst/>
                <a:latin typeface="Google Sans"/>
              </a:rPr>
              <a:t>La contracción muscular se relaja y el músculo vuelve a su estado de reposo.</a:t>
            </a:r>
          </a:p>
        </p:txBody>
      </p:sp>
    </p:spTree>
    <p:extLst>
      <p:ext uri="{BB962C8B-B14F-4D97-AF65-F5344CB8AC3E}">
        <p14:creationId xmlns:p14="http://schemas.microsoft.com/office/powerpoint/2010/main" val="1960825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186935" y="337760"/>
            <a:ext cx="3444875" cy="307777"/>
          </a:xfrm>
          <a:prstGeom prst="rect">
            <a:avLst/>
          </a:prstGeom>
        </p:spPr>
        <p:txBody>
          <a:bodyPr>
            <a:spAutoFit/>
          </a:bodyPr>
          <a:lstStyle/>
          <a:p>
            <a:r>
              <a:rPr lang="es-ES" dirty="0">
                <a:solidFill>
                  <a:srgbClr val="374151"/>
                </a:solidFill>
                <a:latin typeface="Söhne"/>
              </a:rPr>
              <a:t>Contracción muscular</a:t>
            </a:r>
          </a:p>
        </p:txBody>
      </p:sp>
      <p:pic>
        <p:nvPicPr>
          <p:cNvPr id="2052" name="Picture 4" descr="Tipos celulares. Muscular esquelético. Miocito. Atlas de Histología Vegetal  y Animal">
            <a:extLst>
              <a:ext uri="{FF2B5EF4-FFF2-40B4-BE49-F238E27FC236}">
                <a16:creationId xmlns:a16="http://schemas.microsoft.com/office/drawing/2014/main" id="{9544240A-A180-4F33-BDF3-963F7E45D7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9551" y="930489"/>
            <a:ext cx="3279420" cy="3315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628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186935" y="337760"/>
            <a:ext cx="3444875" cy="307777"/>
          </a:xfrm>
          <a:prstGeom prst="rect">
            <a:avLst/>
          </a:prstGeom>
        </p:spPr>
        <p:txBody>
          <a:bodyPr>
            <a:spAutoFit/>
          </a:bodyPr>
          <a:lstStyle/>
          <a:p>
            <a:r>
              <a:rPr lang="es-ES" dirty="0">
                <a:solidFill>
                  <a:srgbClr val="374151"/>
                </a:solidFill>
                <a:latin typeface="Söhne"/>
              </a:rPr>
              <a:t>Contracción muscular</a:t>
            </a:r>
          </a:p>
        </p:txBody>
      </p:sp>
      <p:pic>
        <p:nvPicPr>
          <p:cNvPr id="5" name="Picture 4" descr="tipos de contracción muscular Archives | Fisiosesto">
            <a:extLst>
              <a:ext uri="{FF2B5EF4-FFF2-40B4-BE49-F238E27FC236}">
                <a16:creationId xmlns:a16="http://schemas.microsoft.com/office/drawing/2014/main" id="{0F66CCB1-7184-4474-B2C5-E052253440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972" y="797157"/>
            <a:ext cx="5547887" cy="2992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713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488149" y="860631"/>
            <a:ext cx="3444875" cy="307777"/>
          </a:xfrm>
          <a:prstGeom prst="rect">
            <a:avLst/>
          </a:prstGeom>
        </p:spPr>
        <p:txBody>
          <a:bodyPr>
            <a:spAutoFit/>
          </a:bodyPr>
          <a:lstStyle/>
          <a:p>
            <a:r>
              <a:rPr lang="es-ES" dirty="0">
                <a:solidFill>
                  <a:srgbClr val="374151"/>
                </a:solidFill>
                <a:latin typeface="Söhne"/>
              </a:rPr>
              <a:t>Eficiencia mecánica</a:t>
            </a:r>
          </a:p>
        </p:txBody>
      </p:sp>
      <p:sp>
        <p:nvSpPr>
          <p:cNvPr id="6" name="CuadroTexto 5">
            <a:extLst>
              <a:ext uri="{FF2B5EF4-FFF2-40B4-BE49-F238E27FC236}">
                <a16:creationId xmlns:a16="http://schemas.microsoft.com/office/drawing/2014/main" id="{8F823B0F-8A04-4CBA-B2DB-4A5425FDEC5A}"/>
              </a:ext>
            </a:extLst>
          </p:cNvPr>
          <p:cNvSpPr txBox="1"/>
          <p:nvPr/>
        </p:nvSpPr>
        <p:spPr>
          <a:xfrm>
            <a:off x="734208" y="1141868"/>
            <a:ext cx="5623561" cy="2893100"/>
          </a:xfrm>
          <a:prstGeom prst="rect">
            <a:avLst/>
          </a:prstGeom>
          <a:noFill/>
        </p:spPr>
        <p:txBody>
          <a:bodyPr wrap="square">
            <a:spAutoFit/>
          </a:bodyPr>
          <a:lstStyle/>
          <a:p>
            <a:pPr algn="l"/>
            <a:br>
              <a:rPr lang="es-ES" b="0" i="0" dirty="0">
                <a:solidFill>
                  <a:srgbClr val="1F1F1F"/>
                </a:solidFill>
                <a:effectLst/>
                <a:latin typeface="Google Sans"/>
              </a:rPr>
            </a:br>
            <a:r>
              <a:rPr lang="es-ES" b="0" i="0" dirty="0">
                <a:solidFill>
                  <a:srgbClr val="1F1F1F"/>
                </a:solidFill>
                <a:effectLst/>
                <a:latin typeface="Google Sans"/>
              </a:rPr>
              <a:t>La eficiencia mecánica en el movimiento humano se refiere a la proporción de la energía generada por los músculos que se utiliza para mover el cuerpo. La eficiencia mecánica depende de una serie de factores, como la mecánica del movimiento, la fuerza muscular y la flexibilidad. Un movimiento mecánicamente eficiente utiliza menos energía para realizar el mismo trabajo.</a:t>
            </a:r>
          </a:p>
          <a:p>
            <a:pPr algn="l"/>
            <a:r>
              <a:rPr lang="es-ES" b="0" i="0" dirty="0">
                <a:solidFill>
                  <a:srgbClr val="1F1F1F"/>
                </a:solidFill>
                <a:effectLst/>
                <a:latin typeface="Google Sans"/>
              </a:rPr>
              <a:t>La eficiencia mecánica puede mejorarse mediante el entrenamiento y la práctica. El entrenamiento ayuda a mejorar la mecánica del movimiento y la fuerza muscular. La práctica ayuda a mejorar la coordinación y la flexibilidad.</a:t>
            </a:r>
          </a:p>
          <a:p>
            <a:pPr algn="l"/>
            <a:r>
              <a:rPr lang="es-ES" b="0" i="0" dirty="0">
                <a:solidFill>
                  <a:srgbClr val="1F1F1F"/>
                </a:solidFill>
                <a:effectLst/>
                <a:latin typeface="Google Sans"/>
              </a:rPr>
              <a:t>Una mayor eficiencia mecánica puede ayudar a mejorar el rendimiento deportivo, prevenir lesiones y reducir la fatiga.</a:t>
            </a:r>
          </a:p>
        </p:txBody>
      </p:sp>
    </p:spTree>
    <p:extLst>
      <p:ext uri="{BB962C8B-B14F-4D97-AF65-F5344CB8AC3E}">
        <p14:creationId xmlns:p14="http://schemas.microsoft.com/office/powerpoint/2010/main" val="2042232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616779" y="275855"/>
            <a:ext cx="3444875" cy="307777"/>
          </a:xfrm>
          <a:prstGeom prst="rect">
            <a:avLst/>
          </a:prstGeom>
        </p:spPr>
        <p:txBody>
          <a:bodyPr>
            <a:spAutoFit/>
          </a:bodyPr>
          <a:lstStyle/>
          <a:p>
            <a:r>
              <a:rPr lang="es-ES" dirty="0">
                <a:solidFill>
                  <a:srgbClr val="374151"/>
                </a:solidFill>
                <a:latin typeface="Söhne"/>
              </a:rPr>
              <a:t>Eficiencia mecánica</a:t>
            </a:r>
          </a:p>
        </p:txBody>
      </p:sp>
      <p:sp>
        <p:nvSpPr>
          <p:cNvPr id="6" name="CuadroTexto 5">
            <a:extLst>
              <a:ext uri="{FF2B5EF4-FFF2-40B4-BE49-F238E27FC236}">
                <a16:creationId xmlns:a16="http://schemas.microsoft.com/office/drawing/2014/main" id="{8F823B0F-8A04-4CBA-B2DB-4A5425FDEC5A}"/>
              </a:ext>
            </a:extLst>
          </p:cNvPr>
          <p:cNvSpPr txBox="1"/>
          <p:nvPr/>
        </p:nvSpPr>
        <p:spPr>
          <a:xfrm>
            <a:off x="149256" y="917960"/>
            <a:ext cx="3447826" cy="738664"/>
          </a:xfrm>
          <a:prstGeom prst="rect">
            <a:avLst/>
          </a:prstGeom>
          <a:noFill/>
        </p:spPr>
        <p:txBody>
          <a:bodyPr wrap="square">
            <a:spAutoFit/>
          </a:bodyPr>
          <a:lstStyle/>
          <a:p>
            <a:r>
              <a:rPr lang="es-ES" dirty="0"/>
              <a:t>Movilidad (Cook, Boyle)</a:t>
            </a:r>
          </a:p>
          <a:p>
            <a:r>
              <a:rPr lang="es-ES" dirty="0"/>
              <a:t>Estabilidad (Cook, Boyle)</a:t>
            </a:r>
          </a:p>
          <a:p>
            <a:r>
              <a:rPr lang="es-ES" dirty="0"/>
              <a:t>Patrones motores (</a:t>
            </a:r>
            <a:r>
              <a:rPr lang="es-ES" dirty="0" err="1"/>
              <a:t>Jeronimo</a:t>
            </a:r>
            <a:r>
              <a:rPr lang="es-ES" dirty="0"/>
              <a:t> Milo)</a:t>
            </a:r>
          </a:p>
        </p:txBody>
      </p:sp>
      <p:pic>
        <p:nvPicPr>
          <p:cNvPr id="7" name="Picture 2" descr="Movimiento Funcional: continuum estabilidad y movilidad">
            <a:extLst>
              <a:ext uri="{FF2B5EF4-FFF2-40B4-BE49-F238E27FC236}">
                <a16:creationId xmlns:a16="http://schemas.microsoft.com/office/drawing/2014/main" id="{C732FD00-66FD-4C71-9981-35C18E95F7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47" y="2623540"/>
            <a:ext cx="3149058" cy="204032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Eficiencia de la Técnica Deportiva">
            <a:extLst>
              <a:ext uri="{FF2B5EF4-FFF2-40B4-BE49-F238E27FC236}">
                <a16:creationId xmlns:a16="http://schemas.microsoft.com/office/drawing/2014/main" id="{53BB8EC9-392E-4E84-88FB-37A797A7E1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9559" y="155719"/>
            <a:ext cx="3577514" cy="213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133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616779" y="275855"/>
            <a:ext cx="3444875" cy="307777"/>
          </a:xfrm>
          <a:prstGeom prst="rect">
            <a:avLst/>
          </a:prstGeom>
        </p:spPr>
        <p:txBody>
          <a:bodyPr>
            <a:spAutoFit/>
          </a:bodyPr>
          <a:lstStyle/>
          <a:p>
            <a:r>
              <a:rPr lang="es-ES" dirty="0">
                <a:solidFill>
                  <a:srgbClr val="374151"/>
                </a:solidFill>
                <a:latin typeface="Söhne"/>
              </a:rPr>
              <a:t>Cadenas miofasciales</a:t>
            </a:r>
          </a:p>
        </p:txBody>
      </p:sp>
      <p:pic>
        <p:nvPicPr>
          <p:cNvPr id="8" name="Picture 2" descr="Las cadenas miofasciales y su papel en la terapia miofascial - Terapia  Fascial">
            <a:extLst>
              <a:ext uri="{FF2B5EF4-FFF2-40B4-BE49-F238E27FC236}">
                <a16:creationId xmlns:a16="http://schemas.microsoft.com/office/drawing/2014/main" id="{E5D35E03-1553-4F7A-A33F-457735C778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489" y="1921615"/>
            <a:ext cx="4674525" cy="2337263"/>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11C16D84-4A5E-494F-92D9-978BB7D783FB}"/>
              </a:ext>
            </a:extLst>
          </p:cNvPr>
          <p:cNvSpPr txBox="1"/>
          <p:nvPr/>
        </p:nvSpPr>
        <p:spPr>
          <a:xfrm>
            <a:off x="873489" y="917960"/>
            <a:ext cx="3447826" cy="523220"/>
          </a:xfrm>
          <a:prstGeom prst="rect">
            <a:avLst/>
          </a:prstGeom>
          <a:noFill/>
        </p:spPr>
        <p:txBody>
          <a:bodyPr wrap="square">
            <a:spAutoFit/>
          </a:bodyPr>
          <a:lstStyle/>
          <a:p>
            <a:r>
              <a:rPr lang="es-ES" dirty="0"/>
              <a:t>¿Qué son? (Thomas Myers, </a:t>
            </a:r>
            <a:r>
              <a:rPr lang="es-ES" dirty="0" err="1"/>
              <a:t>Busquet</a:t>
            </a:r>
            <a:r>
              <a:rPr lang="es-ES" dirty="0"/>
              <a:t>)</a:t>
            </a:r>
          </a:p>
          <a:p>
            <a:r>
              <a:rPr lang="es-ES" dirty="0"/>
              <a:t>Aplicación</a:t>
            </a:r>
          </a:p>
        </p:txBody>
      </p:sp>
    </p:spTree>
    <p:extLst>
      <p:ext uri="{BB962C8B-B14F-4D97-AF65-F5344CB8AC3E}">
        <p14:creationId xmlns:p14="http://schemas.microsoft.com/office/powerpoint/2010/main" val="1250523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488149" y="860631"/>
            <a:ext cx="3444875" cy="307777"/>
          </a:xfrm>
          <a:prstGeom prst="rect">
            <a:avLst/>
          </a:prstGeom>
        </p:spPr>
        <p:txBody>
          <a:bodyPr>
            <a:spAutoFit/>
          </a:bodyPr>
          <a:lstStyle/>
          <a:p>
            <a:r>
              <a:rPr lang="es-ES" dirty="0">
                <a:solidFill>
                  <a:srgbClr val="374151"/>
                </a:solidFill>
                <a:latin typeface="Söhne"/>
              </a:rPr>
              <a:t>Evaluaciones</a:t>
            </a:r>
          </a:p>
        </p:txBody>
      </p:sp>
      <p:sp>
        <p:nvSpPr>
          <p:cNvPr id="6" name="CuadroTexto 5">
            <a:extLst>
              <a:ext uri="{FF2B5EF4-FFF2-40B4-BE49-F238E27FC236}">
                <a16:creationId xmlns:a16="http://schemas.microsoft.com/office/drawing/2014/main" id="{2F07ADF8-DABA-4EAF-8D07-2C4A3AAC6EE0}"/>
              </a:ext>
            </a:extLst>
          </p:cNvPr>
          <p:cNvSpPr txBox="1"/>
          <p:nvPr/>
        </p:nvSpPr>
        <p:spPr>
          <a:xfrm>
            <a:off x="712694" y="1416808"/>
            <a:ext cx="3447826" cy="1169551"/>
          </a:xfrm>
          <a:prstGeom prst="rect">
            <a:avLst/>
          </a:prstGeom>
          <a:noFill/>
        </p:spPr>
        <p:txBody>
          <a:bodyPr wrap="square">
            <a:spAutoFit/>
          </a:bodyPr>
          <a:lstStyle/>
          <a:p>
            <a:r>
              <a:rPr lang="es-ES" dirty="0"/>
              <a:t>Antropometría</a:t>
            </a:r>
          </a:p>
          <a:p>
            <a:r>
              <a:rPr lang="es-ES" dirty="0"/>
              <a:t>Evaluaciones funcionales</a:t>
            </a:r>
          </a:p>
          <a:p>
            <a:r>
              <a:rPr lang="es-ES" dirty="0"/>
              <a:t>Evaluaciones de </a:t>
            </a:r>
            <a:r>
              <a:rPr lang="es-ES" dirty="0" err="1"/>
              <a:t>endurance</a:t>
            </a:r>
            <a:endParaRPr lang="es-ES" dirty="0"/>
          </a:p>
          <a:p>
            <a:r>
              <a:rPr lang="es-ES" dirty="0"/>
              <a:t>Evaluaciones de fuerza</a:t>
            </a:r>
          </a:p>
          <a:p>
            <a:r>
              <a:rPr lang="es-ES" dirty="0"/>
              <a:t>Evaluaciones de movilidad</a:t>
            </a:r>
          </a:p>
        </p:txBody>
      </p:sp>
      <p:pic>
        <p:nvPicPr>
          <p:cNvPr id="7" name="Imagen 6">
            <a:extLst>
              <a:ext uri="{FF2B5EF4-FFF2-40B4-BE49-F238E27FC236}">
                <a16:creationId xmlns:a16="http://schemas.microsoft.com/office/drawing/2014/main" id="{AA499174-48B4-429B-940E-814FDE849A86}"/>
              </a:ext>
            </a:extLst>
          </p:cNvPr>
          <p:cNvPicPr>
            <a:picLocks noChangeAspect="1"/>
          </p:cNvPicPr>
          <p:nvPr/>
        </p:nvPicPr>
        <p:blipFill>
          <a:blip r:embed="rId4"/>
          <a:stretch>
            <a:fillRect/>
          </a:stretch>
        </p:blipFill>
        <p:spPr>
          <a:xfrm>
            <a:off x="3532666" y="1901498"/>
            <a:ext cx="2800715" cy="2281377"/>
          </a:xfrm>
          <a:prstGeom prst="rect">
            <a:avLst/>
          </a:prstGeom>
        </p:spPr>
      </p:pic>
    </p:spTree>
    <p:extLst>
      <p:ext uri="{BB962C8B-B14F-4D97-AF65-F5344CB8AC3E}">
        <p14:creationId xmlns:p14="http://schemas.microsoft.com/office/powerpoint/2010/main" val="2528753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2" descr="Patrón de fondo&#10;&#10;Descripción generada automáticamente"/>
          <p:cNvPicPr preferRelativeResize="0"/>
          <p:nvPr/>
        </p:nvPicPr>
        <p:blipFill rotWithShape="1">
          <a:blip r:embed="rId3">
            <a:alphaModFix/>
          </a:blip>
          <a:srcRect/>
          <a:stretch/>
        </p:blipFill>
        <p:spPr>
          <a:xfrm>
            <a:off x="-47490" y="-29665"/>
            <a:ext cx="6942003" cy="5206503"/>
          </a:xfrm>
          <a:prstGeom prst="rect">
            <a:avLst/>
          </a:prstGeom>
          <a:noFill/>
          <a:ln>
            <a:noFill/>
          </a:ln>
        </p:spPr>
      </p:pic>
      <p:sp>
        <p:nvSpPr>
          <p:cNvPr id="91" name="Google Shape;91;p2"/>
          <p:cNvSpPr txBox="1">
            <a:spLocks noGrp="1"/>
          </p:cNvSpPr>
          <p:nvPr>
            <p:ph type="title"/>
          </p:nvPr>
        </p:nvSpPr>
        <p:spPr>
          <a:xfrm>
            <a:off x="635989" y="1773240"/>
            <a:ext cx="5379049" cy="2470148"/>
          </a:xfrm>
          <a:prstGeom prst="rect">
            <a:avLst/>
          </a:prstGeom>
          <a:noFill/>
          <a:ln>
            <a:noFill/>
          </a:ln>
        </p:spPr>
        <p:txBody>
          <a:bodyPr spcFirstLastPara="1" wrap="square" lIns="91425" tIns="45700" rIns="91425" bIns="45700" anchor="ctr" anchorCtr="0">
            <a:normAutofit/>
          </a:bodyPr>
          <a:lstStyle/>
          <a:p>
            <a:pPr lvl="0" algn="ctr">
              <a:buClr>
                <a:srgbClr val="375F68"/>
              </a:buClr>
              <a:buSzPts val="1200"/>
            </a:pPr>
            <a:r>
              <a:rPr lang="es-ES" sz="2000" dirty="0">
                <a:solidFill>
                  <a:srgbClr val="375F68"/>
                </a:solidFill>
                <a:latin typeface="Avenir"/>
                <a:ea typeface="Avenir"/>
                <a:cs typeface="Avenir"/>
                <a:sym typeface="Avenir"/>
              </a:rPr>
              <a:t>Alto rendimiento en especificidades deportivas</a:t>
            </a:r>
            <a:br>
              <a:rPr lang="es-ES" sz="2000" dirty="0">
                <a:solidFill>
                  <a:srgbClr val="375F68"/>
                </a:solidFill>
                <a:latin typeface="Avenir"/>
                <a:ea typeface="Avenir"/>
                <a:cs typeface="Avenir"/>
                <a:sym typeface="Avenir"/>
              </a:rPr>
            </a:br>
            <a:r>
              <a:rPr lang="es-ES" sz="2000" dirty="0">
                <a:solidFill>
                  <a:srgbClr val="375F68"/>
                </a:solidFill>
                <a:latin typeface="Avenir"/>
                <a:ea typeface="Avenir"/>
                <a:cs typeface="Avenir"/>
                <a:sym typeface="Avenir"/>
              </a:rPr>
              <a:t>Parte 1</a:t>
            </a:r>
            <a:br>
              <a:rPr lang="es-ES" sz="2000" dirty="0">
                <a:solidFill>
                  <a:srgbClr val="375F68"/>
                </a:solidFill>
                <a:latin typeface="Avenir"/>
                <a:ea typeface="Avenir"/>
                <a:cs typeface="Avenir"/>
                <a:sym typeface="Avenir"/>
              </a:rPr>
            </a:br>
            <a:r>
              <a:rPr lang="es-ES" sz="2000" u="sng" dirty="0">
                <a:solidFill>
                  <a:srgbClr val="375F68"/>
                </a:solidFill>
                <a:latin typeface="Avenir"/>
                <a:ea typeface="Avenir"/>
                <a:cs typeface="Avenir"/>
                <a:sym typeface="Avenir"/>
              </a:rPr>
              <a:t>Conceptos básicos</a:t>
            </a:r>
            <a:endParaRPr sz="2000" u="sng" dirty="0"/>
          </a:p>
        </p:txBody>
      </p:sp>
      <p:sp>
        <p:nvSpPr>
          <p:cNvPr id="92" name="Google Shape;92;p2"/>
          <p:cNvSpPr txBox="1"/>
          <p:nvPr/>
        </p:nvSpPr>
        <p:spPr>
          <a:xfrm>
            <a:off x="1688502" y="1068391"/>
            <a:ext cx="5379049" cy="50323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375F68"/>
              </a:buClr>
              <a:buSzPts val="1200"/>
              <a:buFont typeface="Avenir"/>
              <a:buNone/>
            </a:pPr>
            <a:r>
              <a:rPr lang="es-CL" sz="1200" b="0" i="0" u="none" strike="noStrike" cap="none" dirty="0">
                <a:solidFill>
                  <a:srgbClr val="375F68"/>
                </a:solidFill>
                <a:latin typeface="Avenir"/>
                <a:ea typeface="Avenir"/>
                <a:cs typeface="Avenir"/>
                <a:sym typeface="Avenir"/>
              </a:rPr>
              <a:t>N°9</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831933" y="137424"/>
            <a:ext cx="3444875" cy="307777"/>
          </a:xfrm>
          <a:prstGeom prst="rect">
            <a:avLst/>
          </a:prstGeom>
        </p:spPr>
        <p:txBody>
          <a:bodyPr>
            <a:spAutoFit/>
          </a:bodyPr>
          <a:lstStyle/>
          <a:p>
            <a:r>
              <a:rPr lang="es-ES" dirty="0">
                <a:solidFill>
                  <a:srgbClr val="374151"/>
                </a:solidFill>
                <a:latin typeface="Söhne"/>
              </a:rPr>
              <a:t>Efectos del entrenamiento (Hormonales)</a:t>
            </a:r>
          </a:p>
        </p:txBody>
      </p:sp>
      <p:sp>
        <p:nvSpPr>
          <p:cNvPr id="6" name="CuadroTexto 5">
            <a:extLst>
              <a:ext uri="{FF2B5EF4-FFF2-40B4-BE49-F238E27FC236}">
                <a16:creationId xmlns:a16="http://schemas.microsoft.com/office/drawing/2014/main" id="{50C9FB39-8180-48CF-81BC-02A8ABB0DFA9}"/>
              </a:ext>
            </a:extLst>
          </p:cNvPr>
          <p:cNvSpPr txBox="1"/>
          <p:nvPr/>
        </p:nvSpPr>
        <p:spPr>
          <a:xfrm>
            <a:off x="126402" y="887427"/>
            <a:ext cx="6650916" cy="3600986"/>
          </a:xfrm>
          <a:prstGeom prst="rect">
            <a:avLst/>
          </a:prstGeom>
          <a:noFill/>
        </p:spPr>
        <p:txBody>
          <a:bodyPr wrap="square">
            <a:spAutoFit/>
          </a:bodyPr>
          <a:lstStyle/>
          <a:p>
            <a:pPr algn="just"/>
            <a:r>
              <a:rPr lang="es-ES" sz="1200" b="0" i="0" dirty="0">
                <a:solidFill>
                  <a:srgbClr val="27272A"/>
                </a:solidFill>
                <a:effectLst/>
                <a:latin typeface="__Poppins_3bfef9"/>
              </a:rPr>
              <a:t>El entrenamiento físico puede tener efectos hormonales en el cuerpo. Algunas hormonas se liberan durante el ejercicio y pueden afectar al organismo de diversas maneras</a:t>
            </a:r>
            <a:endParaRPr lang="es-ES" sz="1200" b="1" i="0" u="none" strike="noStrike" dirty="0">
              <a:solidFill>
                <a:srgbClr val="27272A"/>
              </a:solidFill>
              <a:effectLst/>
              <a:latin typeface="var(--font-poppins)"/>
              <a:hlinkClick r:id="rId4"/>
            </a:endParaRPr>
          </a:p>
          <a:p>
            <a:pPr algn="just"/>
            <a:r>
              <a:rPr lang="es-ES" sz="1200" b="0" i="0" dirty="0">
                <a:solidFill>
                  <a:srgbClr val="27272A"/>
                </a:solidFill>
                <a:effectLst/>
                <a:latin typeface="__Poppins_3bfef9"/>
              </a:rPr>
              <a:t>A continuación, se mencionan algunas de las hormonas que se liberan durante el entrenamiento y sus efectos:</a:t>
            </a:r>
          </a:p>
          <a:p>
            <a:pPr algn="just"/>
            <a:r>
              <a:rPr lang="es-ES" sz="1200" b="1" i="0" dirty="0">
                <a:solidFill>
                  <a:srgbClr val="27272A"/>
                </a:solidFill>
                <a:effectLst/>
                <a:latin typeface="__Poppins_3bfef9"/>
              </a:rPr>
              <a:t>Testosterona</a:t>
            </a:r>
            <a:r>
              <a:rPr lang="es-ES" sz="1200" b="0" i="0" dirty="0">
                <a:solidFill>
                  <a:srgbClr val="27272A"/>
                </a:solidFill>
                <a:effectLst/>
                <a:latin typeface="__Poppins_3bfef9"/>
              </a:rPr>
              <a:t>: Esta hormona se introduce en las células musculares en su forma libre y aumenta la síntesis de proteínas.</a:t>
            </a:r>
            <a:endParaRPr lang="es-ES" sz="1200" b="1" i="0" u="none" strike="noStrike" dirty="0">
              <a:solidFill>
                <a:srgbClr val="27272A"/>
              </a:solidFill>
              <a:effectLst/>
              <a:latin typeface="var(--font-poppins)"/>
              <a:hlinkClick r:id="rId5"/>
            </a:endParaRPr>
          </a:p>
          <a:p>
            <a:pPr algn="just">
              <a:buFont typeface="Arial" panose="020B0604020202020204" pitchFamily="34" charset="0"/>
              <a:buChar char="•"/>
            </a:pPr>
            <a:r>
              <a:rPr lang="es-ES" sz="1200" b="1" i="0" dirty="0">
                <a:solidFill>
                  <a:srgbClr val="27272A"/>
                </a:solidFill>
                <a:effectLst/>
                <a:latin typeface="__Poppins_3bfef9"/>
              </a:rPr>
              <a:t>Cortisol</a:t>
            </a:r>
            <a:r>
              <a:rPr lang="es-ES" sz="1200" b="0" i="0" dirty="0">
                <a:solidFill>
                  <a:srgbClr val="27272A"/>
                </a:solidFill>
                <a:effectLst/>
                <a:latin typeface="__Poppins_3bfef9"/>
              </a:rPr>
              <a:t>: Esta hormona se libera en respuesta al estrés y puede tener efectos catabólicos en el cuerpo, como la degradación de proteínas musculares.</a:t>
            </a:r>
          </a:p>
          <a:p>
            <a:pPr algn="just">
              <a:buFont typeface="Arial" panose="020B0604020202020204" pitchFamily="34" charset="0"/>
              <a:buChar char="•"/>
            </a:pPr>
            <a:r>
              <a:rPr lang="es-ES" sz="1200" b="1" i="0" dirty="0">
                <a:solidFill>
                  <a:srgbClr val="27272A"/>
                </a:solidFill>
                <a:effectLst/>
                <a:latin typeface="__Poppins_3bfef9"/>
              </a:rPr>
              <a:t>Adrenalina y noradrenalina</a:t>
            </a:r>
            <a:r>
              <a:rPr lang="es-ES" sz="1200" b="0" i="0" dirty="0">
                <a:solidFill>
                  <a:srgbClr val="27272A"/>
                </a:solidFill>
                <a:effectLst/>
                <a:latin typeface="__Poppins_3bfef9"/>
              </a:rPr>
              <a:t>: Estas hormonas se liberan en respuesta al estrés y pueden aumentar la frecuencia cardíaca, la presión arterial y la movilización de glucosa en el cuerpo</a:t>
            </a:r>
            <a:r>
              <a:rPr lang="es-ES" sz="1200" b="1" dirty="0">
                <a:solidFill>
                  <a:srgbClr val="27272A"/>
                </a:solidFill>
                <a:latin typeface="var(--font-poppins)"/>
              </a:rPr>
              <a:t>.</a:t>
            </a:r>
            <a:endParaRPr lang="es-ES" sz="1200" b="0" i="0" dirty="0">
              <a:solidFill>
                <a:srgbClr val="27272A"/>
              </a:solidFill>
              <a:effectLst/>
              <a:latin typeface="__Poppins_3bfef9"/>
            </a:endParaRPr>
          </a:p>
          <a:p>
            <a:pPr algn="just">
              <a:buFont typeface="Arial" panose="020B0604020202020204" pitchFamily="34" charset="0"/>
              <a:buChar char="•"/>
            </a:pPr>
            <a:r>
              <a:rPr lang="es-ES" sz="1200" b="1" i="0" dirty="0">
                <a:solidFill>
                  <a:srgbClr val="27272A"/>
                </a:solidFill>
                <a:effectLst/>
                <a:latin typeface="__Poppins_3bfef9"/>
              </a:rPr>
              <a:t>Hormonas de la felicidad</a:t>
            </a:r>
            <a:r>
              <a:rPr lang="es-ES" sz="1200" b="0" i="0" dirty="0">
                <a:solidFill>
                  <a:srgbClr val="27272A"/>
                </a:solidFill>
                <a:effectLst/>
                <a:latin typeface="__Poppins_3bfef9"/>
              </a:rPr>
              <a:t>: Durante el ejercicio, se liberan endorfinas, que pueden producir una sensación de bienestar y reducir el dolor</a:t>
            </a:r>
            <a:r>
              <a:rPr lang="es-ES" sz="1200" b="1" dirty="0">
                <a:solidFill>
                  <a:srgbClr val="27272A"/>
                </a:solidFill>
                <a:latin typeface="var(--font-poppins)"/>
              </a:rPr>
              <a:t>.</a:t>
            </a:r>
            <a:endParaRPr lang="es-ES" sz="1200" b="0" i="0" dirty="0">
              <a:solidFill>
                <a:srgbClr val="27272A"/>
              </a:solidFill>
              <a:effectLst/>
              <a:latin typeface="__Poppins_3bfef9"/>
            </a:endParaRPr>
          </a:p>
          <a:p>
            <a:pPr algn="just">
              <a:buFont typeface="Arial" panose="020B0604020202020204" pitchFamily="34" charset="0"/>
              <a:buChar char="•"/>
            </a:pPr>
            <a:r>
              <a:rPr lang="es-ES" sz="1200" b="1" i="0" dirty="0">
                <a:solidFill>
                  <a:srgbClr val="27272A"/>
                </a:solidFill>
                <a:effectLst/>
                <a:latin typeface="__Poppins_3bfef9"/>
              </a:rPr>
              <a:t>Hormonas anabólicas</a:t>
            </a:r>
            <a:r>
              <a:rPr lang="es-ES" sz="1200" b="0" i="0" dirty="0">
                <a:solidFill>
                  <a:srgbClr val="27272A"/>
                </a:solidFill>
                <a:effectLst/>
                <a:latin typeface="__Poppins_3bfef9"/>
              </a:rPr>
              <a:t>: Algunas hormonas, como la testosterona, el IGF-1, el SHBG, la </a:t>
            </a:r>
            <a:r>
              <a:rPr lang="es-ES" sz="1200" b="0" i="0" dirty="0" err="1">
                <a:solidFill>
                  <a:srgbClr val="27272A"/>
                </a:solidFill>
                <a:effectLst/>
                <a:latin typeface="__Poppins_3bfef9"/>
              </a:rPr>
              <a:t>hGH</a:t>
            </a:r>
            <a:r>
              <a:rPr lang="es-ES" sz="1200" b="0" i="0" dirty="0">
                <a:solidFill>
                  <a:srgbClr val="27272A"/>
                </a:solidFill>
                <a:effectLst/>
                <a:latin typeface="__Poppins_3bfef9"/>
              </a:rPr>
              <a:t> y la DHEA, pueden aumentar con el entrenamiento físico y tener efectos anabólicos en el cuerpo, como el aumento de la masa muscular</a:t>
            </a:r>
          </a:p>
          <a:p>
            <a:pPr algn="just"/>
            <a:r>
              <a:rPr lang="es-ES" sz="1200" b="0" i="0" dirty="0">
                <a:solidFill>
                  <a:srgbClr val="27272A"/>
                </a:solidFill>
                <a:effectLst/>
                <a:latin typeface="__Poppins_3bfef9"/>
              </a:rPr>
              <a:t>Los efectos hormonales del entrenamiento pueden depender de varios factores, como el tipo de ejercicio, la intensidad, la duración y la frecuencia</a:t>
            </a:r>
            <a:r>
              <a:rPr lang="es-ES" sz="1200" b="1" dirty="0">
                <a:solidFill>
                  <a:srgbClr val="27272A"/>
                </a:solidFill>
                <a:latin typeface="var(--font-poppins)"/>
              </a:rPr>
              <a:t>. </a:t>
            </a:r>
            <a:r>
              <a:rPr lang="es-ES" sz="1200" b="0" i="0" dirty="0">
                <a:solidFill>
                  <a:srgbClr val="27272A"/>
                </a:solidFill>
                <a:effectLst/>
                <a:latin typeface="__Poppins_3bfef9"/>
              </a:rPr>
              <a:t>Además, la alimentación también puede influir en la producción y liberación de algunas hormonas</a:t>
            </a:r>
            <a:r>
              <a:rPr lang="es-ES" sz="1200" b="1" dirty="0">
                <a:solidFill>
                  <a:srgbClr val="27272A"/>
                </a:solidFill>
                <a:latin typeface="var(--font-poppins)"/>
              </a:rPr>
              <a:t>. </a:t>
            </a:r>
            <a:r>
              <a:rPr lang="es-ES" sz="1200" b="0" i="0" dirty="0">
                <a:solidFill>
                  <a:srgbClr val="27272A"/>
                </a:solidFill>
                <a:effectLst/>
                <a:latin typeface="__Poppins_3bfef9"/>
              </a:rPr>
              <a:t>En general, el entrenamiento físico puede tener efectos positivos en el sistema hormonal y contribuir a mejorar la salud y el rendimiento físico</a:t>
            </a:r>
            <a:endParaRPr lang="es-CL" sz="1200" dirty="0"/>
          </a:p>
        </p:txBody>
      </p:sp>
    </p:spTree>
    <p:extLst>
      <p:ext uri="{BB962C8B-B14F-4D97-AF65-F5344CB8AC3E}">
        <p14:creationId xmlns:p14="http://schemas.microsoft.com/office/powerpoint/2010/main" val="3975257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831933" y="137424"/>
            <a:ext cx="3444875" cy="307777"/>
          </a:xfrm>
          <a:prstGeom prst="rect">
            <a:avLst/>
          </a:prstGeom>
        </p:spPr>
        <p:txBody>
          <a:bodyPr>
            <a:spAutoFit/>
          </a:bodyPr>
          <a:lstStyle/>
          <a:p>
            <a:r>
              <a:rPr lang="es-ES" dirty="0">
                <a:solidFill>
                  <a:srgbClr val="374151"/>
                </a:solidFill>
                <a:latin typeface="Söhne"/>
              </a:rPr>
              <a:t>Efectos del entrenamiento (Neurales)</a:t>
            </a:r>
          </a:p>
        </p:txBody>
      </p:sp>
      <p:sp>
        <p:nvSpPr>
          <p:cNvPr id="6" name="CuadroTexto 5">
            <a:extLst>
              <a:ext uri="{FF2B5EF4-FFF2-40B4-BE49-F238E27FC236}">
                <a16:creationId xmlns:a16="http://schemas.microsoft.com/office/drawing/2014/main" id="{50C9FB39-8180-48CF-81BC-02A8ABB0DFA9}"/>
              </a:ext>
            </a:extLst>
          </p:cNvPr>
          <p:cNvSpPr txBox="1"/>
          <p:nvPr/>
        </p:nvSpPr>
        <p:spPr>
          <a:xfrm>
            <a:off x="121798" y="805559"/>
            <a:ext cx="6650916" cy="2677656"/>
          </a:xfrm>
          <a:prstGeom prst="rect">
            <a:avLst/>
          </a:prstGeom>
          <a:noFill/>
        </p:spPr>
        <p:txBody>
          <a:bodyPr wrap="square">
            <a:spAutoFit/>
          </a:bodyPr>
          <a:lstStyle/>
          <a:p>
            <a:pPr algn="just">
              <a:buFont typeface="Arial" panose="020B0604020202020204" pitchFamily="34" charset="0"/>
              <a:buChar char="•"/>
            </a:pPr>
            <a:r>
              <a:rPr lang="es-ES" b="0" i="0" dirty="0">
                <a:solidFill>
                  <a:srgbClr val="1F1F1F"/>
                </a:solidFill>
                <a:effectLst/>
                <a:latin typeface="Google Sans"/>
              </a:rPr>
              <a:t>Aumento de la neurogénesis: El ejercicio aumenta la creación de nuevas neuronas, especialmente en el hipocampo, una región del cerebro importante para el aprendizaje y la memoria.</a:t>
            </a:r>
          </a:p>
          <a:p>
            <a:pPr algn="just">
              <a:buFont typeface="Arial" panose="020B0604020202020204" pitchFamily="34" charset="0"/>
              <a:buChar char="•"/>
            </a:pPr>
            <a:r>
              <a:rPr lang="es-ES" b="0" i="0" dirty="0">
                <a:solidFill>
                  <a:srgbClr val="1F1F1F"/>
                </a:solidFill>
                <a:effectLst/>
                <a:latin typeface="Google Sans"/>
              </a:rPr>
              <a:t>Mejora de la </a:t>
            </a:r>
            <a:r>
              <a:rPr lang="es-ES" b="0" i="0" dirty="0" err="1">
                <a:solidFill>
                  <a:srgbClr val="1F1F1F"/>
                </a:solidFill>
                <a:effectLst/>
                <a:latin typeface="Google Sans"/>
              </a:rPr>
              <a:t>neuroplasticidad</a:t>
            </a:r>
            <a:r>
              <a:rPr lang="es-ES" b="0" i="0" dirty="0">
                <a:solidFill>
                  <a:srgbClr val="1F1F1F"/>
                </a:solidFill>
                <a:effectLst/>
                <a:latin typeface="Google Sans"/>
              </a:rPr>
              <a:t>: El ejercicio mejora la capacidad del cerebro para cambiar y adaptarse, lo que puede ayudar a proteger contra la demencia y la enfermedad de Alzheimer.</a:t>
            </a:r>
          </a:p>
          <a:p>
            <a:pPr algn="just">
              <a:buFont typeface="Arial" panose="020B0604020202020204" pitchFamily="34" charset="0"/>
              <a:buChar char="•"/>
            </a:pPr>
            <a:r>
              <a:rPr lang="es-ES" b="0" i="0" dirty="0">
                <a:solidFill>
                  <a:srgbClr val="1F1F1F"/>
                </a:solidFill>
                <a:effectLst/>
                <a:latin typeface="Google Sans"/>
              </a:rPr>
              <a:t>Aumento de la conectividad neuronal: El ejercicio aumenta las conexiones entre las neuronas, lo que puede mejorar la función cognitiva y el rendimiento deportivo.</a:t>
            </a:r>
          </a:p>
          <a:p>
            <a:pPr algn="just">
              <a:buFont typeface="Arial" panose="020B0604020202020204" pitchFamily="34" charset="0"/>
              <a:buChar char="•"/>
            </a:pPr>
            <a:r>
              <a:rPr lang="es-ES" b="0" i="0" dirty="0">
                <a:solidFill>
                  <a:srgbClr val="1F1F1F"/>
                </a:solidFill>
                <a:effectLst/>
                <a:latin typeface="Google Sans"/>
              </a:rPr>
              <a:t>Reducción del estrés: El ejercicio puede ayudar a reducir el estrés y la ansiedad, lo que puede mejorar el estado de ánimo y la salud mental.</a:t>
            </a:r>
          </a:p>
          <a:p>
            <a:pPr algn="just"/>
            <a:r>
              <a:rPr lang="es-ES" b="0" i="0" dirty="0">
                <a:solidFill>
                  <a:srgbClr val="1F1F1F"/>
                </a:solidFill>
                <a:effectLst/>
                <a:latin typeface="Google Sans"/>
              </a:rPr>
              <a:t>Estos efectos neurales positivos pueden ayudar a mejorar la calidad de vida y reducir el riesgo de enfermedades crónicas.</a:t>
            </a:r>
          </a:p>
        </p:txBody>
      </p:sp>
    </p:spTree>
    <p:extLst>
      <p:ext uri="{BB962C8B-B14F-4D97-AF65-F5344CB8AC3E}">
        <p14:creationId xmlns:p14="http://schemas.microsoft.com/office/powerpoint/2010/main" val="1816279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831933" y="137424"/>
            <a:ext cx="3444875" cy="307777"/>
          </a:xfrm>
          <a:prstGeom prst="rect">
            <a:avLst/>
          </a:prstGeom>
        </p:spPr>
        <p:txBody>
          <a:bodyPr>
            <a:spAutoFit/>
          </a:bodyPr>
          <a:lstStyle/>
          <a:p>
            <a:r>
              <a:rPr lang="es-ES" dirty="0">
                <a:solidFill>
                  <a:srgbClr val="374151"/>
                </a:solidFill>
                <a:latin typeface="Söhne"/>
              </a:rPr>
              <a:t>Efectos del entrenamiento (Neurales)</a:t>
            </a:r>
          </a:p>
        </p:txBody>
      </p:sp>
      <p:sp>
        <p:nvSpPr>
          <p:cNvPr id="6" name="CuadroTexto 5">
            <a:extLst>
              <a:ext uri="{FF2B5EF4-FFF2-40B4-BE49-F238E27FC236}">
                <a16:creationId xmlns:a16="http://schemas.microsoft.com/office/drawing/2014/main" id="{50C9FB39-8180-48CF-81BC-02A8ABB0DFA9}"/>
              </a:ext>
            </a:extLst>
          </p:cNvPr>
          <p:cNvSpPr txBox="1"/>
          <p:nvPr/>
        </p:nvSpPr>
        <p:spPr>
          <a:xfrm>
            <a:off x="121798" y="579649"/>
            <a:ext cx="6650916" cy="3323987"/>
          </a:xfrm>
          <a:prstGeom prst="rect">
            <a:avLst/>
          </a:prstGeom>
          <a:noFill/>
        </p:spPr>
        <p:txBody>
          <a:bodyPr wrap="square">
            <a:spAutoFit/>
          </a:bodyPr>
          <a:lstStyle/>
          <a:p>
            <a:pPr algn="just">
              <a:buFont typeface="Arial" panose="020B0604020202020204" pitchFamily="34" charset="0"/>
              <a:buChar char="•"/>
            </a:pPr>
            <a:r>
              <a:rPr lang="es-ES" b="0" i="0" dirty="0">
                <a:solidFill>
                  <a:srgbClr val="1F1F1F"/>
                </a:solidFill>
                <a:effectLst/>
                <a:latin typeface="Google Sans"/>
              </a:rPr>
              <a:t>Aumento de la neurogénesis: El ejercicio aumenta la creación de nuevas neuronas en el hipocampo, una región del cerebro importante para el aprendizaje y la memoria. Esto puede ayudar a mejorar la función cognitiva, la memoria y el aprendizaje.</a:t>
            </a:r>
          </a:p>
          <a:p>
            <a:pPr algn="just">
              <a:buFont typeface="Arial" panose="020B0604020202020204" pitchFamily="34" charset="0"/>
              <a:buChar char="•"/>
            </a:pPr>
            <a:r>
              <a:rPr lang="es-ES" b="0" i="0" dirty="0">
                <a:solidFill>
                  <a:srgbClr val="1F1F1F"/>
                </a:solidFill>
                <a:effectLst/>
                <a:latin typeface="Google Sans"/>
              </a:rPr>
              <a:t>Mejora de la </a:t>
            </a:r>
            <a:r>
              <a:rPr lang="es-ES" b="0" i="0" dirty="0" err="1">
                <a:solidFill>
                  <a:srgbClr val="1F1F1F"/>
                </a:solidFill>
                <a:effectLst/>
                <a:latin typeface="Google Sans"/>
              </a:rPr>
              <a:t>neuroplasticidad</a:t>
            </a:r>
            <a:r>
              <a:rPr lang="es-ES" b="0" i="0" dirty="0">
                <a:solidFill>
                  <a:srgbClr val="1F1F1F"/>
                </a:solidFill>
                <a:effectLst/>
                <a:latin typeface="Google Sans"/>
              </a:rPr>
              <a:t>: El ejercicio mejora la capacidad del cerebro para cambiar y adaptarse, lo que puede ayudar a proteger contra la demencia y la enfermedad de Alzheimer. Esto se debe a que el ejercicio aumenta la producción de factores de crecimiento neuronal, que ayudan a crear nuevas neuronas y proteger las neuronas existentes.</a:t>
            </a:r>
          </a:p>
          <a:p>
            <a:pPr algn="just">
              <a:buFont typeface="Arial" panose="020B0604020202020204" pitchFamily="34" charset="0"/>
              <a:buChar char="•"/>
            </a:pPr>
            <a:r>
              <a:rPr lang="es-ES" b="0" i="0" dirty="0">
                <a:solidFill>
                  <a:srgbClr val="1F1F1F"/>
                </a:solidFill>
                <a:effectLst/>
                <a:latin typeface="Google Sans"/>
              </a:rPr>
              <a:t>Aumento de la conectividad neuronal: El ejercicio aumenta las conexiones entre las neuronas, lo que puede mejorar la función cognitiva y el rendimiento deportivo. Esto se debe a que el ejercicio aumenta la producción de proteínas que ayudan a formar nuevas conexiones neuronales.</a:t>
            </a:r>
          </a:p>
          <a:p>
            <a:pPr algn="just">
              <a:buFont typeface="Arial" panose="020B0604020202020204" pitchFamily="34" charset="0"/>
              <a:buChar char="•"/>
            </a:pPr>
            <a:r>
              <a:rPr lang="es-ES" b="0" i="0" dirty="0">
                <a:solidFill>
                  <a:srgbClr val="1F1F1F"/>
                </a:solidFill>
                <a:effectLst/>
                <a:latin typeface="Google Sans"/>
              </a:rPr>
              <a:t>Reducción del estrés: El ejercicio puede ayudar a reducir el estrés y la ansiedad, lo que puede mejorar el estado de ánimo y la salud mental. Esto se debe a que el ejercicio libera endorfinas, que tienen un efecto calmante en el cerebro.</a:t>
            </a:r>
          </a:p>
        </p:txBody>
      </p:sp>
    </p:spTree>
    <p:extLst>
      <p:ext uri="{BB962C8B-B14F-4D97-AF65-F5344CB8AC3E}">
        <p14:creationId xmlns:p14="http://schemas.microsoft.com/office/powerpoint/2010/main" val="3545851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831933" y="137424"/>
            <a:ext cx="3869159" cy="307777"/>
          </a:xfrm>
          <a:prstGeom prst="rect">
            <a:avLst/>
          </a:prstGeom>
        </p:spPr>
        <p:txBody>
          <a:bodyPr wrap="square">
            <a:spAutoFit/>
          </a:bodyPr>
          <a:lstStyle/>
          <a:p>
            <a:r>
              <a:rPr lang="es-ES" dirty="0">
                <a:solidFill>
                  <a:srgbClr val="374151"/>
                </a:solidFill>
                <a:latin typeface="Söhne"/>
              </a:rPr>
              <a:t>Efectos del entrenamiento (Cardiovasculares)</a:t>
            </a:r>
          </a:p>
        </p:txBody>
      </p:sp>
      <p:sp>
        <p:nvSpPr>
          <p:cNvPr id="6" name="CuadroTexto 5">
            <a:extLst>
              <a:ext uri="{FF2B5EF4-FFF2-40B4-BE49-F238E27FC236}">
                <a16:creationId xmlns:a16="http://schemas.microsoft.com/office/drawing/2014/main" id="{50C9FB39-8180-48CF-81BC-02A8ABB0DFA9}"/>
              </a:ext>
            </a:extLst>
          </p:cNvPr>
          <p:cNvSpPr txBox="1"/>
          <p:nvPr/>
        </p:nvSpPr>
        <p:spPr>
          <a:xfrm>
            <a:off x="121798" y="579649"/>
            <a:ext cx="6650916" cy="2031325"/>
          </a:xfrm>
          <a:prstGeom prst="rect">
            <a:avLst/>
          </a:prstGeom>
          <a:noFill/>
        </p:spPr>
        <p:txBody>
          <a:bodyPr wrap="square">
            <a:spAutoFit/>
          </a:bodyPr>
          <a:lstStyle/>
          <a:p>
            <a:pPr algn="l">
              <a:buFont typeface="Arial" panose="020B0604020202020204" pitchFamily="34" charset="0"/>
              <a:buChar char="•"/>
            </a:pPr>
            <a:r>
              <a:rPr lang="es-ES" b="0" i="0" dirty="0">
                <a:solidFill>
                  <a:srgbClr val="1F1F1F"/>
                </a:solidFill>
                <a:effectLst/>
                <a:latin typeface="Google Sans"/>
              </a:rPr>
              <a:t>Reducción de la presión arterial: El ejercicio puede ayudar a reducir la presión arterial, lo que puede reducir el riesgo de enfermedades cardíacas, accidentes cerebrovasculares y muerte prematura.</a:t>
            </a:r>
          </a:p>
          <a:p>
            <a:pPr algn="l">
              <a:buFont typeface="Arial" panose="020B0604020202020204" pitchFamily="34" charset="0"/>
              <a:buChar char="•"/>
            </a:pPr>
            <a:r>
              <a:rPr lang="es-ES" b="0" i="0" dirty="0">
                <a:solidFill>
                  <a:srgbClr val="1F1F1F"/>
                </a:solidFill>
                <a:effectLst/>
                <a:latin typeface="Google Sans"/>
              </a:rPr>
              <a:t>Reducción de los niveles de colesterol: El ejercicio puede ayudar a reducir los niveles de colesterol LDL ("malo") y aumentar los niveles de colesterol HDL ("bueno").</a:t>
            </a:r>
          </a:p>
          <a:p>
            <a:pPr algn="l">
              <a:buFont typeface="Arial" panose="020B0604020202020204" pitchFamily="34" charset="0"/>
              <a:buChar char="•"/>
            </a:pPr>
            <a:r>
              <a:rPr lang="es-ES" b="0" i="0" dirty="0">
                <a:solidFill>
                  <a:srgbClr val="1F1F1F"/>
                </a:solidFill>
                <a:effectLst/>
                <a:latin typeface="Google Sans"/>
              </a:rPr>
              <a:t>Mejora de la función cardíaca: El ejercicio puede ayudar a mejorar la función cardíaca, lo que puede hacer que el corazón trabaje más eficientemente.</a:t>
            </a:r>
          </a:p>
          <a:p>
            <a:pPr algn="l">
              <a:buFont typeface="Arial" panose="020B0604020202020204" pitchFamily="34" charset="0"/>
              <a:buChar char="•"/>
            </a:pPr>
            <a:r>
              <a:rPr lang="es-ES" b="0" i="0" dirty="0">
                <a:solidFill>
                  <a:srgbClr val="1F1F1F"/>
                </a:solidFill>
                <a:effectLst/>
                <a:latin typeface="Google Sans"/>
              </a:rPr>
              <a:t>Aumento de la resistencia: El ejercicio puede ayudar a aumentar la resistencia, lo que significa que puede hacer ejercicio durante más tiempo sin fatigarse.</a:t>
            </a:r>
          </a:p>
        </p:txBody>
      </p:sp>
    </p:spTree>
    <p:extLst>
      <p:ext uri="{BB962C8B-B14F-4D97-AF65-F5344CB8AC3E}">
        <p14:creationId xmlns:p14="http://schemas.microsoft.com/office/powerpoint/2010/main" val="1656506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831933" y="137424"/>
            <a:ext cx="3869159" cy="307777"/>
          </a:xfrm>
          <a:prstGeom prst="rect">
            <a:avLst/>
          </a:prstGeom>
        </p:spPr>
        <p:txBody>
          <a:bodyPr wrap="square">
            <a:spAutoFit/>
          </a:bodyPr>
          <a:lstStyle/>
          <a:p>
            <a:r>
              <a:rPr lang="es-ES" dirty="0">
                <a:solidFill>
                  <a:srgbClr val="374151"/>
                </a:solidFill>
                <a:latin typeface="Söhne"/>
              </a:rPr>
              <a:t>Efectos del entrenamiento (Cardiovasculares)</a:t>
            </a:r>
          </a:p>
        </p:txBody>
      </p:sp>
      <p:sp>
        <p:nvSpPr>
          <p:cNvPr id="6" name="CuadroTexto 5">
            <a:extLst>
              <a:ext uri="{FF2B5EF4-FFF2-40B4-BE49-F238E27FC236}">
                <a16:creationId xmlns:a16="http://schemas.microsoft.com/office/drawing/2014/main" id="{50C9FB39-8180-48CF-81BC-02A8ABB0DFA9}"/>
              </a:ext>
            </a:extLst>
          </p:cNvPr>
          <p:cNvSpPr txBox="1"/>
          <p:nvPr/>
        </p:nvSpPr>
        <p:spPr>
          <a:xfrm>
            <a:off x="121798" y="579649"/>
            <a:ext cx="6650916" cy="2677656"/>
          </a:xfrm>
          <a:prstGeom prst="rect">
            <a:avLst/>
          </a:prstGeom>
          <a:noFill/>
        </p:spPr>
        <p:txBody>
          <a:bodyPr wrap="square">
            <a:spAutoFit/>
          </a:bodyPr>
          <a:lstStyle/>
          <a:p>
            <a:pPr algn="l">
              <a:buFont typeface="Arial" panose="020B0604020202020204" pitchFamily="34" charset="0"/>
              <a:buChar char="•"/>
            </a:pPr>
            <a:r>
              <a:rPr lang="es-ES" b="0" i="0" dirty="0">
                <a:solidFill>
                  <a:srgbClr val="1F1F1F"/>
                </a:solidFill>
                <a:effectLst/>
                <a:latin typeface="Google Sans"/>
              </a:rPr>
              <a:t>Aumento de la resistencia: El ejercicio puede ayudar a aumentar la resistencia, lo que significa que puede hacer ejercicio durante más tiempo sin fatigarse.</a:t>
            </a:r>
          </a:p>
          <a:p>
            <a:pPr algn="l">
              <a:buFont typeface="Arial" panose="020B0604020202020204" pitchFamily="34" charset="0"/>
              <a:buChar char="•"/>
            </a:pPr>
            <a:r>
              <a:rPr lang="es-ES" b="0" i="0" dirty="0">
                <a:solidFill>
                  <a:srgbClr val="1F1F1F"/>
                </a:solidFill>
                <a:effectLst/>
                <a:latin typeface="Google Sans"/>
              </a:rPr>
              <a:t>Reducción del riesgo de diabetes: El ejercicio puede ayudar a reducir el riesgo de diabetes tipo 2, una enfermedad que afecta a los niveles de azúcar en sangre.</a:t>
            </a:r>
          </a:p>
          <a:p>
            <a:pPr algn="l">
              <a:buFont typeface="Arial" panose="020B0604020202020204" pitchFamily="34" charset="0"/>
              <a:buChar char="•"/>
            </a:pPr>
            <a:r>
              <a:rPr lang="es-ES" b="0" i="0" dirty="0">
                <a:solidFill>
                  <a:srgbClr val="1F1F1F"/>
                </a:solidFill>
                <a:effectLst/>
                <a:latin typeface="Google Sans"/>
              </a:rPr>
              <a:t>Reducción del riesgo de obesidad: El ejercicio puede ayudar a reducir el riesgo de obesidad, una condición que está relacionada con una serie de problemas de salud.</a:t>
            </a:r>
          </a:p>
          <a:p>
            <a:pPr algn="l">
              <a:buFont typeface="Arial" panose="020B0604020202020204" pitchFamily="34" charset="0"/>
              <a:buChar char="•"/>
            </a:pPr>
            <a:r>
              <a:rPr lang="es-ES" b="0" i="0" dirty="0">
                <a:solidFill>
                  <a:srgbClr val="1F1F1F"/>
                </a:solidFill>
                <a:effectLst/>
                <a:latin typeface="Google Sans"/>
              </a:rPr>
              <a:t>Mejora del estado de ánimo: El ejercicio puede ayudar a mejorar el estado de ánimo, reduciendo los niveles de estrés y ansiedad.</a:t>
            </a:r>
          </a:p>
          <a:p>
            <a:pPr algn="l">
              <a:buFont typeface="Arial" panose="020B0604020202020204" pitchFamily="34" charset="0"/>
              <a:buChar char="•"/>
            </a:pPr>
            <a:r>
              <a:rPr lang="es-ES" b="0" i="0" dirty="0">
                <a:solidFill>
                  <a:srgbClr val="1F1F1F"/>
                </a:solidFill>
                <a:effectLst/>
                <a:latin typeface="Google Sans"/>
              </a:rPr>
              <a:t>Aumento de la energía: El ejercicio puede ayudar a aumentar la energía, lo que puede hacer que se sienta más activo y enérgico durante el día.</a:t>
            </a:r>
          </a:p>
          <a:p>
            <a:pPr algn="l">
              <a:buFont typeface="Arial" panose="020B0604020202020204" pitchFamily="34" charset="0"/>
              <a:buChar char="•"/>
            </a:pPr>
            <a:r>
              <a:rPr lang="es-ES" b="0" i="0" dirty="0">
                <a:solidFill>
                  <a:srgbClr val="1F1F1F"/>
                </a:solidFill>
                <a:effectLst/>
                <a:latin typeface="Google Sans"/>
              </a:rPr>
              <a:t>Mejora de la calidad del sueño: El ejercicio puede ayudar a mejorar la calidad del sueño, lo que puede hacer que se sienta más descansado y alerta durante el día.</a:t>
            </a:r>
          </a:p>
        </p:txBody>
      </p:sp>
    </p:spTree>
    <p:extLst>
      <p:ext uri="{BB962C8B-B14F-4D97-AF65-F5344CB8AC3E}">
        <p14:creationId xmlns:p14="http://schemas.microsoft.com/office/powerpoint/2010/main" val="3038480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831933" y="137424"/>
            <a:ext cx="3869159" cy="307777"/>
          </a:xfrm>
          <a:prstGeom prst="rect">
            <a:avLst/>
          </a:prstGeom>
        </p:spPr>
        <p:txBody>
          <a:bodyPr wrap="square">
            <a:spAutoFit/>
          </a:bodyPr>
          <a:lstStyle/>
          <a:p>
            <a:r>
              <a:rPr lang="es-ES" dirty="0">
                <a:solidFill>
                  <a:srgbClr val="374151"/>
                </a:solidFill>
                <a:latin typeface="Söhne"/>
              </a:rPr>
              <a:t>Efectos del entrenamiento (Psicológicos)</a:t>
            </a:r>
          </a:p>
        </p:txBody>
      </p:sp>
      <p:sp>
        <p:nvSpPr>
          <p:cNvPr id="6" name="CuadroTexto 5">
            <a:extLst>
              <a:ext uri="{FF2B5EF4-FFF2-40B4-BE49-F238E27FC236}">
                <a16:creationId xmlns:a16="http://schemas.microsoft.com/office/drawing/2014/main" id="{50C9FB39-8180-48CF-81BC-02A8ABB0DFA9}"/>
              </a:ext>
            </a:extLst>
          </p:cNvPr>
          <p:cNvSpPr txBox="1"/>
          <p:nvPr/>
        </p:nvSpPr>
        <p:spPr>
          <a:xfrm>
            <a:off x="121798" y="579649"/>
            <a:ext cx="6650916" cy="2246769"/>
          </a:xfrm>
          <a:prstGeom prst="rect">
            <a:avLst/>
          </a:prstGeom>
          <a:noFill/>
        </p:spPr>
        <p:txBody>
          <a:bodyPr wrap="square">
            <a:spAutoFit/>
          </a:bodyPr>
          <a:lstStyle/>
          <a:p>
            <a:pPr algn="l">
              <a:buFont typeface="Arial" panose="020B0604020202020204" pitchFamily="34" charset="0"/>
              <a:buChar char="•"/>
            </a:pPr>
            <a:r>
              <a:rPr lang="es-ES" b="0" i="0" dirty="0">
                <a:solidFill>
                  <a:srgbClr val="1F1F1F"/>
                </a:solidFill>
                <a:effectLst/>
                <a:latin typeface="Google Sans"/>
              </a:rPr>
              <a:t>Mejora del estado de ánimo: El ejercicio libera endorfinas, que tienen un efecto calmante en el cerebro. Las endorfinas también ayudan a reducir los niveles de cortisol, una hormona del estrés. Esto puede ayudar a mejorar el estado de ánimo y reducir los síntomas de la depresión, la ansiedad y el estrés.</a:t>
            </a:r>
          </a:p>
          <a:p>
            <a:pPr algn="l">
              <a:buFont typeface="Arial" panose="020B0604020202020204" pitchFamily="34" charset="0"/>
              <a:buChar char="•"/>
            </a:pPr>
            <a:r>
              <a:rPr lang="es-ES" b="0" i="0" dirty="0">
                <a:solidFill>
                  <a:srgbClr val="1F1F1F"/>
                </a:solidFill>
                <a:effectLst/>
                <a:latin typeface="Google Sans"/>
              </a:rPr>
              <a:t>Aumento de la autoestima: El ejercicio puede ayudar a aumentar la autoestima al mejorar la imagen corporal y la confianza en uno mismo. Esto se debe a que el ejercicio puede ayudar a perder peso, mejorar la fuerza muscular y aumentar la flexibilidad.</a:t>
            </a:r>
          </a:p>
          <a:p>
            <a:pPr algn="l">
              <a:buFont typeface="Arial" panose="020B0604020202020204" pitchFamily="34" charset="0"/>
              <a:buChar char="•"/>
            </a:pPr>
            <a:r>
              <a:rPr lang="es-ES" b="0" i="0" dirty="0">
                <a:solidFill>
                  <a:srgbClr val="1F1F1F"/>
                </a:solidFill>
                <a:effectLst/>
                <a:latin typeface="Google Sans"/>
              </a:rPr>
              <a:t>Reducción del riesgo de depresión: El ejercicio puede ayudar a reducir el riesgo de depresión al mejorar el estado de ánimo y la autoestima. También puede ayudar a reducir los niveles de estrés, que son un factor de riesgo para la depresión.</a:t>
            </a:r>
          </a:p>
        </p:txBody>
      </p:sp>
    </p:spTree>
    <p:extLst>
      <p:ext uri="{BB962C8B-B14F-4D97-AF65-F5344CB8AC3E}">
        <p14:creationId xmlns:p14="http://schemas.microsoft.com/office/powerpoint/2010/main" val="2161391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831933" y="137424"/>
            <a:ext cx="3869159" cy="307777"/>
          </a:xfrm>
          <a:prstGeom prst="rect">
            <a:avLst/>
          </a:prstGeom>
        </p:spPr>
        <p:txBody>
          <a:bodyPr wrap="square">
            <a:spAutoFit/>
          </a:bodyPr>
          <a:lstStyle/>
          <a:p>
            <a:r>
              <a:rPr lang="es-ES" dirty="0">
                <a:solidFill>
                  <a:srgbClr val="374151"/>
                </a:solidFill>
                <a:latin typeface="Söhne"/>
              </a:rPr>
              <a:t>Efectos del entrenamiento (Psicológicos)</a:t>
            </a:r>
          </a:p>
        </p:txBody>
      </p:sp>
      <p:sp>
        <p:nvSpPr>
          <p:cNvPr id="6" name="CuadroTexto 5">
            <a:extLst>
              <a:ext uri="{FF2B5EF4-FFF2-40B4-BE49-F238E27FC236}">
                <a16:creationId xmlns:a16="http://schemas.microsoft.com/office/drawing/2014/main" id="{50C9FB39-8180-48CF-81BC-02A8ABB0DFA9}"/>
              </a:ext>
            </a:extLst>
          </p:cNvPr>
          <p:cNvSpPr txBox="1"/>
          <p:nvPr/>
        </p:nvSpPr>
        <p:spPr>
          <a:xfrm>
            <a:off x="121798" y="579649"/>
            <a:ext cx="6650916" cy="2677656"/>
          </a:xfrm>
          <a:prstGeom prst="rect">
            <a:avLst/>
          </a:prstGeom>
          <a:noFill/>
        </p:spPr>
        <p:txBody>
          <a:bodyPr wrap="square">
            <a:spAutoFit/>
          </a:bodyPr>
          <a:lstStyle/>
          <a:p>
            <a:pPr algn="l">
              <a:buFont typeface="Arial" panose="020B0604020202020204" pitchFamily="34" charset="0"/>
              <a:buChar char="•"/>
            </a:pPr>
            <a:r>
              <a:rPr lang="es-ES" b="0" i="0" dirty="0">
                <a:solidFill>
                  <a:srgbClr val="1F1F1F"/>
                </a:solidFill>
                <a:effectLst/>
                <a:latin typeface="Google Sans"/>
              </a:rPr>
              <a:t>Mejora de la calidad del sueño: El ejercicio puede ayudar a mejorar la calidad del sueño al aumentar la producción de melatonina, una hormona que ayuda a regular el sueño. También puede ayudar a reducir la ansiedad y el estrés, que pueden interrumpir el sueño.</a:t>
            </a:r>
          </a:p>
          <a:p>
            <a:pPr algn="l">
              <a:buFont typeface="Arial" panose="020B0604020202020204" pitchFamily="34" charset="0"/>
              <a:buChar char="•"/>
            </a:pPr>
            <a:r>
              <a:rPr lang="es-ES" b="0" i="0" dirty="0">
                <a:solidFill>
                  <a:srgbClr val="1F1F1F"/>
                </a:solidFill>
                <a:effectLst/>
                <a:latin typeface="Google Sans"/>
              </a:rPr>
              <a:t>Aumento de la concentración y la atención: El ejercicio puede ayudar a aumentar la concentración y la atención al mejorar el flujo sanguíneo al cerebro. También puede ayudar a reducir los niveles de cortisol, una hormona que puede interferir con la función cognitiva.</a:t>
            </a:r>
          </a:p>
          <a:p>
            <a:pPr algn="l">
              <a:buFont typeface="Arial" panose="020B0604020202020204" pitchFamily="34" charset="0"/>
              <a:buChar char="•"/>
            </a:pPr>
            <a:r>
              <a:rPr lang="es-ES" b="0" i="0" dirty="0">
                <a:solidFill>
                  <a:srgbClr val="1F1F1F"/>
                </a:solidFill>
                <a:effectLst/>
                <a:latin typeface="Google Sans"/>
              </a:rPr>
              <a:t>Reducción del riesgo de demencia: El ejercicio puede ayudar a reducir el riesgo de demencia al mejorar la salud del cerebro. Esto se debe a que el ejercicio puede ayudar a aumentar el flujo sanguíneo al cerebro, crear nuevas neuronas y proteger las neuronas existentes.</a:t>
            </a:r>
          </a:p>
        </p:txBody>
      </p:sp>
    </p:spTree>
    <p:extLst>
      <p:ext uri="{BB962C8B-B14F-4D97-AF65-F5344CB8AC3E}">
        <p14:creationId xmlns:p14="http://schemas.microsoft.com/office/powerpoint/2010/main" val="29172512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831933" y="137424"/>
            <a:ext cx="3869159" cy="307777"/>
          </a:xfrm>
          <a:prstGeom prst="rect">
            <a:avLst/>
          </a:prstGeom>
        </p:spPr>
        <p:txBody>
          <a:bodyPr wrap="square">
            <a:spAutoFit/>
          </a:bodyPr>
          <a:lstStyle/>
          <a:p>
            <a:r>
              <a:rPr lang="es-ES" dirty="0">
                <a:solidFill>
                  <a:srgbClr val="374151"/>
                </a:solidFill>
                <a:latin typeface="Söhne"/>
              </a:rPr>
              <a:t>Efectos del entrenamiento (Óseos)</a:t>
            </a:r>
          </a:p>
        </p:txBody>
      </p:sp>
      <p:sp>
        <p:nvSpPr>
          <p:cNvPr id="6" name="CuadroTexto 5">
            <a:extLst>
              <a:ext uri="{FF2B5EF4-FFF2-40B4-BE49-F238E27FC236}">
                <a16:creationId xmlns:a16="http://schemas.microsoft.com/office/drawing/2014/main" id="{50C9FB39-8180-48CF-81BC-02A8ABB0DFA9}"/>
              </a:ext>
            </a:extLst>
          </p:cNvPr>
          <p:cNvSpPr txBox="1"/>
          <p:nvPr/>
        </p:nvSpPr>
        <p:spPr>
          <a:xfrm>
            <a:off x="121798" y="579649"/>
            <a:ext cx="6650916" cy="2677656"/>
          </a:xfrm>
          <a:prstGeom prst="rect">
            <a:avLst/>
          </a:prstGeom>
          <a:noFill/>
        </p:spPr>
        <p:txBody>
          <a:bodyPr wrap="square">
            <a:spAutoFit/>
          </a:bodyPr>
          <a:lstStyle/>
          <a:p>
            <a:pPr algn="l">
              <a:buFont typeface="Arial" panose="020B0604020202020204" pitchFamily="34" charset="0"/>
              <a:buChar char="•"/>
            </a:pPr>
            <a:r>
              <a:rPr lang="es-ES" b="0" i="0" dirty="0">
                <a:solidFill>
                  <a:srgbClr val="1F1F1F"/>
                </a:solidFill>
                <a:effectLst/>
                <a:latin typeface="Google Sans"/>
              </a:rPr>
              <a:t>Aumento de la densidad ósea: El ejercicio que pone peso en los huesos, como caminar, correr, saltar y levantar pesas, puede ayudar a aumentar la densidad ósea. Esto se debe a que el ejercicio estimula la producción de hueso nuevo.</a:t>
            </a:r>
          </a:p>
          <a:p>
            <a:pPr algn="l">
              <a:buFont typeface="Arial" panose="020B0604020202020204" pitchFamily="34" charset="0"/>
              <a:buChar char="•"/>
            </a:pPr>
            <a:r>
              <a:rPr lang="es-ES" b="0" i="0" dirty="0">
                <a:solidFill>
                  <a:srgbClr val="1F1F1F"/>
                </a:solidFill>
                <a:effectLst/>
                <a:latin typeface="Google Sans"/>
              </a:rPr>
              <a:t>Mejora de la fuerza ósea: El ejercicio que pone peso en los huesos puede ayudar a mejorar la fuerza ósea. Esto se debe a que el ejercicio ayuda a construir músculos, que ayudan a soportar los huesos.</a:t>
            </a:r>
          </a:p>
          <a:p>
            <a:pPr algn="l">
              <a:buFont typeface="Arial" panose="020B0604020202020204" pitchFamily="34" charset="0"/>
              <a:buChar char="•"/>
            </a:pPr>
            <a:r>
              <a:rPr lang="es-ES" b="0" i="0" dirty="0">
                <a:solidFill>
                  <a:srgbClr val="1F1F1F"/>
                </a:solidFill>
                <a:effectLst/>
                <a:latin typeface="Google Sans"/>
              </a:rPr>
              <a:t>Mejora de la flexibilidad ósea: El ejercicio que estira los músculos y los tendones puede ayudar a mejorar la flexibilidad ósea. Esto se debe a que el ejercicio ayuda a relajar los músculos y los tendones, lo que puede ayudar a prevenir lesiones por uso excesivo.</a:t>
            </a:r>
          </a:p>
          <a:p>
            <a:pPr algn="l">
              <a:buFont typeface="Arial" panose="020B0604020202020204" pitchFamily="34" charset="0"/>
              <a:buChar char="•"/>
            </a:pPr>
            <a:r>
              <a:rPr lang="es-ES" b="0" i="0" dirty="0">
                <a:solidFill>
                  <a:srgbClr val="1F1F1F"/>
                </a:solidFill>
                <a:effectLst/>
                <a:latin typeface="Google Sans"/>
              </a:rPr>
              <a:t>Reducción del riesgo de fracturas: El ejercicio puede ayudar a reducir el riesgo de fracturas al aumentar la densidad ósea, mejorar la fuerza ósea y mejorar la flexibilidad ósea.</a:t>
            </a:r>
          </a:p>
        </p:txBody>
      </p:sp>
    </p:spTree>
    <p:extLst>
      <p:ext uri="{BB962C8B-B14F-4D97-AF65-F5344CB8AC3E}">
        <p14:creationId xmlns:p14="http://schemas.microsoft.com/office/powerpoint/2010/main" val="907792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831933" y="137424"/>
            <a:ext cx="3869159" cy="307777"/>
          </a:xfrm>
          <a:prstGeom prst="rect">
            <a:avLst/>
          </a:prstGeom>
        </p:spPr>
        <p:txBody>
          <a:bodyPr wrap="square">
            <a:spAutoFit/>
          </a:bodyPr>
          <a:lstStyle/>
          <a:p>
            <a:r>
              <a:rPr lang="es-ES" dirty="0">
                <a:solidFill>
                  <a:srgbClr val="374151"/>
                </a:solidFill>
                <a:latin typeface="Söhne"/>
              </a:rPr>
              <a:t>Efectos del entrenamiento (Musculares)</a:t>
            </a:r>
          </a:p>
        </p:txBody>
      </p:sp>
      <p:sp>
        <p:nvSpPr>
          <p:cNvPr id="6" name="CuadroTexto 5">
            <a:extLst>
              <a:ext uri="{FF2B5EF4-FFF2-40B4-BE49-F238E27FC236}">
                <a16:creationId xmlns:a16="http://schemas.microsoft.com/office/drawing/2014/main" id="{50C9FB39-8180-48CF-81BC-02A8ABB0DFA9}"/>
              </a:ext>
            </a:extLst>
          </p:cNvPr>
          <p:cNvSpPr txBox="1"/>
          <p:nvPr/>
        </p:nvSpPr>
        <p:spPr>
          <a:xfrm>
            <a:off x="121798" y="579649"/>
            <a:ext cx="6650916" cy="3108543"/>
          </a:xfrm>
          <a:prstGeom prst="rect">
            <a:avLst/>
          </a:prstGeom>
          <a:noFill/>
        </p:spPr>
        <p:txBody>
          <a:bodyPr wrap="square">
            <a:spAutoFit/>
          </a:bodyPr>
          <a:lstStyle/>
          <a:p>
            <a:pPr algn="l">
              <a:buFont typeface="Arial" panose="020B0604020202020204" pitchFamily="34" charset="0"/>
              <a:buChar char="•"/>
            </a:pPr>
            <a:r>
              <a:rPr lang="es-ES" b="0" i="0" dirty="0">
                <a:solidFill>
                  <a:srgbClr val="1F1F1F"/>
                </a:solidFill>
                <a:effectLst/>
                <a:latin typeface="Google Sans"/>
              </a:rPr>
              <a:t>Aumento de la fuerza: El ejercicio que pone peso en los músculos, como levantar pesas o hacer ejercicios de resistencia, puede ayudar a aumentar la fuerza muscular. Esto se debe a que el ejercicio estimula la producción de proteínas, que son necesarias para la construcción de músculo.</a:t>
            </a:r>
          </a:p>
          <a:p>
            <a:pPr algn="l">
              <a:buFont typeface="Arial" panose="020B0604020202020204" pitchFamily="34" charset="0"/>
              <a:buChar char="•"/>
            </a:pPr>
            <a:r>
              <a:rPr lang="es-ES" b="0" i="0" dirty="0">
                <a:solidFill>
                  <a:srgbClr val="1F1F1F"/>
                </a:solidFill>
                <a:effectLst/>
                <a:latin typeface="Google Sans"/>
              </a:rPr>
              <a:t>Aumento del tamaño muscular: El ejercicio que pone peso en los músculos puede ayudar a aumentar el tamaño muscular. Esto se debe a que el ejercicio estimula la producción de nuevas células musculares.</a:t>
            </a:r>
          </a:p>
          <a:p>
            <a:pPr algn="l">
              <a:buFont typeface="Arial" panose="020B0604020202020204" pitchFamily="34" charset="0"/>
              <a:buChar char="•"/>
            </a:pPr>
            <a:r>
              <a:rPr lang="es-ES" b="0" i="0" dirty="0">
                <a:solidFill>
                  <a:srgbClr val="1F1F1F"/>
                </a:solidFill>
                <a:effectLst/>
                <a:latin typeface="Google Sans"/>
              </a:rPr>
              <a:t>Mejora de la resistencia muscular: El ejercicio que pone peso en los músculos durante un período prolongado de tiempo puede ayudar a mejorar la resistencia muscular. Esto se debe a que el ejercicio ayuda a los músculos a adaptarse al estrés y a utilizar el oxígeno de manera más eficiente.</a:t>
            </a:r>
          </a:p>
          <a:p>
            <a:pPr algn="l">
              <a:buFont typeface="Arial" panose="020B0604020202020204" pitchFamily="34" charset="0"/>
              <a:buChar char="•"/>
            </a:pPr>
            <a:r>
              <a:rPr lang="es-ES" b="0" i="0" dirty="0">
                <a:solidFill>
                  <a:srgbClr val="1F1F1F"/>
                </a:solidFill>
                <a:effectLst/>
                <a:latin typeface="Google Sans"/>
              </a:rPr>
              <a:t>Reducción del riesgo de lesiones: El ejercicio puede ayudar a reducir el riesgo de lesiones al fortalecer los músculos y los tendones. Esto se debe a que los músculos y los tendones más fuertes son menos propensos a sufrir lesiones.</a:t>
            </a:r>
          </a:p>
        </p:txBody>
      </p:sp>
    </p:spTree>
    <p:extLst>
      <p:ext uri="{BB962C8B-B14F-4D97-AF65-F5344CB8AC3E}">
        <p14:creationId xmlns:p14="http://schemas.microsoft.com/office/powerpoint/2010/main" val="3046729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922768"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Capacidades condicionales o habilidades </a:t>
            </a:r>
            <a:r>
              <a:rPr lang="es-ES" sz="4400" dirty="0" err="1">
                <a:solidFill>
                  <a:schemeClr val="bg2"/>
                </a:solidFill>
                <a:latin typeface="Avenir"/>
                <a:sym typeface="Avenir"/>
              </a:rPr>
              <a:t>biomotoras</a:t>
            </a:r>
            <a:endParaRPr lang="es-ES" sz="4400" dirty="0">
              <a:solidFill>
                <a:schemeClr val="bg2"/>
              </a:solidFill>
              <a:latin typeface="Avenir"/>
              <a:sym typeface="Avenir"/>
            </a:endParaRP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2397873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3" descr="Text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98" name="Google Shape;98;p3"/>
          <p:cNvSpPr txBox="1">
            <a:spLocks noGrp="1"/>
          </p:cNvSpPr>
          <p:nvPr>
            <p:ph type="title"/>
          </p:nvPr>
        </p:nvSpPr>
        <p:spPr>
          <a:xfrm>
            <a:off x="635989" y="1773240"/>
            <a:ext cx="5379049" cy="2470148"/>
          </a:xfrm>
          <a:prstGeom prst="rect">
            <a:avLst/>
          </a:prstGeom>
          <a:noFill/>
          <a:ln>
            <a:noFill/>
          </a:ln>
        </p:spPr>
        <p:txBody>
          <a:bodyPr spcFirstLastPara="1" wrap="square" lIns="91425" tIns="45700" rIns="91425" bIns="45700" anchor="ctr" anchorCtr="0">
            <a:normAutofit/>
          </a:bodyPr>
          <a:lstStyle/>
          <a:p>
            <a:pPr marL="171450" lvl="0" indent="-171450" algn="l" rtl="0">
              <a:lnSpc>
                <a:spcPct val="90000"/>
              </a:lnSpc>
              <a:spcBef>
                <a:spcPts val="0"/>
              </a:spcBef>
              <a:spcAft>
                <a:spcPts val="0"/>
              </a:spcAft>
              <a:buClr>
                <a:srgbClr val="375F68"/>
              </a:buClr>
              <a:buSzPts val="1200"/>
              <a:buFont typeface="Arial" panose="020B0604020202020204" pitchFamily="34" charset="0"/>
              <a:buChar char="•"/>
            </a:pPr>
            <a:r>
              <a:rPr lang="es-ES" sz="1200" dirty="0">
                <a:solidFill>
                  <a:srgbClr val="375F68"/>
                </a:solidFill>
                <a:latin typeface="Avenir"/>
                <a:sym typeface="Avenir"/>
              </a:rPr>
              <a:t>Discriminar principios de entrenamiento</a:t>
            </a:r>
            <a:br>
              <a:rPr lang="es-ES" sz="1200" dirty="0">
                <a:solidFill>
                  <a:srgbClr val="375F68"/>
                </a:solidFill>
                <a:latin typeface="Avenir"/>
                <a:sym typeface="Avenir"/>
              </a:rPr>
            </a:br>
            <a:r>
              <a:rPr lang="es-ES" sz="1200" dirty="0">
                <a:solidFill>
                  <a:srgbClr val="375F68"/>
                </a:solidFill>
                <a:latin typeface="Avenir"/>
                <a:sym typeface="Avenir"/>
              </a:rPr>
              <a:t>Programar entrenamientos de capacidades condicionales</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CL" b="0" i="0" dirty="0">
                <a:solidFill>
                  <a:srgbClr val="1F1F1F"/>
                </a:solidFill>
                <a:effectLst/>
                <a:latin typeface="Google Sans"/>
              </a:rPr>
              <a:t>Resistencia o </a:t>
            </a:r>
            <a:r>
              <a:rPr lang="es-CL" b="0" i="0" dirty="0" err="1">
                <a:solidFill>
                  <a:srgbClr val="1F1F1F"/>
                </a:solidFill>
                <a:effectLst/>
                <a:latin typeface="Google Sans"/>
              </a:rPr>
              <a:t>endurance</a:t>
            </a:r>
            <a:endParaRPr lang="es-ES" dirty="0">
              <a:solidFill>
                <a:srgbClr val="374151"/>
              </a:solidFill>
              <a:latin typeface="Söhne"/>
            </a:endParaRPr>
          </a:p>
        </p:txBody>
      </p:sp>
      <p:sp>
        <p:nvSpPr>
          <p:cNvPr id="6" name="CuadroTexto 5">
            <a:extLst>
              <a:ext uri="{FF2B5EF4-FFF2-40B4-BE49-F238E27FC236}">
                <a16:creationId xmlns:a16="http://schemas.microsoft.com/office/drawing/2014/main" id="{4EFE0CC0-08B8-4688-B7A9-AE9C02046EB3}"/>
              </a:ext>
            </a:extLst>
          </p:cNvPr>
          <p:cNvSpPr txBox="1"/>
          <p:nvPr/>
        </p:nvSpPr>
        <p:spPr>
          <a:xfrm>
            <a:off x="357691" y="1064925"/>
            <a:ext cx="6204474" cy="307777"/>
          </a:xfrm>
          <a:prstGeom prst="rect">
            <a:avLst/>
          </a:prstGeom>
          <a:noFill/>
        </p:spPr>
        <p:txBody>
          <a:bodyPr wrap="square">
            <a:spAutoFit/>
          </a:bodyPr>
          <a:lstStyle/>
          <a:p>
            <a:pPr marL="285750" indent="-285750">
              <a:buFont typeface="Arial" panose="020B0604020202020204" pitchFamily="34" charset="0"/>
              <a:buChar char="•"/>
            </a:pPr>
            <a:r>
              <a:rPr lang="es-ES" dirty="0"/>
              <a:t>Capacidad del deportista de soportar la carga psicofísica (Frey, 1977)</a:t>
            </a:r>
          </a:p>
        </p:txBody>
      </p:sp>
      <p:pic>
        <p:nvPicPr>
          <p:cNvPr id="7" name="Imagen 6">
            <a:extLst>
              <a:ext uri="{FF2B5EF4-FFF2-40B4-BE49-F238E27FC236}">
                <a16:creationId xmlns:a16="http://schemas.microsoft.com/office/drawing/2014/main" id="{1F788FB6-D23F-491B-B6A3-1017FA931E01}"/>
              </a:ext>
            </a:extLst>
          </p:cNvPr>
          <p:cNvPicPr>
            <a:picLocks noChangeAspect="1"/>
          </p:cNvPicPr>
          <p:nvPr/>
        </p:nvPicPr>
        <p:blipFill>
          <a:blip r:embed="rId4"/>
          <a:stretch>
            <a:fillRect/>
          </a:stretch>
        </p:blipFill>
        <p:spPr>
          <a:xfrm>
            <a:off x="1380573" y="1665931"/>
            <a:ext cx="3867690" cy="2509486"/>
          </a:xfrm>
          <a:prstGeom prst="rect">
            <a:avLst/>
          </a:prstGeom>
        </p:spPr>
      </p:pic>
      <p:sp>
        <p:nvSpPr>
          <p:cNvPr id="8" name="CuadroTexto 7">
            <a:extLst>
              <a:ext uri="{FF2B5EF4-FFF2-40B4-BE49-F238E27FC236}">
                <a16:creationId xmlns:a16="http://schemas.microsoft.com/office/drawing/2014/main" id="{F6CE3E0D-CC75-412D-81C7-F7AF008570E1}"/>
              </a:ext>
            </a:extLst>
          </p:cNvPr>
          <p:cNvSpPr txBox="1"/>
          <p:nvPr/>
        </p:nvSpPr>
        <p:spPr>
          <a:xfrm>
            <a:off x="1829951" y="4253508"/>
            <a:ext cx="3259953" cy="923330"/>
          </a:xfrm>
          <a:prstGeom prst="rect">
            <a:avLst/>
          </a:prstGeom>
          <a:noFill/>
        </p:spPr>
        <p:txBody>
          <a:bodyPr wrap="square" rtlCol="0">
            <a:spAutoFit/>
          </a:bodyPr>
          <a:lstStyle/>
          <a:p>
            <a:r>
              <a:rPr lang="es-ES" dirty="0"/>
              <a:t>Correlaciones entre las diferentes capacidades de resistencia (Harre, 1976)</a:t>
            </a:r>
            <a:endParaRPr lang="es-CL" dirty="0"/>
          </a:p>
        </p:txBody>
      </p:sp>
    </p:spTree>
    <p:extLst>
      <p:ext uri="{BB962C8B-B14F-4D97-AF65-F5344CB8AC3E}">
        <p14:creationId xmlns:p14="http://schemas.microsoft.com/office/powerpoint/2010/main" val="2857432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CL" b="0" i="0" dirty="0">
                <a:solidFill>
                  <a:srgbClr val="1F1F1F"/>
                </a:solidFill>
                <a:effectLst/>
                <a:latin typeface="Google Sans"/>
              </a:rPr>
              <a:t>Fuerza</a:t>
            </a:r>
            <a:endParaRPr lang="es-ES" dirty="0">
              <a:solidFill>
                <a:srgbClr val="374151"/>
              </a:solidFill>
              <a:latin typeface="Söhne"/>
            </a:endParaRPr>
          </a:p>
        </p:txBody>
      </p:sp>
      <p:sp>
        <p:nvSpPr>
          <p:cNvPr id="6" name="CuadroTexto 5">
            <a:extLst>
              <a:ext uri="{FF2B5EF4-FFF2-40B4-BE49-F238E27FC236}">
                <a16:creationId xmlns:a16="http://schemas.microsoft.com/office/drawing/2014/main" id="{4EFE0CC0-08B8-4688-B7A9-AE9C02046EB3}"/>
              </a:ext>
            </a:extLst>
          </p:cNvPr>
          <p:cNvSpPr txBox="1"/>
          <p:nvPr/>
        </p:nvSpPr>
        <p:spPr>
          <a:xfrm>
            <a:off x="357691" y="1064925"/>
            <a:ext cx="6204474" cy="738664"/>
          </a:xfrm>
          <a:prstGeom prst="rect">
            <a:avLst/>
          </a:prstGeom>
          <a:noFill/>
        </p:spPr>
        <p:txBody>
          <a:bodyPr wrap="square">
            <a:spAutoFit/>
          </a:bodyPr>
          <a:lstStyle/>
          <a:p>
            <a:r>
              <a:rPr lang="es-ES" dirty="0"/>
              <a:t>Se entiende como la capacidad de producir tensión que tiene el músculo al activarse o, como se entiende habitualmente, al contraerse (Gonzalez Badillo, 1997)</a:t>
            </a:r>
            <a:endParaRPr lang="es-CL" dirty="0"/>
          </a:p>
        </p:txBody>
      </p:sp>
      <p:pic>
        <p:nvPicPr>
          <p:cNvPr id="9" name="Imagen 8">
            <a:extLst>
              <a:ext uri="{FF2B5EF4-FFF2-40B4-BE49-F238E27FC236}">
                <a16:creationId xmlns:a16="http://schemas.microsoft.com/office/drawing/2014/main" id="{7427206D-2C36-4E6D-BDC8-2140AABE424E}"/>
              </a:ext>
            </a:extLst>
          </p:cNvPr>
          <p:cNvPicPr>
            <a:picLocks noChangeAspect="1"/>
          </p:cNvPicPr>
          <p:nvPr/>
        </p:nvPicPr>
        <p:blipFill>
          <a:blip r:embed="rId4"/>
          <a:stretch>
            <a:fillRect/>
          </a:stretch>
        </p:blipFill>
        <p:spPr>
          <a:xfrm>
            <a:off x="455960" y="1803589"/>
            <a:ext cx="5544324" cy="2648320"/>
          </a:xfrm>
          <a:prstGeom prst="rect">
            <a:avLst/>
          </a:prstGeom>
        </p:spPr>
      </p:pic>
      <p:sp>
        <p:nvSpPr>
          <p:cNvPr id="10" name="CuadroTexto 9">
            <a:extLst>
              <a:ext uri="{FF2B5EF4-FFF2-40B4-BE49-F238E27FC236}">
                <a16:creationId xmlns:a16="http://schemas.microsoft.com/office/drawing/2014/main" id="{47C7307F-ECAE-4FAC-A73E-EA40467404A2}"/>
              </a:ext>
            </a:extLst>
          </p:cNvPr>
          <p:cNvSpPr txBox="1"/>
          <p:nvPr/>
        </p:nvSpPr>
        <p:spPr>
          <a:xfrm>
            <a:off x="1504209" y="4505107"/>
            <a:ext cx="3447826" cy="307777"/>
          </a:xfrm>
          <a:prstGeom prst="rect">
            <a:avLst/>
          </a:prstGeom>
          <a:noFill/>
        </p:spPr>
        <p:txBody>
          <a:bodyPr wrap="square">
            <a:spAutoFit/>
          </a:bodyPr>
          <a:lstStyle/>
          <a:p>
            <a:r>
              <a:rPr lang="es-ES" dirty="0" err="1"/>
              <a:t>Letzer</a:t>
            </a:r>
            <a:r>
              <a:rPr lang="es-ES" dirty="0"/>
              <a:t> 1986</a:t>
            </a:r>
            <a:endParaRPr lang="es-CL" dirty="0"/>
          </a:p>
        </p:txBody>
      </p:sp>
    </p:spTree>
    <p:extLst>
      <p:ext uri="{BB962C8B-B14F-4D97-AF65-F5344CB8AC3E}">
        <p14:creationId xmlns:p14="http://schemas.microsoft.com/office/powerpoint/2010/main" val="566475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ES" dirty="0">
                <a:solidFill>
                  <a:srgbClr val="374151"/>
                </a:solidFill>
                <a:latin typeface="Söhne"/>
              </a:rPr>
              <a:t>Velocidad</a:t>
            </a:r>
          </a:p>
        </p:txBody>
      </p:sp>
      <p:sp>
        <p:nvSpPr>
          <p:cNvPr id="6" name="CuadroTexto 5">
            <a:extLst>
              <a:ext uri="{FF2B5EF4-FFF2-40B4-BE49-F238E27FC236}">
                <a16:creationId xmlns:a16="http://schemas.microsoft.com/office/drawing/2014/main" id="{4EFE0CC0-08B8-4688-B7A9-AE9C02046EB3}"/>
              </a:ext>
            </a:extLst>
          </p:cNvPr>
          <p:cNvSpPr txBox="1"/>
          <p:nvPr/>
        </p:nvSpPr>
        <p:spPr>
          <a:xfrm>
            <a:off x="357691" y="1064925"/>
            <a:ext cx="6204474" cy="954107"/>
          </a:xfrm>
          <a:prstGeom prst="rect">
            <a:avLst/>
          </a:prstGeom>
          <a:noFill/>
        </p:spPr>
        <p:txBody>
          <a:bodyPr wrap="square">
            <a:spAutoFit/>
          </a:bodyPr>
          <a:lstStyle/>
          <a:p>
            <a:r>
              <a:rPr lang="es-ES" dirty="0"/>
              <a:t>La velocidad es la capacidad para efectuar acciones motoras en un tiempo mínimo, determinado por las condiciones dadas, sobre una doble: Movilidad de los procesos en el sistema neuromuscular y la capacidad de la musculatura para desarrollar fuerza (Frey, 1977)</a:t>
            </a:r>
            <a:endParaRPr lang="es-CL" dirty="0"/>
          </a:p>
        </p:txBody>
      </p:sp>
      <p:sp>
        <p:nvSpPr>
          <p:cNvPr id="10" name="CuadroTexto 9">
            <a:extLst>
              <a:ext uri="{FF2B5EF4-FFF2-40B4-BE49-F238E27FC236}">
                <a16:creationId xmlns:a16="http://schemas.microsoft.com/office/drawing/2014/main" id="{47C7307F-ECAE-4FAC-A73E-EA40467404A2}"/>
              </a:ext>
            </a:extLst>
          </p:cNvPr>
          <p:cNvSpPr txBox="1"/>
          <p:nvPr/>
        </p:nvSpPr>
        <p:spPr>
          <a:xfrm>
            <a:off x="1493452" y="4497659"/>
            <a:ext cx="3447826" cy="307777"/>
          </a:xfrm>
          <a:prstGeom prst="rect">
            <a:avLst/>
          </a:prstGeom>
          <a:noFill/>
        </p:spPr>
        <p:txBody>
          <a:bodyPr wrap="square">
            <a:spAutoFit/>
          </a:bodyPr>
          <a:lstStyle/>
          <a:p>
            <a:r>
              <a:rPr lang="es-ES" dirty="0"/>
              <a:t>Schiffer, 1993</a:t>
            </a:r>
            <a:endParaRPr lang="es-CL" dirty="0"/>
          </a:p>
        </p:txBody>
      </p:sp>
      <p:pic>
        <p:nvPicPr>
          <p:cNvPr id="7" name="Imagen 6">
            <a:extLst>
              <a:ext uri="{FF2B5EF4-FFF2-40B4-BE49-F238E27FC236}">
                <a16:creationId xmlns:a16="http://schemas.microsoft.com/office/drawing/2014/main" id="{F6FCB19E-752B-4B48-BA8C-FBC14872F66A}"/>
              </a:ext>
            </a:extLst>
          </p:cNvPr>
          <p:cNvPicPr>
            <a:picLocks noChangeAspect="1"/>
          </p:cNvPicPr>
          <p:nvPr/>
        </p:nvPicPr>
        <p:blipFill>
          <a:blip r:embed="rId4"/>
          <a:stretch>
            <a:fillRect/>
          </a:stretch>
        </p:blipFill>
        <p:spPr>
          <a:xfrm>
            <a:off x="808922" y="2050769"/>
            <a:ext cx="3946278" cy="2417980"/>
          </a:xfrm>
          <a:prstGeom prst="rect">
            <a:avLst/>
          </a:prstGeom>
        </p:spPr>
      </p:pic>
    </p:spTree>
    <p:extLst>
      <p:ext uri="{BB962C8B-B14F-4D97-AF65-F5344CB8AC3E}">
        <p14:creationId xmlns:p14="http://schemas.microsoft.com/office/powerpoint/2010/main" val="3049579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ES" dirty="0">
                <a:solidFill>
                  <a:srgbClr val="374151"/>
                </a:solidFill>
                <a:latin typeface="Söhne"/>
              </a:rPr>
              <a:t>Movilidad</a:t>
            </a:r>
          </a:p>
        </p:txBody>
      </p:sp>
      <p:sp>
        <p:nvSpPr>
          <p:cNvPr id="6" name="CuadroTexto 5">
            <a:extLst>
              <a:ext uri="{FF2B5EF4-FFF2-40B4-BE49-F238E27FC236}">
                <a16:creationId xmlns:a16="http://schemas.microsoft.com/office/drawing/2014/main" id="{4EFE0CC0-08B8-4688-B7A9-AE9C02046EB3}"/>
              </a:ext>
            </a:extLst>
          </p:cNvPr>
          <p:cNvSpPr txBox="1"/>
          <p:nvPr/>
        </p:nvSpPr>
        <p:spPr>
          <a:xfrm>
            <a:off x="357691" y="1064925"/>
            <a:ext cx="6204474" cy="954107"/>
          </a:xfrm>
          <a:prstGeom prst="rect">
            <a:avLst/>
          </a:prstGeom>
          <a:noFill/>
        </p:spPr>
        <p:txBody>
          <a:bodyPr wrap="square">
            <a:spAutoFit/>
          </a:bodyPr>
          <a:lstStyle/>
          <a:p>
            <a:r>
              <a:rPr lang="es-ES" dirty="0"/>
              <a:t>La movilidad es la capacidad y cualidad del deportista que le permite efectuar movimientos de gran amplitud de recorrido, por si mismo y bajo el influjo de fuerzas de apoyo externas, en una o en varias articulaciones. (extraído de </a:t>
            </a:r>
            <a:r>
              <a:rPr lang="es-ES" dirty="0" err="1"/>
              <a:t>Weineck</a:t>
            </a:r>
            <a:r>
              <a:rPr lang="es-ES" dirty="0"/>
              <a:t>, 2012)</a:t>
            </a:r>
            <a:endParaRPr lang="es-CL" dirty="0"/>
          </a:p>
        </p:txBody>
      </p:sp>
      <p:pic>
        <p:nvPicPr>
          <p:cNvPr id="10242" name="Picture 2" descr="Flexibilidad: Pilates de SILVIA ESPAÑA">
            <a:extLst>
              <a:ext uri="{FF2B5EF4-FFF2-40B4-BE49-F238E27FC236}">
                <a16:creationId xmlns:a16="http://schemas.microsoft.com/office/drawing/2014/main" id="{6B16E2D1-34E0-41E3-BFD7-C96704B731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5333" y="2132907"/>
            <a:ext cx="3554394" cy="2305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7967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1"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ES" dirty="0">
                <a:solidFill>
                  <a:srgbClr val="374151"/>
                </a:solidFill>
                <a:latin typeface="Söhne"/>
              </a:rPr>
              <a:t>Coordinación</a:t>
            </a:r>
          </a:p>
        </p:txBody>
      </p:sp>
      <p:sp>
        <p:nvSpPr>
          <p:cNvPr id="6" name="CuadroTexto 5">
            <a:extLst>
              <a:ext uri="{FF2B5EF4-FFF2-40B4-BE49-F238E27FC236}">
                <a16:creationId xmlns:a16="http://schemas.microsoft.com/office/drawing/2014/main" id="{4EFE0CC0-08B8-4688-B7A9-AE9C02046EB3}"/>
              </a:ext>
            </a:extLst>
          </p:cNvPr>
          <p:cNvSpPr txBox="1"/>
          <p:nvPr/>
        </p:nvSpPr>
        <p:spPr>
          <a:xfrm>
            <a:off x="357691" y="1064925"/>
            <a:ext cx="6204474" cy="738664"/>
          </a:xfrm>
          <a:prstGeom prst="rect">
            <a:avLst/>
          </a:prstGeom>
          <a:noFill/>
        </p:spPr>
        <p:txBody>
          <a:bodyPr wrap="square">
            <a:spAutoFit/>
          </a:bodyPr>
          <a:lstStyle/>
          <a:p>
            <a:r>
              <a:rPr lang="es-ES" dirty="0"/>
              <a:t>Las capacidades coordinativas, que se puede entender como sinónimo de agilidad, son capacidades determinadas por la coordinación, esto es, por los procesos de regulación y conducción del movimiento (</a:t>
            </a:r>
            <a:r>
              <a:rPr lang="es-ES" dirty="0" err="1"/>
              <a:t>Hirtz</a:t>
            </a:r>
            <a:r>
              <a:rPr lang="es-ES" dirty="0"/>
              <a:t>, 1981)</a:t>
            </a:r>
          </a:p>
        </p:txBody>
      </p:sp>
      <p:pic>
        <p:nvPicPr>
          <p:cNvPr id="7" name="Imagen 6">
            <a:extLst>
              <a:ext uri="{FF2B5EF4-FFF2-40B4-BE49-F238E27FC236}">
                <a16:creationId xmlns:a16="http://schemas.microsoft.com/office/drawing/2014/main" id="{92502806-5D74-4DCB-A306-0D6832CF7707}"/>
              </a:ext>
            </a:extLst>
          </p:cNvPr>
          <p:cNvPicPr>
            <a:picLocks noChangeAspect="1"/>
          </p:cNvPicPr>
          <p:nvPr/>
        </p:nvPicPr>
        <p:blipFill>
          <a:blip r:embed="rId4"/>
          <a:stretch>
            <a:fillRect/>
          </a:stretch>
        </p:blipFill>
        <p:spPr>
          <a:xfrm>
            <a:off x="669694" y="1843081"/>
            <a:ext cx="4612310" cy="2390784"/>
          </a:xfrm>
          <a:prstGeom prst="rect">
            <a:avLst/>
          </a:prstGeom>
        </p:spPr>
      </p:pic>
      <p:sp>
        <p:nvSpPr>
          <p:cNvPr id="8" name="CuadroTexto 7">
            <a:extLst>
              <a:ext uri="{FF2B5EF4-FFF2-40B4-BE49-F238E27FC236}">
                <a16:creationId xmlns:a16="http://schemas.microsoft.com/office/drawing/2014/main" id="{241D4F5E-8B82-4FC1-B162-64BFBB0DB449}"/>
              </a:ext>
            </a:extLst>
          </p:cNvPr>
          <p:cNvSpPr txBox="1"/>
          <p:nvPr/>
        </p:nvSpPr>
        <p:spPr>
          <a:xfrm>
            <a:off x="2564173" y="4334531"/>
            <a:ext cx="1460310" cy="369332"/>
          </a:xfrm>
          <a:prstGeom prst="rect">
            <a:avLst/>
          </a:prstGeom>
          <a:noFill/>
        </p:spPr>
        <p:txBody>
          <a:bodyPr wrap="square" rtlCol="0">
            <a:spAutoFit/>
          </a:bodyPr>
          <a:lstStyle/>
          <a:p>
            <a:r>
              <a:rPr lang="es-ES" dirty="0" err="1"/>
              <a:t>Hirtz</a:t>
            </a:r>
            <a:r>
              <a:rPr lang="es-ES" dirty="0"/>
              <a:t>, 1972</a:t>
            </a:r>
            <a:endParaRPr lang="es-CL" dirty="0"/>
          </a:p>
        </p:txBody>
      </p:sp>
    </p:spTree>
    <p:extLst>
      <p:ext uri="{BB962C8B-B14F-4D97-AF65-F5344CB8AC3E}">
        <p14:creationId xmlns:p14="http://schemas.microsoft.com/office/powerpoint/2010/main" val="546617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Principios del entrenamiento</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2619013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CL" b="0" i="0" dirty="0">
                <a:solidFill>
                  <a:srgbClr val="1F1F1F"/>
                </a:solidFill>
                <a:effectLst/>
                <a:latin typeface="Google Sans"/>
              </a:rPr>
              <a:t>Principio de la individualización</a:t>
            </a:r>
            <a:endParaRPr lang="es-ES" dirty="0">
              <a:solidFill>
                <a:srgbClr val="374151"/>
              </a:solidFill>
              <a:latin typeface="Söhne"/>
            </a:endParaRPr>
          </a:p>
        </p:txBody>
      </p:sp>
      <p:sp>
        <p:nvSpPr>
          <p:cNvPr id="6" name="CuadroTexto 5">
            <a:extLst>
              <a:ext uri="{FF2B5EF4-FFF2-40B4-BE49-F238E27FC236}">
                <a16:creationId xmlns:a16="http://schemas.microsoft.com/office/drawing/2014/main" id="{4EFE0CC0-08B8-4688-B7A9-AE9C02046EB3}"/>
              </a:ext>
            </a:extLst>
          </p:cNvPr>
          <p:cNvSpPr txBox="1"/>
          <p:nvPr/>
        </p:nvSpPr>
        <p:spPr>
          <a:xfrm>
            <a:off x="357691" y="1064925"/>
            <a:ext cx="6204474" cy="2677656"/>
          </a:xfrm>
          <a:prstGeom prst="rect">
            <a:avLst/>
          </a:prstGeom>
          <a:noFill/>
        </p:spPr>
        <p:txBody>
          <a:bodyPr wrap="square">
            <a:spAutoFit/>
          </a:bodyPr>
          <a:lstStyle/>
          <a:p>
            <a:pPr algn="l"/>
            <a:r>
              <a:rPr lang="es-ES" dirty="0">
                <a:solidFill>
                  <a:srgbClr val="1F1F1F"/>
                </a:solidFill>
                <a:latin typeface="Google Sans"/>
              </a:rPr>
              <a:t>E</a:t>
            </a:r>
            <a:r>
              <a:rPr lang="es-ES" b="0" i="0" dirty="0">
                <a:solidFill>
                  <a:srgbClr val="1F1F1F"/>
                </a:solidFill>
                <a:effectLst/>
                <a:latin typeface="Google Sans"/>
              </a:rPr>
              <a:t>stablece que las personas responden al ejercicio de manera diferente. Esto significa que no existe un programa de entrenamiento único que funcione para todos. Es importante diseñar un programa de entrenamiento que se adapte a las necesidades individuales de cada persona.</a:t>
            </a:r>
          </a:p>
          <a:p>
            <a:pPr algn="l"/>
            <a:r>
              <a:rPr lang="es-ES" b="0" i="0" dirty="0">
                <a:solidFill>
                  <a:srgbClr val="1F1F1F"/>
                </a:solidFill>
                <a:effectLst/>
                <a:latin typeface="Google Sans"/>
              </a:rPr>
              <a:t>Hay una serie de factores que pueden influir en la forma en que una persona responde al ejercicio, incluyendo:</a:t>
            </a:r>
          </a:p>
          <a:p>
            <a:pPr algn="l">
              <a:buFont typeface="Arial" panose="020B0604020202020204" pitchFamily="34" charset="0"/>
              <a:buChar char="•"/>
            </a:pPr>
            <a:r>
              <a:rPr lang="es-ES" b="0" i="0" dirty="0">
                <a:solidFill>
                  <a:srgbClr val="1F1F1F"/>
                </a:solidFill>
                <a:effectLst/>
                <a:latin typeface="Google Sans"/>
              </a:rPr>
              <a:t>Edad</a:t>
            </a:r>
          </a:p>
          <a:p>
            <a:pPr algn="l">
              <a:buFont typeface="Arial" panose="020B0604020202020204" pitchFamily="34" charset="0"/>
              <a:buChar char="•"/>
            </a:pPr>
            <a:r>
              <a:rPr lang="es-ES" b="0" i="0" dirty="0">
                <a:solidFill>
                  <a:srgbClr val="1F1F1F"/>
                </a:solidFill>
                <a:effectLst/>
                <a:latin typeface="Google Sans"/>
              </a:rPr>
              <a:t>Sexo</a:t>
            </a:r>
          </a:p>
          <a:p>
            <a:pPr algn="l">
              <a:buFont typeface="Arial" panose="020B0604020202020204" pitchFamily="34" charset="0"/>
              <a:buChar char="•"/>
            </a:pPr>
            <a:r>
              <a:rPr lang="es-ES" b="0" i="0" dirty="0">
                <a:solidFill>
                  <a:srgbClr val="1F1F1F"/>
                </a:solidFill>
                <a:effectLst/>
                <a:latin typeface="Google Sans"/>
              </a:rPr>
              <a:t>Nivel de condición física</a:t>
            </a:r>
          </a:p>
          <a:p>
            <a:pPr algn="l">
              <a:buFont typeface="Arial" panose="020B0604020202020204" pitchFamily="34" charset="0"/>
              <a:buChar char="•"/>
            </a:pPr>
            <a:r>
              <a:rPr lang="es-ES" b="0" i="0" dirty="0">
                <a:solidFill>
                  <a:srgbClr val="1F1F1F"/>
                </a:solidFill>
                <a:effectLst/>
                <a:latin typeface="Google Sans"/>
              </a:rPr>
              <a:t>Estado de salud</a:t>
            </a:r>
          </a:p>
          <a:p>
            <a:pPr algn="l">
              <a:buFont typeface="Arial" panose="020B0604020202020204" pitchFamily="34" charset="0"/>
              <a:buChar char="•"/>
            </a:pPr>
            <a:r>
              <a:rPr lang="es-ES" b="0" i="0" dirty="0">
                <a:solidFill>
                  <a:srgbClr val="1F1F1F"/>
                </a:solidFill>
                <a:effectLst/>
                <a:latin typeface="Google Sans"/>
              </a:rPr>
              <a:t>Objetivos de fitness</a:t>
            </a:r>
          </a:p>
          <a:p>
            <a:pPr algn="l">
              <a:buFont typeface="Arial" panose="020B0604020202020204" pitchFamily="34" charset="0"/>
              <a:buChar char="•"/>
            </a:pPr>
            <a:r>
              <a:rPr lang="es-ES" b="0" i="0" dirty="0">
                <a:solidFill>
                  <a:srgbClr val="1F1F1F"/>
                </a:solidFill>
                <a:effectLst/>
                <a:latin typeface="Google Sans"/>
              </a:rPr>
              <a:t>Intereses</a:t>
            </a:r>
          </a:p>
        </p:txBody>
      </p:sp>
      <p:pic>
        <p:nvPicPr>
          <p:cNvPr id="5122" name="Picture 2" descr="Qué es individualizar un entrenamiento? - Principio de Entrenamiento">
            <a:extLst>
              <a:ext uri="{FF2B5EF4-FFF2-40B4-BE49-F238E27FC236}">
                <a16:creationId xmlns:a16="http://schemas.microsoft.com/office/drawing/2014/main" id="{92D15A61-4CB1-4298-9E67-37F23F5FF0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7337" y="2588418"/>
            <a:ext cx="2628900"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124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CL" b="0" i="0" dirty="0">
                <a:solidFill>
                  <a:srgbClr val="1F1F1F"/>
                </a:solidFill>
                <a:effectLst/>
                <a:latin typeface="Google Sans"/>
              </a:rPr>
              <a:t>Principio de la progresión</a:t>
            </a:r>
            <a:endParaRPr lang="es-ES" dirty="0">
              <a:solidFill>
                <a:srgbClr val="374151"/>
              </a:solidFill>
              <a:latin typeface="Söhne"/>
            </a:endParaRPr>
          </a:p>
        </p:txBody>
      </p:sp>
      <p:sp>
        <p:nvSpPr>
          <p:cNvPr id="5" name="CuadroTexto 4">
            <a:extLst>
              <a:ext uri="{FF2B5EF4-FFF2-40B4-BE49-F238E27FC236}">
                <a16:creationId xmlns:a16="http://schemas.microsoft.com/office/drawing/2014/main" id="{2F875744-B67B-47B3-B341-288F90F80BEC}"/>
              </a:ext>
            </a:extLst>
          </p:cNvPr>
          <p:cNvSpPr txBox="1"/>
          <p:nvPr/>
        </p:nvSpPr>
        <p:spPr>
          <a:xfrm>
            <a:off x="477187" y="1055661"/>
            <a:ext cx="5940138" cy="2893100"/>
          </a:xfrm>
          <a:prstGeom prst="rect">
            <a:avLst/>
          </a:prstGeom>
          <a:noFill/>
        </p:spPr>
        <p:txBody>
          <a:bodyPr wrap="square">
            <a:spAutoFit/>
          </a:bodyPr>
          <a:lstStyle/>
          <a:p>
            <a:pPr algn="l"/>
            <a:r>
              <a:rPr lang="es-ES" dirty="0">
                <a:solidFill>
                  <a:srgbClr val="1F1F1F"/>
                </a:solidFill>
                <a:latin typeface="Google Sans"/>
              </a:rPr>
              <a:t>E</a:t>
            </a:r>
            <a:r>
              <a:rPr lang="es-ES" b="0" i="0" dirty="0">
                <a:solidFill>
                  <a:srgbClr val="1F1F1F"/>
                </a:solidFill>
                <a:effectLst/>
                <a:latin typeface="Google Sans"/>
              </a:rPr>
              <a:t>stablece que es necesario aumentar gradualmente la intensidad, la duración o la frecuencia del entrenamiento con el tiempo para seguir progresando. Esto se debe a que el cuerpo se adapta al ejercicio y se vuelve más fuerte a medida que se le somete a un mayor estrés. Si no aumenta el nivel de desafío, el cuerpo no seguirá progresando.</a:t>
            </a:r>
          </a:p>
          <a:p>
            <a:pPr algn="l"/>
            <a:r>
              <a:rPr lang="es-ES" b="0" i="0" dirty="0">
                <a:solidFill>
                  <a:srgbClr val="1F1F1F"/>
                </a:solidFill>
                <a:effectLst/>
                <a:latin typeface="Google Sans"/>
              </a:rPr>
              <a:t>Hay una serie de formas de aumentar la intensidad, la duración o la frecuencia del entrenamiento. Algunas opciones incluyen:</a:t>
            </a:r>
          </a:p>
          <a:p>
            <a:pPr algn="l">
              <a:buFont typeface="Arial" panose="020B0604020202020204" pitchFamily="34" charset="0"/>
              <a:buChar char="•"/>
            </a:pPr>
            <a:r>
              <a:rPr lang="es-ES" b="0" i="0" dirty="0">
                <a:solidFill>
                  <a:srgbClr val="1F1F1F"/>
                </a:solidFill>
                <a:effectLst/>
                <a:latin typeface="Google Sans"/>
              </a:rPr>
              <a:t>Levantar más pesas</a:t>
            </a:r>
          </a:p>
          <a:p>
            <a:pPr algn="l">
              <a:buFont typeface="Arial" panose="020B0604020202020204" pitchFamily="34" charset="0"/>
              <a:buChar char="•"/>
            </a:pPr>
            <a:r>
              <a:rPr lang="es-ES" b="0" i="0" dirty="0">
                <a:solidFill>
                  <a:srgbClr val="1F1F1F"/>
                </a:solidFill>
                <a:effectLst/>
                <a:latin typeface="Google Sans"/>
              </a:rPr>
              <a:t>Hacer más repeticiones</a:t>
            </a:r>
          </a:p>
          <a:p>
            <a:pPr algn="l">
              <a:buFont typeface="Arial" panose="020B0604020202020204" pitchFamily="34" charset="0"/>
              <a:buChar char="•"/>
            </a:pPr>
            <a:r>
              <a:rPr lang="es-ES" b="0" i="0" dirty="0">
                <a:solidFill>
                  <a:srgbClr val="1F1F1F"/>
                </a:solidFill>
                <a:effectLst/>
                <a:latin typeface="Google Sans"/>
              </a:rPr>
              <a:t>Correr más rápido</a:t>
            </a:r>
          </a:p>
          <a:p>
            <a:pPr algn="l">
              <a:buFont typeface="Arial" panose="020B0604020202020204" pitchFamily="34" charset="0"/>
              <a:buChar char="•"/>
            </a:pPr>
            <a:r>
              <a:rPr lang="es-ES" b="0" i="0" dirty="0">
                <a:solidFill>
                  <a:srgbClr val="1F1F1F"/>
                </a:solidFill>
                <a:effectLst/>
                <a:latin typeface="Google Sans"/>
              </a:rPr>
              <a:t>Nadar más tiempo</a:t>
            </a:r>
          </a:p>
          <a:p>
            <a:pPr algn="l">
              <a:buFont typeface="Arial" panose="020B0604020202020204" pitchFamily="34" charset="0"/>
              <a:buChar char="•"/>
            </a:pPr>
            <a:r>
              <a:rPr lang="es-ES" b="0" i="0" dirty="0">
                <a:solidFill>
                  <a:srgbClr val="1F1F1F"/>
                </a:solidFill>
                <a:effectLst/>
                <a:latin typeface="Google Sans"/>
              </a:rPr>
              <a:t>Andar en bicicleta más lejos</a:t>
            </a:r>
          </a:p>
          <a:p>
            <a:pPr algn="l">
              <a:buFont typeface="Arial" panose="020B0604020202020204" pitchFamily="34" charset="0"/>
              <a:buChar char="•"/>
            </a:pPr>
            <a:r>
              <a:rPr lang="es-ES" b="0" i="0" dirty="0">
                <a:solidFill>
                  <a:srgbClr val="1F1F1F"/>
                </a:solidFill>
                <a:effectLst/>
                <a:latin typeface="Google Sans"/>
              </a:rPr>
              <a:t>Entrenar más días a la semana</a:t>
            </a:r>
          </a:p>
        </p:txBody>
      </p:sp>
      <p:pic>
        <p:nvPicPr>
          <p:cNvPr id="6146" name="Picture 2" descr="PRINCIPIOS FUNDAMENTALES DEL ACONDICIONAMIENTO FÍSICO">
            <a:extLst>
              <a:ext uri="{FF2B5EF4-FFF2-40B4-BE49-F238E27FC236}">
                <a16:creationId xmlns:a16="http://schemas.microsoft.com/office/drawing/2014/main" id="{22DEB39A-D280-4DC0-A3C1-80F600D35B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7635" y="2989749"/>
            <a:ext cx="3095625"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9825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CL" b="0" i="0" dirty="0">
                <a:solidFill>
                  <a:srgbClr val="1F1F1F"/>
                </a:solidFill>
                <a:effectLst/>
                <a:latin typeface="Google Sans"/>
              </a:rPr>
              <a:t>Principio de la variabilidad</a:t>
            </a:r>
            <a:endParaRPr lang="es-ES" dirty="0">
              <a:solidFill>
                <a:srgbClr val="374151"/>
              </a:solidFill>
              <a:latin typeface="Söhne"/>
            </a:endParaRPr>
          </a:p>
        </p:txBody>
      </p:sp>
      <p:sp>
        <p:nvSpPr>
          <p:cNvPr id="5" name="CuadroTexto 4">
            <a:extLst>
              <a:ext uri="{FF2B5EF4-FFF2-40B4-BE49-F238E27FC236}">
                <a16:creationId xmlns:a16="http://schemas.microsoft.com/office/drawing/2014/main" id="{A65A0E86-57B0-4DA8-8AC5-B961CDAE6B3F}"/>
              </a:ext>
            </a:extLst>
          </p:cNvPr>
          <p:cNvSpPr txBox="1"/>
          <p:nvPr/>
        </p:nvSpPr>
        <p:spPr>
          <a:xfrm>
            <a:off x="637391" y="936124"/>
            <a:ext cx="5720378" cy="2246769"/>
          </a:xfrm>
          <a:prstGeom prst="rect">
            <a:avLst/>
          </a:prstGeom>
          <a:noFill/>
        </p:spPr>
        <p:txBody>
          <a:bodyPr wrap="square">
            <a:spAutoFit/>
          </a:bodyPr>
          <a:lstStyle/>
          <a:p>
            <a:pPr algn="l"/>
            <a:r>
              <a:rPr lang="es-ES" dirty="0">
                <a:solidFill>
                  <a:srgbClr val="1F1F1F"/>
                </a:solidFill>
                <a:latin typeface="Google Sans"/>
              </a:rPr>
              <a:t>E</a:t>
            </a:r>
            <a:r>
              <a:rPr lang="es-ES" b="0" i="0" dirty="0">
                <a:solidFill>
                  <a:srgbClr val="1F1F1F"/>
                </a:solidFill>
                <a:effectLst/>
                <a:latin typeface="Google Sans"/>
              </a:rPr>
              <a:t>stablece que es importante variar su rutina de ejercicios para evitar el aburrimiento y las lesiones. Cuando hace lo mismo una y otra vez, su cuerpo se acostumbra a la rutina y deja de mejorar. Al variar su rutina, puede mantener su cuerpo desafiado y continuar mejorando su forma física.</a:t>
            </a:r>
          </a:p>
          <a:p>
            <a:pPr algn="l"/>
            <a:r>
              <a:rPr lang="es-ES" b="0" i="0" dirty="0">
                <a:solidFill>
                  <a:srgbClr val="1F1F1F"/>
                </a:solidFill>
                <a:effectLst/>
                <a:latin typeface="Google Sans"/>
              </a:rPr>
              <a:t>Hay una serie de formas de variar su rutina de ejercicios. Algunas opciones incluyen:</a:t>
            </a:r>
          </a:p>
          <a:p>
            <a:pPr algn="l">
              <a:buFont typeface="Arial" panose="020B0604020202020204" pitchFamily="34" charset="0"/>
              <a:buChar char="•"/>
            </a:pPr>
            <a:r>
              <a:rPr lang="es-ES" b="0" i="0" dirty="0">
                <a:solidFill>
                  <a:srgbClr val="1F1F1F"/>
                </a:solidFill>
                <a:effectLst/>
                <a:latin typeface="Google Sans"/>
              </a:rPr>
              <a:t>Cambiar los tipos de ejercicios que hace.</a:t>
            </a:r>
          </a:p>
          <a:p>
            <a:pPr algn="l">
              <a:buFont typeface="Arial" panose="020B0604020202020204" pitchFamily="34" charset="0"/>
              <a:buChar char="•"/>
            </a:pPr>
            <a:r>
              <a:rPr lang="es-ES" b="0" i="0" dirty="0">
                <a:solidFill>
                  <a:srgbClr val="1F1F1F"/>
                </a:solidFill>
                <a:effectLst/>
                <a:latin typeface="Google Sans"/>
              </a:rPr>
              <a:t>Cambiar la intensidad de sus entrenamientos.</a:t>
            </a:r>
          </a:p>
          <a:p>
            <a:pPr algn="l">
              <a:buFont typeface="Arial" panose="020B0604020202020204" pitchFamily="34" charset="0"/>
              <a:buChar char="•"/>
            </a:pPr>
            <a:r>
              <a:rPr lang="es-ES" b="0" i="0" dirty="0">
                <a:solidFill>
                  <a:srgbClr val="1F1F1F"/>
                </a:solidFill>
                <a:effectLst/>
                <a:latin typeface="Google Sans"/>
              </a:rPr>
              <a:t>Cambiar la duración de sus entrenamientos.</a:t>
            </a:r>
          </a:p>
          <a:p>
            <a:pPr algn="l">
              <a:buFont typeface="Arial" panose="020B0604020202020204" pitchFamily="34" charset="0"/>
              <a:buChar char="•"/>
            </a:pPr>
            <a:r>
              <a:rPr lang="es-ES" b="0" i="0" dirty="0">
                <a:solidFill>
                  <a:srgbClr val="1F1F1F"/>
                </a:solidFill>
                <a:effectLst/>
                <a:latin typeface="Google Sans"/>
              </a:rPr>
              <a:t>Cambiar el entorno en el que hace ejercicio.</a:t>
            </a:r>
          </a:p>
        </p:txBody>
      </p:sp>
      <p:pic>
        <p:nvPicPr>
          <p:cNvPr id="7170" name="Picture 2" descr="El Principio de Variedad, la clave del entrenamiento">
            <a:extLst>
              <a:ext uri="{FF2B5EF4-FFF2-40B4-BE49-F238E27FC236}">
                <a16:creationId xmlns:a16="http://schemas.microsoft.com/office/drawing/2014/main" id="{F25DE25D-5535-4579-9719-DBBB3706DF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205" y="3244503"/>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593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CL" b="0" i="0" dirty="0">
                <a:solidFill>
                  <a:srgbClr val="1F1F1F"/>
                </a:solidFill>
                <a:effectLst/>
                <a:latin typeface="Google Sans"/>
              </a:rPr>
              <a:t>Principio de la continuidad</a:t>
            </a:r>
            <a:endParaRPr lang="es-ES" dirty="0">
              <a:solidFill>
                <a:srgbClr val="374151"/>
              </a:solidFill>
              <a:latin typeface="Söhne"/>
            </a:endParaRPr>
          </a:p>
        </p:txBody>
      </p:sp>
      <p:sp>
        <p:nvSpPr>
          <p:cNvPr id="5" name="CuadroTexto 4">
            <a:extLst>
              <a:ext uri="{FF2B5EF4-FFF2-40B4-BE49-F238E27FC236}">
                <a16:creationId xmlns:a16="http://schemas.microsoft.com/office/drawing/2014/main" id="{F36843C8-953E-440F-8B52-59411F9B4A16}"/>
              </a:ext>
            </a:extLst>
          </p:cNvPr>
          <p:cNvSpPr txBox="1"/>
          <p:nvPr/>
        </p:nvSpPr>
        <p:spPr>
          <a:xfrm>
            <a:off x="484868" y="987980"/>
            <a:ext cx="5924775" cy="1169551"/>
          </a:xfrm>
          <a:prstGeom prst="rect">
            <a:avLst/>
          </a:prstGeom>
          <a:noFill/>
        </p:spPr>
        <p:txBody>
          <a:bodyPr wrap="square">
            <a:spAutoFit/>
          </a:bodyPr>
          <a:lstStyle/>
          <a:p>
            <a:pPr algn="just"/>
            <a:r>
              <a:rPr lang="es-ES" b="0" i="0" dirty="0">
                <a:solidFill>
                  <a:srgbClr val="27272A"/>
                </a:solidFill>
                <a:effectLst/>
                <a:latin typeface="__Poppins_3bfef9"/>
              </a:rPr>
              <a:t>Se refiere a la necesidad de mantener una práctica constante y regular para mantener las adaptaciones y evitar la pérdida de la condición física</a:t>
            </a:r>
            <a:r>
              <a:rPr lang="es-ES" b="1" dirty="0">
                <a:solidFill>
                  <a:srgbClr val="27272A"/>
                </a:solidFill>
                <a:latin typeface="var(--font-poppins)"/>
              </a:rPr>
              <a:t>. </a:t>
            </a:r>
            <a:r>
              <a:rPr lang="es-ES" b="0" i="0" dirty="0">
                <a:solidFill>
                  <a:srgbClr val="27272A"/>
                </a:solidFill>
                <a:effectLst/>
                <a:latin typeface="__Poppins_3bfef9"/>
              </a:rPr>
              <a:t>Este principio establece que el entrenamiento debe ser realizado de manera habitual y repetida para que se produzcan cambios positivos en el organismo</a:t>
            </a:r>
            <a:br>
              <a:rPr lang="es-ES" b="0" i="0" u="none" strike="noStrike" dirty="0">
                <a:solidFill>
                  <a:srgbClr val="27272A"/>
                </a:solidFill>
                <a:effectLst/>
                <a:latin typeface="var(--font-poppins)"/>
                <a:hlinkClick r:id="rId4"/>
              </a:rPr>
            </a:br>
            <a:endParaRPr lang="es-CL" dirty="0"/>
          </a:p>
        </p:txBody>
      </p:sp>
      <p:pic>
        <p:nvPicPr>
          <p:cNvPr id="8194" name="Picture 2" descr="PRINCIPIOS Básicos del ENTRENAMIENTO (Aplicar a Pádel) | PadelStar">
            <a:extLst>
              <a:ext uri="{FF2B5EF4-FFF2-40B4-BE49-F238E27FC236}">
                <a16:creationId xmlns:a16="http://schemas.microsoft.com/office/drawing/2014/main" id="{115710DC-FA52-4D56-B1B0-94543C1D13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2662" y="2510585"/>
            <a:ext cx="2952750" cy="155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255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04" name="Google Shape;104;p4"/>
          <p:cNvSpPr txBox="1">
            <a:spLocks noGrp="1"/>
          </p:cNvSpPr>
          <p:nvPr>
            <p:ph type="title"/>
          </p:nvPr>
        </p:nvSpPr>
        <p:spPr>
          <a:xfrm>
            <a:off x="357076" y="1823945"/>
            <a:ext cx="5779704" cy="2524453"/>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300" dirty="0">
                <a:solidFill>
                  <a:srgbClr val="1F1F1F"/>
                </a:solidFill>
                <a:latin typeface="Google Sans"/>
                <a:cs typeface="Arial"/>
                <a:sym typeface="Avenir"/>
              </a:rPr>
              <a:t>Los principios del entrenamiento y las capacidades condicionales son fundamentales para el desarrollo de la condición física y el rendimiento deportivo. Los principios del entrenamiento se refieren a las reglas que deben seguirse para lograr una mejora en el rendimiento deportivo, mientras que las capacidades condicionales son las capacidades físicas básicas que determinan el rendimiento deportivo.</a:t>
            </a: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Mientras que la capacidades condicionales son la expresión de las distintas vías energéticas y movimiento del cuerpo a través del movimiento, estas son:</a:t>
            </a: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 Fuerza</a:t>
            </a: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 Resistencia</a:t>
            </a: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 Velocidad</a:t>
            </a: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 Flexibilidad</a:t>
            </a: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 Coordinación</a:t>
            </a:r>
            <a:br>
              <a:rPr lang="es-ES" sz="1300" dirty="0">
                <a:solidFill>
                  <a:srgbClr val="1F1F1F"/>
                </a:solidFill>
                <a:latin typeface="Google Sans"/>
                <a:cs typeface="Arial"/>
                <a:sym typeface="Avenir"/>
              </a:rPr>
            </a:b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El entrenamiento de las capacidades condicionales ayuda a mejorar el rendimiento deportivo. El entrenamiento de fuerza ayuda a aumentar la fuerza, la resistencia ayuda a aumentar la resistencia, la velocidad ayuda a aumentar la velocidad, la flexibilidad ayuda a aumentar la flexibilidad y la coordinación ayuda a aumentar la coordinación.</a:t>
            </a:r>
            <a:br>
              <a:rPr lang="es-ES" sz="1300" dirty="0">
                <a:solidFill>
                  <a:srgbClr val="1F1F1F"/>
                </a:solidFill>
                <a:latin typeface="Google Sans"/>
                <a:cs typeface="Arial"/>
                <a:sym typeface="Avenir"/>
              </a:rPr>
            </a:b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Para mejorar el rendimiento deportivo es importante seguir los principios del entrenamiento y entrenar las capacidades condicionales.</a:t>
            </a: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
        <p:nvSpPr>
          <p:cNvPr id="4" name="Google Shape;104;p4"/>
          <p:cNvSpPr txBox="1">
            <a:spLocks/>
          </p:cNvSpPr>
          <p:nvPr/>
        </p:nvSpPr>
        <p:spPr>
          <a:xfrm>
            <a:off x="557403" y="2976"/>
            <a:ext cx="5379049" cy="691436"/>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375F68"/>
              </a:buClr>
              <a:buSzPts val="1200"/>
            </a:pPr>
            <a:r>
              <a:rPr lang="es-ES" sz="2400" dirty="0">
                <a:solidFill>
                  <a:schemeClr val="bg2"/>
                </a:solidFill>
                <a:latin typeface="Avenir"/>
                <a:sym typeface="Avenir"/>
              </a:rPr>
              <a:t>Introducción</a:t>
            </a:r>
            <a:endParaRPr lang="es-ES" sz="2400" dirty="0">
              <a:solidFill>
                <a:schemeClr val="bg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143904" y="156864"/>
            <a:ext cx="3444875" cy="307777"/>
          </a:xfrm>
          <a:prstGeom prst="rect">
            <a:avLst/>
          </a:prstGeom>
        </p:spPr>
        <p:txBody>
          <a:bodyPr>
            <a:spAutoFit/>
          </a:bodyPr>
          <a:lstStyle/>
          <a:p>
            <a:r>
              <a:rPr lang="es-CL" b="0" i="0" dirty="0">
                <a:solidFill>
                  <a:srgbClr val="1F1F1F"/>
                </a:solidFill>
                <a:effectLst/>
                <a:latin typeface="Google Sans"/>
              </a:rPr>
              <a:t>Principio de la especificidad</a:t>
            </a:r>
            <a:endParaRPr lang="es-ES" dirty="0">
              <a:solidFill>
                <a:srgbClr val="374151"/>
              </a:solidFill>
              <a:latin typeface="Söhne"/>
            </a:endParaRPr>
          </a:p>
        </p:txBody>
      </p:sp>
      <p:sp>
        <p:nvSpPr>
          <p:cNvPr id="5" name="CuadroTexto 4">
            <a:extLst>
              <a:ext uri="{FF2B5EF4-FFF2-40B4-BE49-F238E27FC236}">
                <a16:creationId xmlns:a16="http://schemas.microsoft.com/office/drawing/2014/main" id="{336A6787-598D-455A-A7A7-768F32A4BA97}"/>
              </a:ext>
            </a:extLst>
          </p:cNvPr>
          <p:cNvSpPr txBox="1"/>
          <p:nvPr/>
        </p:nvSpPr>
        <p:spPr>
          <a:xfrm>
            <a:off x="251847" y="522000"/>
            <a:ext cx="6390818" cy="2462213"/>
          </a:xfrm>
          <a:prstGeom prst="rect">
            <a:avLst/>
          </a:prstGeom>
          <a:noFill/>
        </p:spPr>
        <p:txBody>
          <a:bodyPr wrap="square">
            <a:spAutoFit/>
          </a:bodyPr>
          <a:lstStyle/>
          <a:p>
            <a:pPr algn="l"/>
            <a:r>
              <a:rPr lang="es-ES" dirty="0">
                <a:solidFill>
                  <a:srgbClr val="1F1F1F"/>
                </a:solidFill>
                <a:latin typeface="Google Sans"/>
              </a:rPr>
              <a:t>E</a:t>
            </a:r>
            <a:r>
              <a:rPr lang="es-ES" b="0" i="0" dirty="0">
                <a:solidFill>
                  <a:srgbClr val="1F1F1F"/>
                </a:solidFill>
                <a:effectLst/>
                <a:latin typeface="Google Sans"/>
              </a:rPr>
              <a:t>stablece que el ejercicio debe ser específico para el objetivo que se desea alcanzar. Por ejemplo, si se desea mejorar la fuerza, el entrenamiento debe incluir ejercicios que fortalezcan los músculos. Si se desea mejorar la resistencia, el entrenamiento debe incluir ejercicios que duren un período prolongado de tiempo. Si se desea mejorar la velocidad, el entrenamiento debe incluir ejercicios que se realicen a alta intensidad.</a:t>
            </a:r>
          </a:p>
          <a:p>
            <a:pPr algn="l"/>
            <a:r>
              <a:rPr lang="es-ES" b="0" i="0" dirty="0">
                <a:solidFill>
                  <a:srgbClr val="1F1F1F"/>
                </a:solidFill>
                <a:effectLst/>
                <a:latin typeface="Google Sans"/>
              </a:rPr>
              <a:t>El principio de especificidad se basa en el concepto de adaptación. Cuando el cuerpo se expone a un nuevo estímulo, se adapta a ese estímulo y se vuelve más fuerte y resistente. Este proceso de adaptación se denomina </a:t>
            </a:r>
            <a:r>
              <a:rPr lang="es-ES" b="0" i="0" dirty="0" err="1">
                <a:solidFill>
                  <a:srgbClr val="1F1F1F"/>
                </a:solidFill>
                <a:effectLst/>
                <a:latin typeface="Google Sans"/>
              </a:rPr>
              <a:t>supercompensación</a:t>
            </a:r>
            <a:r>
              <a:rPr lang="es-ES" b="0" i="0" dirty="0">
                <a:solidFill>
                  <a:srgbClr val="1F1F1F"/>
                </a:solidFill>
                <a:effectLst/>
                <a:latin typeface="Google Sans"/>
              </a:rPr>
              <a:t>. La </a:t>
            </a:r>
            <a:r>
              <a:rPr lang="es-ES" b="0" i="0" dirty="0" err="1">
                <a:solidFill>
                  <a:srgbClr val="1F1F1F"/>
                </a:solidFill>
                <a:effectLst/>
                <a:latin typeface="Google Sans"/>
              </a:rPr>
              <a:t>supercompensación</a:t>
            </a:r>
            <a:r>
              <a:rPr lang="es-ES" b="0" i="0" dirty="0">
                <a:solidFill>
                  <a:srgbClr val="1F1F1F"/>
                </a:solidFill>
                <a:effectLst/>
                <a:latin typeface="Google Sans"/>
              </a:rPr>
              <a:t> es el período de tiempo en el que el cuerpo se recupera del ejercicio y se vuelve más fuerte.</a:t>
            </a:r>
          </a:p>
        </p:txBody>
      </p:sp>
      <p:pic>
        <p:nvPicPr>
          <p:cNvPr id="4098" name="Picture 2">
            <a:extLst>
              <a:ext uri="{FF2B5EF4-FFF2-40B4-BE49-F238E27FC236}">
                <a16:creationId xmlns:a16="http://schemas.microsoft.com/office/drawing/2014/main" id="{A0071775-2EC8-4C0E-B4A0-B12D052599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940" y="2984213"/>
            <a:ext cx="4197455" cy="2009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1786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CL" b="0" i="0" dirty="0">
                <a:solidFill>
                  <a:srgbClr val="1F1F1F"/>
                </a:solidFill>
                <a:effectLst/>
                <a:latin typeface="Google Sans"/>
              </a:rPr>
              <a:t>Principio de la reversibilidad</a:t>
            </a:r>
            <a:endParaRPr lang="es-ES" dirty="0">
              <a:solidFill>
                <a:srgbClr val="374151"/>
              </a:solidFill>
              <a:latin typeface="Söhne"/>
            </a:endParaRPr>
          </a:p>
        </p:txBody>
      </p:sp>
      <p:sp>
        <p:nvSpPr>
          <p:cNvPr id="5" name="CuadroTexto 4">
            <a:extLst>
              <a:ext uri="{FF2B5EF4-FFF2-40B4-BE49-F238E27FC236}">
                <a16:creationId xmlns:a16="http://schemas.microsoft.com/office/drawing/2014/main" id="{C912CB66-6968-4D34-B3B1-132EC4CED626}"/>
              </a:ext>
            </a:extLst>
          </p:cNvPr>
          <p:cNvSpPr txBox="1"/>
          <p:nvPr/>
        </p:nvSpPr>
        <p:spPr>
          <a:xfrm>
            <a:off x="400721" y="1054458"/>
            <a:ext cx="6215232" cy="1384995"/>
          </a:xfrm>
          <a:prstGeom prst="rect">
            <a:avLst/>
          </a:prstGeom>
          <a:noFill/>
        </p:spPr>
        <p:txBody>
          <a:bodyPr wrap="square">
            <a:spAutoFit/>
          </a:bodyPr>
          <a:lstStyle/>
          <a:p>
            <a:pPr algn="just"/>
            <a:r>
              <a:rPr lang="es-ES" b="0" i="0" dirty="0">
                <a:solidFill>
                  <a:srgbClr val="27272A"/>
                </a:solidFill>
                <a:effectLst/>
                <a:latin typeface="__Poppins_3bfef9"/>
              </a:rPr>
              <a:t>Se refiere a la pérdida de las adaptaciones conseguidas cuando se interrumpe el entrenamiento</a:t>
            </a:r>
            <a:r>
              <a:rPr lang="es-ES" b="1" dirty="0">
                <a:solidFill>
                  <a:srgbClr val="27272A"/>
                </a:solidFill>
                <a:latin typeface="var(--font-poppins)"/>
              </a:rPr>
              <a:t>. </a:t>
            </a:r>
            <a:r>
              <a:rPr lang="es-ES" b="0" i="0" dirty="0">
                <a:solidFill>
                  <a:srgbClr val="27272A"/>
                </a:solidFill>
                <a:effectLst/>
                <a:latin typeface="__Poppins_3bfef9"/>
              </a:rPr>
              <a:t>Este principio establece que los beneficios obtenidos a través de un programa de entrenamiento se verán reducidos o se perderán completamente si el entrenamiento se reduce o se suspende completamente</a:t>
            </a:r>
            <a:r>
              <a:rPr lang="es-ES" b="1" dirty="0">
                <a:solidFill>
                  <a:srgbClr val="27272A"/>
                </a:solidFill>
                <a:latin typeface="var(--font-poppins)"/>
              </a:rPr>
              <a:t>. </a:t>
            </a:r>
            <a:r>
              <a:rPr lang="es-ES" b="0" i="0" dirty="0">
                <a:solidFill>
                  <a:srgbClr val="27272A"/>
                </a:solidFill>
                <a:effectLst/>
                <a:latin typeface="__Poppins_3bfef9"/>
              </a:rPr>
              <a:t>Este fenómeno se llama desentrenamiento y aparece rápidamente una vez que se ha suspendido el entrenamiento</a:t>
            </a:r>
            <a:endParaRPr lang="es-CL" dirty="0"/>
          </a:p>
        </p:txBody>
      </p:sp>
      <p:pic>
        <p:nvPicPr>
          <p:cNvPr id="9218" name="Picture 2" descr="Principios del Entrenamiento Deportivo - Condición Física">
            <a:extLst>
              <a:ext uri="{FF2B5EF4-FFF2-40B4-BE49-F238E27FC236}">
                <a16:creationId xmlns:a16="http://schemas.microsoft.com/office/drawing/2014/main" id="{C194370A-4FCD-4831-9D66-64BCB5D9A4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1393" y="2528910"/>
            <a:ext cx="2371725"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347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Variables del entrenamiento</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35245735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CL" b="0" i="0" dirty="0">
                <a:solidFill>
                  <a:srgbClr val="1F1F1F"/>
                </a:solidFill>
                <a:effectLst/>
                <a:latin typeface="Google Sans"/>
              </a:rPr>
              <a:t>Volumen</a:t>
            </a:r>
            <a:endParaRPr lang="es-ES" dirty="0">
              <a:solidFill>
                <a:srgbClr val="374151"/>
              </a:solidFill>
              <a:latin typeface="Söhne"/>
            </a:endParaRPr>
          </a:p>
        </p:txBody>
      </p:sp>
      <p:sp>
        <p:nvSpPr>
          <p:cNvPr id="5" name="CuadroTexto 4">
            <a:extLst>
              <a:ext uri="{FF2B5EF4-FFF2-40B4-BE49-F238E27FC236}">
                <a16:creationId xmlns:a16="http://schemas.microsoft.com/office/drawing/2014/main" id="{C912CB66-6968-4D34-B3B1-132EC4CED626}"/>
              </a:ext>
            </a:extLst>
          </p:cNvPr>
          <p:cNvSpPr txBox="1"/>
          <p:nvPr/>
        </p:nvSpPr>
        <p:spPr>
          <a:xfrm>
            <a:off x="400721" y="1054458"/>
            <a:ext cx="6215232" cy="954107"/>
          </a:xfrm>
          <a:prstGeom prst="rect">
            <a:avLst/>
          </a:prstGeom>
          <a:noFill/>
        </p:spPr>
        <p:txBody>
          <a:bodyPr wrap="square">
            <a:spAutoFit/>
          </a:bodyPr>
          <a:lstStyle/>
          <a:p>
            <a:pPr algn="just"/>
            <a:r>
              <a:rPr lang="es-ES" b="0" i="0" dirty="0">
                <a:solidFill>
                  <a:srgbClr val="27272A"/>
                </a:solidFill>
                <a:effectLst/>
                <a:latin typeface="__Poppins_3bfef9"/>
              </a:rPr>
              <a:t>Tiempo o duración del entrenamiento</a:t>
            </a:r>
          </a:p>
          <a:p>
            <a:pPr algn="just"/>
            <a:r>
              <a:rPr lang="es-ES" b="0" i="0" dirty="0">
                <a:solidFill>
                  <a:srgbClr val="27272A"/>
                </a:solidFill>
                <a:effectLst/>
                <a:latin typeface="__Poppins_3bfef9"/>
              </a:rPr>
              <a:t>Distancia cubierta o tonelaje (series x reps x carga levantada)</a:t>
            </a:r>
          </a:p>
          <a:p>
            <a:pPr algn="just"/>
            <a:r>
              <a:rPr lang="es-ES" b="0" i="0" dirty="0">
                <a:solidFill>
                  <a:srgbClr val="27272A"/>
                </a:solidFill>
                <a:effectLst/>
                <a:latin typeface="__Poppins_3bfef9"/>
              </a:rPr>
              <a:t>Número de repeticiones de un ejercicio o elemento técnico en una prestación del deportista en un tiempo dado</a:t>
            </a:r>
          </a:p>
        </p:txBody>
      </p:sp>
      <p:pic>
        <p:nvPicPr>
          <p:cNvPr id="1026" name="Picture 2" descr="Volumen Máximo Recuperable – ¡Optimiza tu Entrenamiento!">
            <a:extLst>
              <a:ext uri="{FF2B5EF4-FFF2-40B4-BE49-F238E27FC236}">
                <a16:creationId xmlns:a16="http://schemas.microsoft.com/office/drawing/2014/main" id="{C55AB1D5-5ABC-4750-AE3D-73371564ED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257" y="2008565"/>
            <a:ext cx="5089506" cy="2545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6993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380573" y="473355"/>
            <a:ext cx="3444875" cy="307777"/>
          </a:xfrm>
          <a:prstGeom prst="rect">
            <a:avLst/>
          </a:prstGeom>
        </p:spPr>
        <p:txBody>
          <a:bodyPr>
            <a:spAutoFit/>
          </a:bodyPr>
          <a:lstStyle/>
          <a:p>
            <a:r>
              <a:rPr lang="es-CL" b="0" i="0" dirty="0">
                <a:solidFill>
                  <a:srgbClr val="1F1F1F"/>
                </a:solidFill>
                <a:effectLst/>
                <a:latin typeface="Google Sans"/>
              </a:rPr>
              <a:t>Volumen</a:t>
            </a:r>
            <a:endParaRPr lang="es-ES" dirty="0">
              <a:solidFill>
                <a:srgbClr val="374151"/>
              </a:solidFill>
              <a:latin typeface="Söhne"/>
            </a:endParaRPr>
          </a:p>
        </p:txBody>
      </p:sp>
      <p:sp>
        <p:nvSpPr>
          <p:cNvPr id="5" name="CuadroTexto 4">
            <a:extLst>
              <a:ext uri="{FF2B5EF4-FFF2-40B4-BE49-F238E27FC236}">
                <a16:creationId xmlns:a16="http://schemas.microsoft.com/office/drawing/2014/main" id="{C912CB66-6968-4D34-B3B1-132EC4CED626}"/>
              </a:ext>
            </a:extLst>
          </p:cNvPr>
          <p:cNvSpPr txBox="1"/>
          <p:nvPr/>
        </p:nvSpPr>
        <p:spPr>
          <a:xfrm>
            <a:off x="400721" y="1054458"/>
            <a:ext cx="6215232" cy="2462213"/>
          </a:xfrm>
          <a:prstGeom prst="rect">
            <a:avLst/>
          </a:prstGeom>
          <a:noFill/>
        </p:spPr>
        <p:txBody>
          <a:bodyPr wrap="square">
            <a:spAutoFit/>
          </a:bodyPr>
          <a:lstStyle/>
          <a:p>
            <a:pPr algn="just"/>
            <a:r>
              <a:rPr lang="es-ES" dirty="0">
                <a:solidFill>
                  <a:srgbClr val="27272A"/>
                </a:solidFill>
                <a:latin typeface="__Poppins_3bfef9"/>
              </a:rPr>
              <a:t>Mínima dosis efectiva </a:t>
            </a:r>
            <a:r>
              <a:rPr lang="es-ES" b="0" i="0" dirty="0">
                <a:solidFill>
                  <a:srgbClr val="27272A"/>
                </a:solidFill>
                <a:effectLst/>
                <a:latin typeface="__Poppins_3bfef9"/>
              </a:rPr>
              <a:t>MED: </a:t>
            </a:r>
          </a:p>
          <a:p>
            <a:pPr algn="just"/>
            <a:r>
              <a:rPr lang="es-ES" b="0" i="0" dirty="0">
                <a:solidFill>
                  <a:srgbClr val="27272A"/>
                </a:solidFill>
                <a:effectLst/>
                <a:latin typeface="__Poppins_3bfef9"/>
              </a:rPr>
              <a:t>E</a:t>
            </a:r>
            <a:r>
              <a:rPr lang="es-ES" b="0" i="0" dirty="0">
                <a:solidFill>
                  <a:srgbClr val="1F1F1F"/>
                </a:solidFill>
                <a:effectLst/>
                <a:latin typeface="Google Sans"/>
              </a:rPr>
              <a:t>s la cantidad mínima de ejercicio que debe hacer para obtener los beneficios buscados</a:t>
            </a:r>
            <a:endParaRPr lang="es-ES" b="0" i="0" dirty="0">
              <a:solidFill>
                <a:srgbClr val="27272A"/>
              </a:solidFill>
              <a:effectLst/>
              <a:latin typeface="__Poppins_3bfef9"/>
            </a:endParaRPr>
          </a:p>
          <a:p>
            <a:pPr algn="just"/>
            <a:endParaRPr lang="es-ES" dirty="0">
              <a:solidFill>
                <a:srgbClr val="27272A"/>
              </a:solidFill>
              <a:latin typeface="__Poppins_3bfef9"/>
            </a:endParaRPr>
          </a:p>
          <a:p>
            <a:pPr algn="just"/>
            <a:r>
              <a:rPr lang="es-ES" b="0" i="0" dirty="0">
                <a:solidFill>
                  <a:srgbClr val="27272A"/>
                </a:solidFill>
                <a:effectLst/>
                <a:latin typeface="__Poppins_3bfef9"/>
              </a:rPr>
              <a:t>Máximo volum</a:t>
            </a:r>
            <a:r>
              <a:rPr lang="es-ES" dirty="0">
                <a:solidFill>
                  <a:srgbClr val="27272A"/>
                </a:solidFill>
                <a:latin typeface="__Poppins_3bfef9"/>
              </a:rPr>
              <a:t>en adaptable </a:t>
            </a:r>
            <a:r>
              <a:rPr lang="es-ES" b="0" i="0" dirty="0">
                <a:solidFill>
                  <a:srgbClr val="27272A"/>
                </a:solidFill>
                <a:effectLst/>
                <a:latin typeface="__Poppins_3bfef9"/>
              </a:rPr>
              <a:t>MAV:</a:t>
            </a:r>
          </a:p>
          <a:p>
            <a:pPr algn="just"/>
            <a:r>
              <a:rPr lang="es-ES" b="0" i="0" dirty="0">
                <a:solidFill>
                  <a:srgbClr val="1F1F1F"/>
                </a:solidFill>
                <a:effectLst/>
                <a:latin typeface="Google Sans"/>
              </a:rPr>
              <a:t>Es la cantidad máxima de ejercicio que puede realizar su cuerpo que permita adaptaciones sin entrar en compensaciones o </a:t>
            </a:r>
            <a:r>
              <a:rPr lang="es-ES" b="0" i="0" dirty="0" err="1">
                <a:solidFill>
                  <a:srgbClr val="1F1F1F"/>
                </a:solidFill>
                <a:effectLst/>
                <a:latin typeface="Google Sans"/>
              </a:rPr>
              <a:t>sobreentrenamiento</a:t>
            </a:r>
            <a:r>
              <a:rPr lang="es-ES" b="0" i="0" dirty="0">
                <a:solidFill>
                  <a:srgbClr val="1F1F1F"/>
                </a:solidFill>
                <a:effectLst/>
                <a:latin typeface="Google Sans"/>
              </a:rPr>
              <a:t>.</a:t>
            </a:r>
          </a:p>
          <a:p>
            <a:pPr algn="just"/>
            <a:endParaRPr lang="es-ES" dirty="0">
              <a:solidFill>
                <a:srgbClr val="27272A"/>
              </a:solidFill>
              <a:latin typeface="__Poppins_3bfef9"/>
            </a:endParaRPr>
          </a:p>
          <a:p>
            <a:pPr algn="just"/>
            <a:r>
              <a:rPr lang="es-ES" b="0" i="0" dirty="0">
                <a:solidFill>
                  <a:srgbClr val="27272A"/>
                </a:solidFill>
                <a:effectLst/>
                <a:latin typeface="__Poppins_3bfef9"/>
              </a:rPr>
              <a:t>Máximo volumen recuperable MRV:</a:t>
            </a:r>
          </a:p>
          <a:p>
            <a:pPr algn="just"/>
            <a:r>
              <a:rPr lang="es-ES" b="0" i="0" dirty="0">
                <a:solidFill>
                  <a:srgbClr val="27272A"/>
                </a:solidFill>
                <a:effectLst/>
                <a:latin typeface="__Poppins_3bfef9"/>
              </a:rPr>
              <a:t>Máximo volumen tolerable que permite generar ciclos de recuperación y estar en condiciones óptimos en cada sesión de entrenamiento.</a:t>
            </a:r>
          </a:p>
        </p:txBody>
      </p:sp>
    </p:spTree>
    <p:extLst>
      <p:ext uri="{BB962C8B-B14F-4D97-AF65-F5344CB8AC3E}">
        <p14:creationId xmlns:p14="http://schemas.microsoft.com/office/powerpoint/2010/main" val="3707206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090117" y="311991"/>
            <a:ext cx="3444875" cy="307777"/>
          </a:xfrm>
          <a:prstGeom prst="rect">
            <a:avLst/>
          </a:prstGeom>
        </p:spPr>
        <p:txBody>
          <a:bodyPr>
            <a:spAutoFit/>
          </a:bodyPr>
          <a:lstStyle/>
          <a:p>
            <a:r>
              <a:rPr lang="es-ES" dirty="0">
                <a:solidFill>
                  <a:srgbClr val="1F1F1F"/>
                </a:solidFill>
                <a:latin typeface="Google Sans"/>
              </a:rPr>
              <a:t>I</a:t>
            </a:r>
            <a:r>
              <a:rPr lang="es-CL" dirty="0" err="1">
                <a:solidFill>
                  <a:srgbClr val="1F1F1F"/>
                </a:solidFill>
                <a:latin typeface="Google Sans"/>
              </a:rPr>
              <a:t>ntensidad</a:t>
            </a:r>
            <a:endParaRPr lang="es-ES" dirty="0">
              <a:solidFill>
                <a:srgbClr val="374151"/>
              </a:solidFill>
              <a:latin typeface="Söhne"/>
            </a:endParaRPr>
          </a:p>
        </p:txBody>
      </p:sp>
      <p:sp>
        <p:nvSpPr>
          <p:cNvPr id="5" name="CuadroTexto 4">
            <a:extLst>
              <a:ext uri="{FF2B5EF4-FFF2-40B4-BE49-F238E27FC236}">
                <a16:creationId xmlns:a16="http://schemas.microsoft.com/office/drawing/2014/main" id="{C912CB66-6968-4D34-B3B1-132EC4CED626}"/>
              </a:ext>
            </a:extLst>
          </p:cNvPr>
          <p:cNvSpPr txBox="1"/>
          <p:nvPr/>
        </p:nvSpPr>
        <p:spPr>
          <a:xfrm>
            <a:off x="339640" y="619768"/>
            <a:ext cx="6215232" cy="1384995"/>
          </a:xfrm>
          <a:prstGeom prst="rect">
            <a:avLst/>
          </a:prstGeom>
          <a:noFill/>
        </p:spPr>
        <p:txBody>
          <a:bodyPr wrap="square">
            <a:spAutoFit/>
          </a:bodyPr>
          <a:lstStyle/>
          <a:p>
            <a:r>
              <a:rPr lang="es-ES" dirty="0"/>
              <a:t>Producción de potencia</a:t>
            </a:r>
          </a:p>
          <a:p>
            <a:endParaRPr lang="es-ES" dirty="0"/>
          </a:p>
          <a:p>
            <a:r>
              <a:rPr lang="es-ES" dirty="0"/>
              <a:t>Es decir:</a:t>
            </a:r>
          </a:p>
          <a:p>
            <a:pPr marL="285750" indent="-285750">
              <a:buFont typeface="Arial" panose="020B0604020202020204" pitchFamily="34" charset="0"/>
              <a:buChar char="•"/>
            </a:pPr>
            <a:r>
              <a:rPr lang="es-ES" dirty="0"/>
              <a:t>Consumo de energía o trabajo por unidad de tiempo </a:t>
            </a:r>
          </a:p>
          <a:p>
            <a:pPr marL="285750" indent="-285750">
              <a:buFont typeface="Arial" panose="020B0604020202020204" pitchFamily="34" charset="0"/>
              <a:buChar char="•"/>
            </a:pPr>
            <a:r>
              <a:rPr lang="es-ES" dirty="0"/>
              <a:t>Fuerza de oposición o de resistencia </a:t>
            </a:r>
          </a:p>
          <a:p>
            <a:pPr marL="285750" indent="-285750">
              <a:buFont typeface="Arial" panose="020B0604020202020204" pitchFamily="34" charset="0"/>
              <a:buChar char="•"/>
            </a:pPr>
            <a:r>
              <a:rPr lang="es-ES" dirty="0"/>
              <a:t>Progresión de la velocidad (metros x </a:t>
            </a:r>
            <a:r>
              <a:rPr lang="es-ES" dirty="0" err="1"/>
              <a:t>seg</a:t>
            </a:r>
            <a:r>
              <a:rPr lang="es-ES" dirty="0"/>
              <a:t>, grados x </a:t>
            </a:r>
            <a:r>
              <a:rPr lang="es-ES" dirty="0" err="1"/>
              <a:t>seg</a:t>
            </a:r>
            <a:r>
              <a:rPr lang="es-ES" dirty="0"/>
              <a:t>, vatios x </a:t>
            </a:r>
            <a:r>
              <a:rPr lang="es-ES" dirty="0" err="1"/>
              <a:t>seg</a:t>
            </a:r>
            <a:r>
              <a:rPr lang="es-ES" dirty="0"/>
              <a:t>)</a:t>
            </a:r>
            <a:endParaRPr lang="es-CL" dirty="0"/>
          </a:p>
        </p:txBody>
      </p:sp>
      <p:sp>
        <p:nvSpPr>
          <p:cNvPr id="3" name="CuadroTexto 2">
            <a:extLst>
              <a:ext uri="{FF2B5EF4-FFF2-40B4-BE49-F238E27FC236}">
                <a16:creationId xmlns:a16="http://schemas.microsoft.com/office/drawing/2014/main" id="{04699D94-8AD9-4316-B068-AB6D1D31CAA2}"/>
              </a:ext>
            </a:extLst>
          </p:cNvPr>
          <p:cNvSpPr txBox="1"/>
          <p:nvPr/>
        </p:nvSpPr>
        <p:spPr>
          <a:xfrm>
            <a:off x="514452" y="2168745"/>
            <a:ext cx="5337708" cy="415498"/>
          </a:xfrm>
          <a:prstGeom prst="rect">
            <a:avLst/>
          </a:prstGeom>
          <a:noFill/>
        </p:spPr>
        <p:txBody>
          <a:bodyPr wrap="square" rtlCol="0">
            <a:spAutoFit/>
          </a:bodyPr>
          <a:lstStyle/>
          <a:p>
            <a:r>
              <a:rPr lang="es-ES" sz="1000" dirty="0"/>
              <a:t>RPE: </a:t>
            </a:r>
            <a:r>
              <a:rPr lang="es-ES" sz="1000" dirty="0" err="1"/>
              <a:t>rate</a:t>
            </a:r>
            <a:r>
              <a:rPr lang="es-ES" sz="1000" dirty="0"/>
              <a:t> </a:t>
            </a:r>
            <a:r>
              <a:rPr lang="es-ES" sz="1000" dirty="0" err="1"/>
              <a:t>of</a:t>
            </a:r>
            <a:r>
              <a:rPr lang="es-ES" sz="1000" dirty="0"/>
              <a:t> </a:t>
            </a:r>
            <a:r>
              <a:rPr lang="es-ES" sz="1000" dirty="0" err="1"/>
              <a:t>perceived</a:t>
            </a:r>
            <a:r>
              <a:rPr lang="es-ES" sz="1000" dirty="0"/>
              <a:t> </a:t>
            </a:r>
            <a:r>
              <a:rPr lang="es-ES" sz="1000" dirty="0" err="1"/>
              <a:t>exertion</a:t>
            </a:r>
            <a:r>
              <a:rPr lang="es-ES" sz="1000" dirty="0"/>
              <a:t>, Escala RPE 6-20, que más tarde modificó para su mejor comprensión a 1-10. </a:t>
            </a:r>
            <a:r>
              <a:rPr lang="es-ES" sz="1100" b="1" i="1" dirty="0">
                <a:solidFill>
                  <a:srgbClr val="0A0A0A"/>
                </a:solidFill>
                <a:effectLst/>
                <a:latin typeface="sf ui text"/>
              </a:rPr>
              <a:t>Carga de entrenamiento= Duración de la sesión * RPE de la sesión.</a:t>
            </a:r>
            <a:endParaRPr lang="es-CL" sz="1000" dirty="0"/>
          </a:p>
        </p:txBody>
      </p:sp>
      <p:pic>
        <p:nvPicPr>
          <p:cNvPr id="7" name="Imagen 6">
            <a:extLst>
              <a:ext uri="{FF2B5EF4-FFF2-40B4-BE49-F238E27FC236}">
                <a16:creationId xmlns:a16="http://schemas.microsoft.com/office/drawing/2014/main" id="{3A8EF706-D969-4A94-87A1-582AD05BCF20}"/>
              </a:ext>
            </a:extLst>
          </p:cNvPr>
          <p:cNvPicPr>
            <a:picLocks noChangeAspect="1"/>
          </p:cNvPicPr>
          <p:nvPr/>
        </p:nvPicPr>
        <p:blipFill>
          <a:blip r:embed="rId4"/>
          <a:stretch>
            <a:fillRect/>
          </a:stretch>
        </p:blipFill>
        <p:spPr>
          <a:xfrm>
            <a:off x="975387" y="2739225"/>
            <a:ext cx="2923690" cy="2125622"/>
          </a:xfrm>
          <a:prstGeom prst="rect">
            <a:avLst/>
          </a:prstGeom>
        </p:spPr>
      </p:pic>
    </p:spTree>
    <p:extLst>
      <p:ext uri="{BB962C8B-B14F-4D97-AF65-F5344CB8AC3E}">
        <p14:creationId xmlns:p14="http://schemas.microsoft.com/office/powerpoint/2010/main" val="27885137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090117" y="311991"/>
            <a:ext cx="3444875" cy="307777"/>
          </a:xfrm>
          <a:prstGeom prst="rect">
            <a:avLst/>
          </a:prstGeom>
        </p:spPr>
        <p:txBody>
          <a:bodyPr>
            <a:spAutoFit/>
          </a:bodyPr>
          <a:lstStyle/>
          <a:p>
            <a:r>
              <a:rPr lang="es-ES" dirty="0">
                <a:solidFill>
                  <a:srgbClr val="1F1F1F"/>
                </a:solidFill>
                <a:latin typeface="Google Sans"/>
              </a:rPr>
              <a:t>I</a:t>
            </a:r>
            <a:r>
              <a:rPr lang="es-CL" dirty="0" err="1">
                <a:solidFill>
                  <a:srgbClr val="1F1F1F"/>
                </a:solidFill>
                <a:latin typeface="Google Sans"/>
              </a:rPr>
              <a:t>ntensidad</a:t>
            </a:r>
            <a:endParaRPr lang="es-ES" dirty="0">
              <a:solidFill>
                <a:srgbClr val="374151"/>
              </a:solidFill>
              <a:latin typeface="Söhne"/>
            </a:endParaRPr>
          </a:p>
        </p:txBody>
      </p:sp>
      <p:sp>
        <p:nvSpPr>
          <p:cNvPr id="3" name="CuadroTexto 2">
            <a:extLst>
              <a:ext uri="{FF2B5EF4-FFF2-40B4-BE49-F238E27FC236}">
                <a16:creationId xmlns:a16="http://schemas.microsoft.com/office/drawing/2014/main" id="{04699D94-8AD9-4316-B068-AB6D1D31CAA2}"/>
              </a:ext>
            </a:extLst>
          </p:cNvPr>
          <p:cNvSpPr txBox="1"/>
          <p:nvPr/>
        </p:nvSpPr>
        <p:spPr>
          <a:xfrm>
            <a:off x="503695" y="902361"/>
            <a:ext cx="5337708" cy="1015663"/>
          </a:xfrm>
          <a:prstGeom prst="rect">
            <a:avLst/>
          </a:prstGeom>
          <a:noFill/>
        </p:spPr>
        <p:txBody>
          <a:bodyPr wrap="square" rtlCol="0">
            <a:spAutoFit/>
          </a:bodyPr>
          <a:lstStyle/>
          <a:p>
            <a:r>
              <a:rPr lang="es-ES" sz="1000" dirty="0"/>
              <a:t>RIR: </a:t>
            </a:r>
            <a:r>
              <a:rPr lang="es-ES" sz="1000" dirty="0" err="1"/>
              <a:t>repetition</a:t>
            </a:r>
            <a:r>
              <a:rPr lang="es-ES" sz="1000" dirty="0"/>
              <a:t> in reserve) es otra escala que podemos utilizar en conjunto con el RPE y que nos indica cuantas repeticiones nos estamos dejando en reserva.</a:t>
            </a:r>
          </a:p>
          <a:p>
            <a:endParaRPr lang="es-ES" sz="1000" dirty="0"/>
          </a:p>
          <a:p>
            <a:r>
              <a:rPr lang="es-ES" sz="1000" dirty="0"/>
              <a:t>Es decir, si te pido que me hagas 10 repeticiones con un RIR 2 significa que la carga que debes utilizar te debe dejar a dos repeticiones del fallo cuando alcances la décima repetición.</a:t>
            </a:r>
            <a:endParaRPr lang="es-CL" sz="1000" dirty="0"/>
          </a:p>
        </p:txBody>
      </p:sp>
      <p:pic>
        <p:nvPicPr>
          <p:cNvPr id="6" name="Imagen 5">
            <a:extLst>
              <a:ext uri="{FF2B5EF4-FFF2-40B4-BE49-F238E27FC236}">
                <a16:creationId xmlns:a16="http://schemas.microsoft.com/office/drawing/2014/main" id="{9F33D3A7-5FFA-4B82-9CBC-A7E8E7D185BD}"/>
              </a:ext>
            </a:extLst>
          </p:cNvPr>
          <p:cNvPicPr>
            <a:picLocks noChangeAspect="1"/>
          </p:cNvPicPr>
          <p:nvPr/>
        </p:nvPicPr>
        <p:blipFill>
          <a:blip r:embed="rId4"/>
          <a:stretch>
            <a:fillRect/>
          </a:stretch>
        </p:blipFill>
        <p:spPr>
          <a:xfrm>
            <a:off x="772249" y="2200617"/>
            <a:ext cx="4800600" cy="2314575"/>
          </a:xfrm>
          <a:prstGeom prst="rect">
            <a:avLst/>
          </a:prstGeom>
        </p:spPr>
      </p:pic>
    </p:spTree>
    <p:extLst>
      <p:ext uri="{BB962C8B-B14F-4D97-AF65-F5344CB8AC3E}">
        <p14:creationId xmlns:p14="http://schemas.microsoft.com/office/powerpoint/2010/main" val="15469239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090117" y="311991"/>
            <a:ext cx="3444875" cy="307777"/>
          </a:xfrm>
          <a:prstGeom prst="rect">
            <a:avLst/>
          </a:prstGeom>
        </p:spPr>
        <p:txBody>
          <a:bodyPr>
            <a:spAutoFit/>
          </a:bodyPr>
          <a:lstStyle/>
          <a:p>
            <a:r>
              <a:rPr lang="es-ES" dirty="0">
                <a:solidFill>
                  <a:srgbClr val="1F1F1F"/>
                </a:solidFill>
                <a:latin typeface="Google Sans"/>
              </a:rPr>
              <a:t>I</a:t>
            </a:r>
            <a:r>
              <a:rPr lang="es-CL" dirty="0" err="1">
                <a:solidFill>
                  <a:srgbClr val="1F1F1F"/>
                </a:solidFill>
                <a:latin typeface="Google Sans"/>
              </a:rPr>
              <a:t>ntensidad</a:t>
            </a:r>
            <a:endParaRPr lang="es-ES" dirty="0">
              <a:solidFill>
                <a:srgbClr val="374151"/>
              </a:solidFill>
              <a:latin typeface="Söhne"/>
            </a:endParaRPr>
          </a:p>
        </p:txBody>
      </p:sp>
      <p:pic>
        <p:nvPicPr>
          <p:cNvPr id="2050" name="Picture 2" descr="Como medir la intensidad del entrenamiento de carrera - efisicas.com">
            <a:extLst>
              <a:ext uri="{FF2B5EF4-FFF2-40B4-BE49-F238E27FC236}">
                <a16:creationId xmlns:a16="http://schemas.microsoft.com/office/drawing/2014/main" id="{EE4BC6BE-879B-4A29-9603-ECCEFA0627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434" y="1127639"/>
            <a:ext cx="3260202" cy="27386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4699D94-8AD9-4316-B068-AB6D1D31CAA2}"/>
              </a:ext>
            </a:extLst>
          </p:cNvPr>
          <p:cNvSpPr txBox="1"/>
          <p:nvPr/>
        </p:nvSpPr>
        <p:spPr>
          <a:xfrm>
            <a:off x="4075233" y="2004763"/>
            <a:ext cx="1871831" cy="1323439"/>
          </a:xfrm>
          <a:prstGeom prst="rect">
            <a:avLst/>
          </a:prstGeom>
          <a:noFill/>
        </p:spPr>
        <p:txBody>
          <a:bodyPr wrap="square" rtlCol="0">
            <a:spAutoFit/>
          </a:bodyPr>
          <a:lstStyle/>
          <a:p>
            <a:r>
              <a:rPr lang="es-ES" sz="1000" dirty="0"/>
              <a:t>FC </a:t>
            </a:r>
            <a:r>
              <a:rPr lang="es-ES" sz="1000" dirty="0" err="1"/>
              <a:t>máx</a:t>
            </a:r>
            <a:r>
              <a:rPr lang="es-ES" sz="1000" dirty="0"/>
              <a:t> teórica</a:t>
            </a:r>
          </a:p>
          <a:p>
            <a:r>
              <a:rPr lang="es-ES" sz="1000" dirty="0"/>
              <a:t>No deportista: </a:t>
            </a:r>
          </a:p>
          <a:p>
            <a:r>
              <a:rPr lang="es-ES" sz="1000" dirty="0"/>
              <a:t>H: 220-edad</a:t>
            </a:r>
          </a:p>
          <a:p>
            <a:r>
              <a:rPr lang="es-ES" sz="1000" dirty="0"/>
              <a:t>M: 226-edad</a:t>
            </a:r>
          </a:p>
          <a:p>
            <a:endParaRPr lang="es-ES" sz="1000" dirty="0"/>
          </a:p>
          <a:p>
            <a:r>
              <a:rPr lang="es-ES" sz="1000" dirty="0"/>
              <a:t>Deportista:</a:t>
            </a:r>
          </a:p>
          <a:p>
            <a:r>
              <a:rPr lang="es-ES" sz="1000" dirty="0"/>
              <a:t>H: 208-(0,7xedad)</a:t>
            </a:r>
          </a:p>
          <a:p>
            <a:r>
              <a:rPr lang="es-ES" sz="1000" dirty="0"/>
              <a:t>M: 214-(0,8xedad)</a:t>
            </a:r>
            <a:endParaRPr lang="es-CL" sz="1000" dirty="0"/>
          </a:p>
        </p:txBody>
      </p:sp>
      <p:sp>
        <p:nvSpPr>
          <p:cNvPr id="4" name="CuadroTexto 3">
            <a:extLst>
              <a:ext uri="{FF2B5EF4-FFF2-40B4-BE49-F238E27FC236}">
                <a16:creationId xmlns:a16="http://schemas.microsoft.com/office/drawing/2014/main" id="{962442C7-3984-470C-98BD-607031FB6929}"/>
              </a:ext>
            </a:extLst>
          </p:cNvPr>
          <p:cNvSpPr txBox="1"/>
          <p:nvPr/>
        </p:nvSpPr>
        <p:spPr>
          <a:xfrm>
            <a:off x="3941151" y="3589311"/>
            <a:ext cx="2712842" cy="553998"/>
          </a:xfrm>
          <a:prstGeom prst="rect">
            <a:avLst/>
          </a:prstGeom>
          <a:noFill/>
        </p:spPr>
        <p:txBody>
          <a:bodyPr wrap="square" rtlCol="0">
            <a:spAutoFit/>
          </a:bodyPr>
          <a:lstStyle/>
          <a:p>
            <a:r>
              <a:rPr lang="es-ES" sz="1000" dirty="0"/>
              <a:t>Fórmula </a:t>
            </a:r>
            <a:r>
              <a:rPr lang="es-ES" sz="1000" dirty="0" err="1"/>
              <a:t>Karvonen</a:t>
            </a:r>
            <a:endParaRPr lang="es-ES" sz="1000" dirty="0"/>
          </a:p>
          <a:p>
            <a:r>
              <a:rPr lang="es-ES" sz="1000" dirty="0" err="1"/>
              <a:t>Fc</a:t>
            </a:r>
            <a:r>
              <a:rPr lang="es-ES" sz="1000" dirty="0"/>
              <a:t> objetivo: ((</a:t>
            </a:r>
            <a:r>
              <a:rPr lang="es-ES" sz="1000" dirty="0" err="1"/>
              <a:t>Fc</a:t>
            </a:r>
            <a:r>
              <a:rPr lang="es-ES" sz="1000" dirty="0"/>
              <a:t> </a:t>
            </a:r>
            <a:r>
              <a:rPr lang="es-ES" sz="1000" dirty="0" err="1"/>
              <a:t>máx</a:t>
            </a:r>
            <a:r>
              <a:rPr lang="es-ES" sz="1000" dirty="0"/>
              <a:t> teórica-FC recuperación)</a:t>
            </a:r>
            <a:r>
              <a:rPr lang="es-ES" sz="1000" dirty="0" err="1"/>
              <a:t>xintensidad</a:t>
            </a:r>
            <a:r>
              <a:rPr lang="es-ES" sz="1000" dirty="0"/>
              <a:t>)+FC recuperación</a:t>
            </a:r>
            <a:endParaRPr lang="es-CL" sz="1000" dirty="0"/>
          </a:p>
        </p:txBody>
      </p:sp>
    </p:spTree>
    <p:extLst>
      <p:ext uri="{BB962C8B-B14F-4D97-AF65-F5344CB8AC3E}">
        <p14:creationId xmlns:p14="http://schemas.microsoft.com/office/powerpoint/2010/main" val="1609973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090117" y="311991"/>
            <a:ext cx="3444875" cy="307777"/>
          </a:xfrm>
          <a:prstGeom prst="rect">
            <a:avLst/>
          </a:prstGeom>
        </p:spPr>
        <p:txBody>
          <a:bodyPr>
            <a:spAutoFit/>
          </a:bodyPr>
          <a:lstStyle/>
          <a:p>
            <a:r>
              <a:rPr lang="es-ES" dirty="0">
                <a:solidFill>
                  <a:srgbClr val="1F1F1F"/>
                </a:solidFill>
                <a:latin typeface="Google Sans"/>
              </a:rPr>
              <a:t>I</a:t>
            </a:r>
            <a:r>
              <a:rPr lang="es-CL" dirty="0" err="1">
                <a:solidFill>
                  <a:srgbClr val="1F1F1F"/>
                </a:solidFill>
                <a:latin typeface="Google Sans"/>
              </a:rPr>
              <a:t>ntensidad</a:t>
            </a:r>
            <a:endParaRPr lang="es-ES" dirty="0">
              <a:solidFill>
                <a:srgbClr val="374151"/>
              </a:solidFill>
              <a:latin typeface="Söhne"/>
            </a:endParaRPr>
          </a:p>
        </p:txBody>
      </p:sp>
      <p:pic>
        <p:nvPicPr>
          <p:cNvPr id="3074" name="Picture 2" descr="Qué es CARGA de ENTRENAMIENTO y Componentes? | PadelStar">
            <a:extLst>
              <a:ext uri="{FF2B5EF4-FFF2-40B4-BE49-F238E27FC236}">
                <a16:creationId xmlns:a16="http://schemas.microsoft.com/office/drawing/2014/main" id="{D7AB7847-3EAF-48BE-BF80-8C78E245B9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844" y="619768"/>
            <a:ext cx="3047931" cy="21770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jercicios y entrenamiento de fuerza y resistencia muscular.  Recomendaciones para mejorar nuestra salud. Parte 2 (intensidad y  frecuencia).">
            <a:extLst>
              <a:ext uri="{FF2B5EF4-FFF2-40B4-BE49-F238E27FC236}">
                <a16:creationId xmlns:a16="http://schemas.microsoft.com/office/drawing/2014/main" id="{F815E5A7-16D7-4C9D-A3D8-420A72AD99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9333" y="732854"/>
            <a:ext cx="2939546" cy="182251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Zonas de intensidad del entrenamiento aeróbico - Fundación Española del  Corazón">
            <a:extLst>
              <a:ext uri="{FF2B5EF4-FFF2-40B4-BE49-F238E27FC236}">
                <a16:creationId xmlns:a16="http://schemas.microsoft.com/office/drawing/2014/main" id="{6169AE8C-615F-4577-8CB3-0713AB0038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0117" y="2986223"/>
            <a:ext cx="3552489" cy="199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263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090117" y="311991"/>
            <a:ext cx="3444875" cy="307777"/>
          </a:xfrm>
          <a:prstGeom prst="rect">
            <a:avLst/>
          </a:prstGeom>
        </p:spPr>
        <p:txBody>
          <a:bodyPr>
            <a:spAutoFit/>
          </a:bodyPr>
          <a:lstStyle/>
          <a:p>
            <a:r>
              <a:rPr lang="es-ES" dirty="0">
                <a:solidFill>
                  <a:srgbClr val="1F1F1F"/>
                </a:solidFill>
                <a:latin typeface="Google Sans"/>
              </a:rPr>
              <a:t>Relación intensidad/volumen</a:t>
            </a:r>
            <a:endParaRPr lang="es-ES" dirty="0">
              <a:solidFill>
                <a:srgbClr val="374151"/>
              </a:solidFill>
              <a:latin typeface="Söhne"/>
            </a:endParaRPr>
          </a:p>
        </p:txBody>
      </p:sp>
      <p:sp>
        <p:nvSpPr>
          <p:cNvPr id="8" name="CuadroTexto 7">
            <a:extLst>
              <a:ext uri="{FF2B5EF4-FFF2-40B4-BE49-F238E27FC236}">
                <a16:creationId xmlns:a16="http://schemas.microsoft.com/office/drawing/2014/main" id="{6C3F3C85-980E-47EF-ACDA-4056D1BBB48B}"/>
              </a:ext>
            </a:extLst>
          </p:cNvPr>
          <p:cNvSpPr txBox="1"/>
          <p:nvPr/>
        </p:nvSpPr>
        <p:spPr>
          <a:xfrm>
            <a:off x="379207" y="1050619"/>
            <a:ext cx="3447826" cy="523220"/>
          </a:xfrm>
          <a:prstGeom prst="rect">
            <a:avLst/>
          </a:prstGeom>
          <a:noFill/>
        </p:spPr>
        <p:txBody>
          <a:bodyPr wrap="square">
            <a:spAutoFit/>
          </a:bodyPr>
          <a:lstStyle/>
          <a:p>
            <a:r>
              <a:rPr lang="es-ES" dirty="0"/>
              <a:t>Conceptos indirectamente proporcionales</a:t>
            </a:r>
          </a:p>
        </p:txBody>
      </p:sp>
      <p:pic>
        <p:nvPicPr>
          <p:cNvPr id="9" name="Picture 2" descr="Cómo medir el esfuerzo durante el ejercicio: Escala RPE">
            <a:extLst>
              <a:ext uri="{FF2B5EF4-FFF2-40B4-BE49-F238E27FC236}">
                <a16:creationId xmlns:a16="http://schemas.microsoft.com/office/drawing/2014/main" id="{C42E0143-C700-450F-BAA7-73F6CCAE4D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4788" y="1747760"/>
            <a:ext cx="5274290" cy="2637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570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Icono&#10;&#10;Descripción generada automáticamente con confianza baj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4" name="Google Shape;104;p4"/>
          <p:cNvSpPr txBox="1">
            <a:spLocks/>
          </p:cNvSpPr>
          <p:nvPr/>
        </p:nvSpPr>
        <p:spPr>
          <a:xfrm>
            <a:off x="757731" y="2051765"/>
            <a:ext cx="5379049" cy="69143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18"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375F68"/>
              </a:buClr>
              <a:buSzPts val="1200"/>
            </a:pPr>
            <a:r>
              <a:rPr lang="es-ES" sz="4400" dirty="0">
                <a:solidFill>
                  <a:schemeClr val="bg2"/>
                </a:solidFill>
                <a:latin typeface="Avenir"/>
                <a:sym typeface="Avenir"/>
              </a:rPr>
              <a:t>Historia del entrenamiento</a:t>
            </a:r>
          </a:p>
        </p:txBody>
      </p:sp>
      <p:sp>
        <p:nvSpPr>
          <p:cNvPr id="5" name="Google Shape;104;p4"/>
          <p:cNvSpPr txBox="1">
            <a:spLocks noGrp="1"/>
          </p:cNvSpPr>
          <p:nvPr>
            <p:ph type="title"/>
          </p:nvPr>
        </p:nvSpPr>
        <p:spPr>
          <a:xfrm>
            <a:off x="2511695" y="3282476"/>
            <a:ext cx="2217959" cy="450703"/>
          </a:xfrm>
          <a:prstGeom prst="rect">
            <a:avLst/>
          </a:prstGeom>
          <a:noFill/>
          <a:ln>
            <a:noFill/>
          </a:ln>
        </p:spPr>
        <p:txBody>
          <a:bodyPr spcFirstLastPara="1" wrap="square" lIns="91425" tIns="45700" rIns="91425" bIns="45700" anchor="ctr" anchorCtr="0">
            <a:noAutofit/>
          </a:bodyPr>
          <a:lstStyle/>
          <a:p>
            <a:pPr lvl="0" algn="ctr">
              <a:buClr>
                <a:srgbClr val="375F68"/>
              </a:buClr>
              <a:buSzPts val="1200"/>
            </a:pPr>
            <a:br>
              <a:rPr lang="es-ES" sz="1200" dirty="0">
                <a:solidFill>
                  <a:srgbClr val="375F68"/>
                </a:solidFill>
                <a:latin typeface="Avenir"/>
                <a:ea typeface="Avenir"/>
                <a:cs typeface="Avenir"/>
                <a:sym typeface="Avenir"/>
              </a:rPr>
            </a:br>
            <a:endParaRPr lang="es-ES" sz="1200" dirty="0">
              <a:solidFill>
                <a:srgbClr val="375F68"/>
              </a:solidFill>
              <a:latin typeface="Avenir"/>
              <a:ea typeface="Avenir"/>
              <a:cs typeface="Avenir"/>
              <a:sym typeface="Avenir"/>
            </a:endParaRPr>
          </a:p>
        </p:txBody>
      </p:sp>
    </p:spTree>
    <p:extLst>
      <p:ext uri="{BB962C8B-B14F-4D97-AF65-F5344CB8AC3E}">
        <p14:creationId xmlns:p14="http://schemas.microsoft.com/office/powerpoint/2010/main" val="6862694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090117" y="311991"/>
            <a:ext cx="3444875" cy="307777"/>
          </a:xfrm>
          <a:prstGeom prst="rect">
            <a:avLst/>
          </a:prstGeom>
        </p:spPr>
        <p:txBody>
          <a:bodyPr>
            <a:spAutoFit/>
          </a:bodyPr>
          <a:lstStyle/>
          <a:p>
            <a:r>
              <a:rPr lang="es-ES" dirty="0">
                <a:solidFill>
                  <a:srgbClr val="1F1F1F"/>
                </a:solidFill>
                <a:latin typeface="Google Sans"/>
              </a:rPr>
              <a:t>Frecuencia y densidad</a:t>
            </a:r>
            <a:endParaRPr lang="es-ES" dirty="0">
              <a:solidFill>
                <a:srgbClr val="374151"/>
              </a:solidFill>
              <a:latin typeface="Söhne"/>
            </a:endParaRPr>
          </a:p>
        </p:txBody>
      </p:sp>
      <p:sp>
        <p:nvSpPr>
          <p:cNvPr id="8" name="CuadroTexto 7">
            <a:extLst>
              <a:ext uri="{FF2B5EF4-FFF2-40B4-BE49-F238E27FC236}">
                <a16:creationId xmlns:a16="http://schemas.microsoft.com/office/drawing/2014/main" id="{6C3F3C85-980E-47EF-ACDA-4056D1BBB48B}"/>
              </a:ext>
            </a:extLst>
          </p:cNvPr>
          <p:cNvSpPr txBox="1"/>
          <p:nvPr/>
        </p:nvSpPr>
        <p:spPr>
          <a:xfrm>
            <a:off x="379207" y="1050619"/>
            <a:ext cx="3447826" cy="307777"/>
          </a:xfrm>
          <a:prstGeom prst="rect">
            <a:avLst/>
          </a:prstGeom>
          <a:noFill/>
        </p:spPr>
        <p:txBody>
          <a:bodyPr wrap="square">
            <a:spAutoFit/>
          </a:bodyPr>
          <a:lstStyle/>
          <a:p>
            <a:r>
              <a:rPr lang="es-ES" dirty="0"/>
              <a:t>Relación trabajo/descanso</a:t>
            </a:r>
            <a:endParaRPr lang="es-CL" dirty="0"/>
          </a:p>
        </p:txBody>
      </p:sp>
      <p:pic>
        <p:nvPicPr>
          <p:cNvPr id="6" name="Picture 2" descr="Captura de pantalla de un celular&#10;&#10;Descripción generada automáticamente">
            <a:extLst>
              <a:ext uri="{FF2B5EF4-FFF2-40B4-BE49-F238E27FC236}">
                <a16:creationId xmlns:a16="http://schemas.microsoft.com/office/drawing/2014/main" id="{012F6C9F-F083-4C6A-A0D0-17A94BC150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811" y="1397253"/>
            <a:ext cx="3630758" cy="1604341"/>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C5360687-A6C1-4BB0-B7B4-058860D60CC7}"/>
              </a:ext>
            </a:extLst>
          </p:cNvPr>
          <p:cNvPicPr>
            <a:picLocks noChangeAspect="1"/>
          </p:cNvPicPr>
          <p:nvPr/>
        </p:nvPicPr>
        <p:blipFill>
          <a:blip r:embed="rId5"/>
          <a:stretch>
            <a:fillRect/>
          </a:stretch>
        </p:blipFill>
        <p:spPr>
          <a:xfrm>
            <a:off x="1488645" y="3341755"/>
            <a:ext cx="4676775" cy="847725"/>
          </a:xfrm>
          <a:prstGeom prst="rect">
            <a:avLst/>
          </a:prstGeom>
        </p:spPr>
      </p:pic>
    </p:spTree>
    <p:extLst>
      <p:ext uri="{BB962C8B-B14F-4D97-AF65-F5344CB8AC3E}">
        <p14:creationId xmlns:p14="http://schemas.microsoft.com/office/powerpoint/2010/main" val="10914214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2" name="Rectángulo 1"/>
          <p:cNvSpPr/>
          <p:nvPr/>
        </p:nvSpPr>
        <p:spPr>
          <a:xfrm>
            <a:off x="1090117" y="311991"/>
            <a:ext cx="3444875" cy="307777"/>
          </a:xfrm>
          <a:prstGeom prst="rect">
            <a:avLst/>
          </a:prstGeom>
        </p:spPr>
        <p:txBody>
          <a:bodyPr>
            <a:spAutoFit/>
          </a:bodyPr>
          <a:lstStyle/>
          <a:p>
            <a:r>
              <a:rPr lang="es-ES" dirty="0">
                <a:solidFill>
                  <a:srgbClr val="1F1F1F"/>
                </a:solidFill>
                <a:latin typeface="Google Sans"/>
              </a:rPr>
              <a:t>Complejidad</a:t>
            </a:r>
            <a:endParaRPr lang="es-ES" dirty="0">
              <a:solidFill>
                <a:srgbClr val="374151"/>
              </a:solidFill>
              <a:latin typeface="Söhne"/>
            </a:endParaRPr>
          </a:p>
        </p:txBody>
      </p:sp>
      <p:sp>
        <p:nvSpPr>
          <p:cNvPr id="8" name="CuadroTexto 7">
            <a:extLst>
              <a:ext uri="{FF2B5EF4-FFF2-40B4-BE49-F238E27FC236}">
                <a16:creationId xmlns:a16="http://schemas.microsoft.com/office/drawing/2014/main" id="{6C3F3C85-980E-47EF-ACDA-4056D1BBB48B}"/>
              </a:ext>
            </a:extLst>
          </p:cNvPr>
          <p:cNvSpPr txBox="1"/>
          <p:nvPr/>
        </p:nvSpPr>
        <p:spPr>
          <a:xfrm>
            <a:off x="335811" y="820645"/>
            <a:ext cx="3447826" cy="523220"/>
          </a:xfrm>
          <a:prstGeom prst="rect">
            <a:avLst/>
          </a:prstGeom>
          <a:noFill/>
        </p:spPr>
        <p:txBody>
          <a:bodyPr wrap="square">
            <a:spAutoFit/>
          </a:bodyPr>
          <a:lstStyle/>
          <a:p>
            <a:r>
              <a:rPr lang="es-ES" dirty="0"/>
              <a:t>Grado de sofisticación y dificultad biomecánica de destrezas </a:t>
            </a:r>
            <a:r>
              <a:rPr lang="es-ES" dirty="0" err="1"/>
              <a:t>biomotoras</a:t>
            </a:r>
            <a:endParaRPr lang="es-CL" dirty="0"/>
          </a:p>
        </p:txBody>
      </p:sp>
      <p:pic>
        <p:nvPicPr>
          <p:cNvPr id="7" name="Picture 8" descr="Lateral Shuffle Cut Lateral Step Agility Cone Drill – Resep Kuini">
            <a:extLst>
              <a:ext uri="{FF2B5EF4-FFF2-40B4-BE49-F238E27FC236}">
                <a16:creationId xmlns:a16="http://schemas.microsoft.com/office/drawing/2014/main" id="{1F9893F5-26B0-4394-9505-A1FF2B78A4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323" y="1438091"/>
            <a:ext cx="2904653" cy="167640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laves de tres modalidades del Pilates: suelo o Mat, Reformer y Barre - CMD  Sport">
            <a:extLst>
              <a:ext uri="{FF2B5EF4-FFF2-40B4-BE49-F238E27FC236}">
                <a16:creationId xmlns:a16="http://schemas.microsoft.com/office/drawing/2014/main" id="{2155CA7E-388E-40EB-86B3-285372A8DC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1166" y="3211619"/>
            <a:ext cx="272415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91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9" descr="Interfaz de usuario gráfica&#10;&#10;Descripción generada automáticamente con confianza media"/>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34" name="Google Shape;134;p9"/>
          <p:cNvSpPr txBox="1"/>
          <p:nvPr/>
        </p:nvSpPr>
        <p:spPr>
          <a:xfrm>
            <a:off x="635989" y="2128838"/>
            <a:ext cx="5379049" cy="2114550"/>
          </a:xfrm>
          <a:prstGeom prst="rect">
            <a:avLst/>
          </a:prstGeom>
          <a:noFill/>
          <a:ln>
            <a:noFill/>
          </a:ln>
        </p:spPr>
        <p:txBody>
          <a:bodyPr spcFirstLastPara="1" wrap="square" lIns="91425" tIns="45700" rIns="91425" bIns="45700" anchor="t" anchorCtr="0">
            <a:normAutofit/>
          </a:bodyPr>
          <a:lstStyle/>
          <a:p>
            <a:pPr lvl="0">
              <a:lnSpc>
                <a:spcPct val="90000"/>
              </a:lnSpc>
              <a:buClr>
                <a:srgbClr val="375F68"/>
              </a:buClr>
              <a:buSzPts val="1200"/>
            </a:pPr>
            <a:r>
              <a:rPr lang="es-ES" sz="1200" dirty="0">
                <a:solidFill>
                  <a:srgbClr val="375F68"/>
                </a:solidFill>
                <a:latin typeface="Avenir"/>
                <a:ea typeface="Avenir"/>
                <a:cs typeface="Avenir"/>
                <a:sym typeface="Avenir"/>
              </a:rPr>
              <a:t>Fisiología del esfuerzo y del </a:t>
            </a:r>
            <a:r>
              <a:rPr lang="es-ES" sz="1200" dirty="0" err="1">
                <a:solidFill>
                  <a:srgbClr val="375F68"/>
                </a:solidFill>
                <a:latin typeface="Avenir"/>
                <a:ea typeface="Avenir"/>
                <a:cs typeface="Avenir"/>
                <a:sym typeface="Avenir"/>
              </a:rPr>
              <a:t>deporte,Wilmore</a:t>
            </a:r>
            <a:r>
              <a:rPr lang="es-ES" sz="1200" dirty="0">
                <a:solidFill>
                  <a:srgbClr val="375F68"/>
                </a:solidFill>
                <a:latin typeface="Avenir"/>
                <a:ea typeface="Avenir"/>
                <a:cs typeface="Avenir"/>
                <a:sym typeface="Avenir"/>
              </a:rPr>
              <a:t>, J., Costill, D., 6ta Ed. 2007</a:t>
            </a:r>
            <a:endParaRPr lang="es-CL" sz="1200" dirty="0">
              <a:solidFill>
                <a:srgbClr val="375F68"/>
              </a:solidFill>
              <a:latin typeface="Avenir"/>
              <a:ea typeface="Avenir"/>
              <a:cs typeface="Avenir"/>
              <a:sym typeface="Avenir"/>
            </a:endParaRPr>
          </a:p>
          <a:p>
            <a:pPr lvl="0">
              <a:lnSpc>
                <a:spcPct val="90000"/>
              </a:lnSpc>
              <a:buClr>
                <a:srgbClr val="375F68"/>
              </a:buClr>
              <a:buSzPts val="1200"/>
            </a:pPr>
            <a:r>
              <a:rPr lang="es-CL" sz="1200" dirty="0">
                <a:solidFill>
                  <a:srgbClr val="375F68"/>
                </a:solidFill>
                <a:latin typeface="Avenir"/>
                <a:ea typeface="Avenir"/>
                <a:cs typeface="Avenir"/>
                <a:sym typeface="Avenir"/>
              </a:rPr>
              <a:t>Drake, R. L. (2014). Gray. </a:t>
            </a:r>
            <a:r>
              <a:rPr lang="es-CL" sz="1200" dirty="0" err="1">
                <a:solidFill>
                  <a:srgbClr val="375F68"/>
                </a:solidFill>
                <a:latin typeface="Avenir"/>
                <a:ea typeface="Avenir"/>
                <a:cs typeface="Avenir"/>
                <a:sym typeface="Avenir"/>
              </a:rPr>
              <a:t>Anatomia</a:t>
            </a:r>
            <a:r>
              <a:rPr lang="es-CL" sz="1200" dirty="0">
                <a:solidFill>
                  <a:srgbClr val="375F68"/>
                </a:solidFill>
                <a:latin typeface="Avenir"/>
                <a:ea typeface="Avenir"/>
                <a:cs typeface="Avenir"/>
                <a:sym typeface="Avenir"/>
              </a:rPr>
              <a:t> Para Estudiantes (2a ed.). </a:t>
            </a:r>
            <a:r>
              <a:rPr lang="es-CL" sz="1200" dirty="0" err="1">
                <a:solidFill>
                  <a:srgbClr val="375F68"/>
                </a:solidFill>
                <a:latin typeface="Avenir"/>
                <a:ea typeface="Avenir"/>
                <a:cs typeface="Avenir"/>
                <a:sym typeface="Avenir"/>
              </a:rPr>
              <a:t>Elsevier</a:t>
            </a:r>
            <a:r>
              <a:rPr lang="es-CL" sz="1200" dirty="0">
                <a:solidFill>
                  <a:srgbClr val="375F68"/>
                </a:solidFill>
                <a:latin typeface="Avenir"/>
                <a:ea typeface="Avenir"/>
                <a:cs typeface="Avenir"/>
                <a:sym typeface="Avenir"/>
              </a:rPr>
              <a:t>.</a:t>
            </a:r>
          </a:p>
          <a:p>
            <a:pPr lvl="0">
              <a:lnSpc>
                <a:spcPct val="90000"/>
              </a:lnSpc>
              <a:buClr>
                <a:srgbClr val="375F68"/>
              </a:buClr>
              <a:buSzPts val="1200"/>
            </a:pPr>
            <a:endParaRPr lang="es-CL" sz="1200" dirty="0">
              <a:solidFill>
                <a:srgbClr val="375F68"/>
              </a:solidFill>
              <a:latin typeface="Avenir"/>
              <a:ea typeface="Avenir"/>
              <a:cs typeface="Avenir"/>
              <a:sym typeface="Avenir"/>
            </a:endParaRPr>
          </a:p>
          <a:p>
            <a:pPr lvl="0">
              <a:lnSpc>
                <a:spcPct val="90000"/>
              </a:lnSpc>
              <a:buClr>
                <a:srgbClr val="375F68"/>
              </a:buClr>
              <a:buSzPts val="1200"/>
            </a:pPr>
            <a:r>
              <a:rPr lang="es-ES" sz="1200" dirty="0">
                <a:solidFill>
                  <a:srgbClr val="375F68"/>
                </a:solidFill>
                <a:latin typeface="Avenir"/>
                <a:ea typeface="Avenir"/>
                <a:cs typeface="Avenir"/>
                <a:sym typeface="Avenir"/>
              </a:rPr>
              <a:t>Periodización, Teoría y metodología del entrenamiento, </a:t>
            </a:r>
            <a:r>
              <a:rPr lang="es-ES" sz="1200" dirty="0" err="1">
                <a:solidFill>
                  <a:srgbClr val="375F68"/>
                </a:solidFill>
                <a:latin typeface="Avenir"/>
                <a:ea typeface="Avenir"/>
                <a:cs typeface="Avenir"/>
                <a:sym typeface="Avenir"/>
              </a:rPr>
              <a:t>Bompa</a:t>
            </a:r>
            <a:r>
              <a:rPr lang="es-ES" sz="1200" dirty="0">
                <a:solidFill>
                  <a:srgbClr val="375F68"/>
                </a:solidFill>
                <a:latin typeface="Avenir"/>
                <a:ea typeface="Avenir"/>
                <a:cs typeface="Avenir"/>
                <a:sym typeface="Avenir"/>
              </a:rPr>
              <a:t>, T., </a:t>
            </a:r>
            <a:r>
              <a:rPr lang="es-ES" sz="1200" dirty="0" err="1">
                <a:solidFill>
                  <a:srgbClr val="375F68"/>
                </a:solidFill>
                <a:latin typeface="Avenir"/>
                <a:ea typeface="Avenir"/>
                <a:cs typeface="Avenir"/>
                <a:sym typeface="Avenir"/>
              </a:rPr>
              <a:t>Buzichelli</a:t>
            </a:r>
            <a:r>
              <a:rPr lang="es-ES" sz="1200" dirty="0">
                <a:solidFill>
                  <a:srgbClr val="375F68"/>
                </a:solidFill>
                <a:latin typeface="Avenir"/>
                <a:ea typeface="Avenir"/>
                <a:cs typeface="Avenir"/>
                <a:sym typeface="Avenir"/>
              </a:rPr>
              <a:t>, C., 6ta Ed, 2019</a:t>
            </a:r>
          </a:p>
          <a:p>
            <a:pPr lvl="0">
              <a:lnSpc>
                <a:spcPct val="90000"/>
              </a:lnSpc>
              <a:buClr>
                <a:srgbClr val="375F68"/>
              </a:buClr>
              <a:buSzPts val="1200"/>
            </a:pPr>
            <a:endParaRPr lang="es-ES" sz="1200" b="0" i="0" u="none" strike="noStrike" cap="none" dirty="0">
              <a:solidFill>
                <a:srgbClr val="375F68"/>
              </a:solidFill>
              <a:latin typeface="Avenir"/>
              <a:ea typeface="Avenir"/>
              <a:cs typeface="Avenir"/>
              <a:sym typeface="Avenir"/>
            </a:endParaRPr>
          </a:p>
          <a:p>
            <a:pPr lvl="0">
              <a:lnSpc>
                <a:spcPct val="90000"/>
              </a:lnSpc>
              <a:buClr>
                <a:srgbClr val="375F68"/>
              </a:buClr>
              <a:buSzPts val="1200"/>
            </a:pPr>
            <a:r>
              <a:rPr lang="es-ES" sz="1200" b="0" i="0" u="none" strike="noStrike" cap="none" dirty="0">
                <a:solidFill>
                  <a:srgbClr val="375F68"/>
                </a:solidFill>
                <a:latin typeface="Avenir"/>
                <a:ea typeface="Avenir"/>
                <a:cs typeface="Avenir"/>
                <a:sym typeface="Avenir"/>
              </a:rPr>
              <a:t>Entrenamiento total, </a:t>
            </a:r>
            <a:r>
              <a:rPr lang="es-ES" sz="1200" b="0" i="0" u="none" strike="noStrike" cap="none" dirty="0" err="1">
                <a:solidFill>
                  <a:srgbClr val="375F68"/>
                </a:solidFill>
                <a:latin typeface="Avenir"/>
                <a:ea typeface="Avenir"/>
                <a:cs typeface="Avenir"/>
                <a:sym typeface="Avenir"/>
              </a:rPr>
              <a:t>Weineck</a:t>
            </a:r>
            <a:r>
              <a:rPr lang="es-ES" sz="1200" b="0" i="0" u="none" strike="noStrike" cap="none" dirty="0">
                <a:solidFill>
                  <a:srgbClr val="375F68"/>
                </a:solidFill>
                <a:latin typeface="Avenir"/>
                <a:ea typeface="Avenir"/>
                <a:cs typeface="Avenir"/>
                <a:sym typeface="Avenir"/>
              </a:rPr>
              <a:t>, J., 2005</a:t>
            </a:r>
            <a:endParaRPr lang="es-CL" sz="1200" b="0" i="0" u="none" strike="noStrike" cap="none" dirty="0">
              <a:solidFill>
                <a:srgbClr val="375F68"/>
              </a:solidFill>
              <a:latin typeface="Avenir"/>
              <a:ea typeface="Avenir"/>
              <a:cs typeface="Avenir"/>
              <a:sym typeface="Aveni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488844" y="1353344"/>
            <a:ext cx="6300839" cy="2470148"/>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r>
              <a:rPr lang="es-ES" sz="1200" dirty="0">
                <a:solidFill>
                  <a:srgbClr val="1F1F1F"/>
                </a:solidFill>
                <a:latin typeface="Google Sans"/>
                <a:cs typeface="Arial"/>
                <a:sym typeface="Avenir"/>
              </a:rPr>
              <a:t>Milo de Crotona fue un famoso atleta griego que vivió en el siglo VI a.C. Era conocido por su fuerza y resistencia, y ganó muchos premios en los Juegos Olímpicos. Se dice que Milo entrenaba levantando un becerro todos los días. A medida que el becerro crecía, también lo hacía la fuerza de Milo. Este principio se conoce como sobrecarga progresiva, y es uno de los principios fundamentales del entrenamiento de fuerza. La sobrecarga progresiva se refiere al aumento gradual de la carga de trabajo a lo largo del tiempo. Esto se puede hacer aumentando el peso que se levanta, el número de repeticiones que se realizan o la duración del entrenamiento. La sobrecarga progresiva es necesaria para promover el crecimiento muscular y la mejora del rendimiento deportivo.</a:t>
            </a:r>
            <a:br>
              <a:rPr lang="es-ES" sz="1200" dirty="0">
                <a:solidFill>
                  <a:srgbClr val="1F1F1F"/>
                </a:solidFill>
                <a:latin typeface="Google Sans"/>
                <a:cs typeface="Arial"/>
                <a:sym typeface="Avenir"/>
              </a:rPr>
            </a:br>
            <a:br>
              <a:rPr lang="es-ES" sz="1200" dirty="0">
                <a:solidFill>
                  <a:srgbClr val="1F1F1F"/>
                </a:solidFill>
                <a:latin typeface="Google Sans"/>
                <a:cs typeface="Arial"/>
                <a:sym typeface="Avenir"/>
              </a:rPr>
            </a:br>
            <a:r>
              <a:rPr lang="es-ES" sz="1200" dirty="0">
                <a:solidFill>
                  <a:srgbClr val="1F1F1F"/>
                </a:solidFill>
                <a:latin typeface="Google Sans"/>
                <a:cs typeface="Arial"/>
                <a:sym typeface="Avenir"/>
              </a:rPr>
              <a:t>El mito de Milo de Crotona es una historia clásica que ilustra el principio de la sobrecarga progresiva. Milo fue capaz de lograr una gran fuerza y resistencia levantando un becerro todos los días. A medida que el becerro crecía, también lo hacía la fuerza de Milo. Este principio es aplicable a cualquier persona que quiera mejorar su fuerza y resistencia. Si estás interesado en entrenar con pesas, es importante que aumentes gradualmente la carga de trabajo a lo largo del tiempo. Esto te ayudará a lograr tus objetivos de entrenamiento y a mantenerte seguro de lesiones.</a:t>
            </a:r>
          </a:p>
        </p:txBody>
      </p:sp>
      <p:sp>
        <p:nvSpPr>
          <p:cNvPr id="2" name="Rectángulo 1"/>
          <p:cNvSpPr/>
          <p:nvPr/>
        </p:nvSpPr>
        <p:spPr>
          <a:xfrm>
            <a:off x="1934232" y="717932"/>
            <a:ext cx="3444875" cy="276999"/>
          </a:xfrm>
          <a:prstGeom prst="rect">
            <a:avLst/>
          </a:prstGeom>
        </p:spPr>
        <p:txBody>
          <a:bodyPr>
            <a:spAutoFit/>
          </a:bodyPr>
          <a:lstStyle/>
          <a:p>
            <a:r>
              <a:rPr lang="es-ES" sz="1200" dirty="0">
                <a:solidFill>
                  <a:srgbClr val="1F1F1F"/>
                </a:solidFill>
                <a:latin typeface="Google Sans"/>
                <a:sym typeface="Calibri"/>
              </a:rPr>
              <a:t>Milo de Crotona</a:t>
            </a:r>
            <a:endParaRPr lang="es-CL" sz="1200" dirty="0">
              <a:solidFill>
                <a:srgbClr val="1F1F1F"/>
              </a:solidFill>
              <a:latin typeface="Google Sans"/>
              <a:sym typeface="Calibri"/>
            </a:endParaRPr>
          </a:p>
        </p:txBody>
      </p:sp>
      <p:pic>
        <p:nvPicPr>
          <p:cNvPr id="5" name="Picture 2" descr="Milón de Crotona y el principio de progresión: fitness en la antigua Grecia">
            <a:extLst>
              <a:ext uri="{FF2B5EF4-FFF2-40B4-BE49-F238E27FC236}">
                <a16:creationId xmlns:a16="http://schemas.microsoft.com/office/drawing/2014/main" id="{89FF24F9-C54E-4F57-B0B4-6A323E2184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844" y="3861005"/>
            <a:ext cx="1786525" cy="1256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238019" y="1478951"/>
            <a:ext cx="6225843" cy="2470148"/>
          </a:xfrm>
          <a:prstGeom prst="rect">
            <a:avLst/>
          </a:prstGeom>
          <a:noFill/>
          <a:ln>
            <a:noFill/>
          </a:ln>
        </p:spPr>
        <p:txBody>
          <a:bodyPr spcFirstLastPara="1" wrap="square" lIns="91425" tIns="45700" rIns="91425" bIns="45700" anchor="ctr" anchorCtr="0">
            <a:normAutofit fontScale="90000"/>
          </a:bodyPr>
          <a:lstStyle/>
          <a:p>
            <a:pPr lvl="0">
              <a:buClr>
                <a:srgbClr val="375F68"/>
              </a:buClr>
              <a:buSzPts val="1200"/>
            </a:pP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Los gladiadores eran combatientes profesionales que luchaban en combates a muerte o casi a muerte en los anfiteatros romanos. Eran entrenados por entrenadores especializados, conocidos como </a:t>
            </a:r>
            <a:r>
              <a:rPr lang="es-ES" sz="1300" dirty="0" err="1">
                <a:solidFill>
                  <a:srgbClr val="1F1F1F"/>
                </a:solidFill>
                <a:latin typeface="Google Sans"/>
                <a:cs typeface="Arial"/>
                <a:sym typeface="Avenir"/>
              </a:rPr>
              <a:t>lanistae</a:t>
            </a:r>
            <a:r>
              <a:rPr lang="es-ES" sz="1300" dirty="0">
                <a:solidFill>
                  <a:srgbClr val="1F1F1F"/>
                </a:solidFill>
                <a:latin typeface="Google Sans"/>
                <a:cs typeface="Arial"/>
                <a:sym typeface="Avenir"/>
              </a:rPr>
              <a:t>, y se les exigía que estuvieran en la mejor forma física posible.</a:t>
            </a:r>
            <a:br>
              <a:rPr lang="es-ES" sz="1300" dirty="0">
                <a:solidFill>
                  <a:srgbClr val="1F1F1F"/>
                </a:solidFill>
                <a:latin typeface="Google Sans"/>
                <a:cs typeface="Arial"/>
                <a:sym typeface="Avenir"/>
              </a:rPr>
            </a:b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La planificación deportiva usada por los gladiadores se basaba en un sistema de entrenamiento de fuerza y resistencia. Los gladiadores entrenaban todos los días, y su entrenamiento incluía una variedad de ejercicios</a:t>
            </a:r>
            <a:r>
              <a:rPr lang="es-ES" sz="1400" dirty="0">
                <a:solidFill>
                  <a:srgbClr val="1F1F1F"/>
                </a:solidFill>
                <a:latin typeface="Google Sans"/>
                <a:cs typeface="Arial"/>
                <a:sym typeface="Avenir"/>
              </a:rPr>
              <a:t>,</a:t>
            </a:r>
            <a:r>
              <a:rPr lang="es-ES" sz="1300" dirty="0">
                <a:solidFill>
                  <a:srgbClr val="1F1F1F"/>
                </a:solidFill>
                <a:latin typeface="Google Sans"/>
                <a:cs typeface="Arial"/>
                <a:sym typeface="Avenir"/>
              </a:rPr>
              <a:t> como levantamiento de pesas, carreras, lucha libre y combate con armas. También se les enseñaba a controlar su respiración y a relajarse bajo presión.</a:t>
            </a:r>
            <a:br>
              <a:rPr lang="es-ES" sz="1300" dirty="0">
                <a:solidFill>
                  <a:srgbClr val="1F1F1F"/>
                </a:solidFill>
                <a:latin typeface="Google Sans"/>
                <a:cs typeface="Arial"/>
                <a:sym typeface="Avenir"/>
              </a:rPr>
            </a:b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La dieta de los gladiadores era también muy importante. Se les daba una dieta alta en proteínas y carbohidratos, y se les animaba a beber mucha agua. Esta dieta les ayudaba a desarrollar la masa muscular y a mantener su energía.</a:t>
            </a:r>
            <a:br>
              <a:rPr lang="es-ES" sz="1300" dirty="0">
                <a:solidFill>
                  <a:srgbClr val="1F1F1F"/>
                </a:solidFill>
                <a:latin typeface="Google Sans"/>
                <a:cs typeface="Arial"/>
                <a:sym typeface="Avenir"/>
              </a:rPr>
            </a:b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Los gladiadores eran sometidos a un entrenamiento muy duro, pero era necesario para que pudieran sobrevivir a los combates. El entrenamiento les ayudaba a desarrollar la fuerza, la resistencia, la velocidad y la agilidad necesarias para ser un gladiador exitoso.</a:t>
            </a:r>
            <a:br>
              <a:rPr lang="es-ES" sz="1300" dirty="0">
                <a:solidFill>
                  <a:srgbClr val="1F1F1F"/>
                </a:solidFill>
                <a:latin typeface="Google Sans"/>
                <a:cs typeface="Arial"/>
                <a:sym typeface="Avenir"/>
              </a:rPr>
            </a:br>
            <a:br>
              <a:rPr lang="es-ES" sz="1300" dirty="0">
                <a:solidFill>
                  <a:srgbClr val="1F1F1F"/>
                </a:solidFill>
                <a:latin typeface="Google Sans"/>
                <a:cs typeface="Arial"/>
                <a:sym typeface="Avenir"/>
              </a:rPr>
            </a:br>
            <a:r>
              <a:rPr lang="es-ES" sz="1300" dirty="0">
                <a:solidFill>
                  <a:srgbClr val="1F1F1F"/>
                </a:solidFill>
                <a:latin typeface="Google Sans"/>
                <a:cs typeface="Arial"/>
                <a:sym typeface="Avenir"/>
              </a:rPr>
              <a:t>Los gladiadores eran considerados héroes en la antigua Roma, y su entrenamiento era un símbolo de su fuerza y determinación. Su entrenamiento era también un testimonio de la importancia del deporte en la cultura romana.</a:t>
            </a:r>
          </a:p>
        </p:txBody>
      </p:sp>
      <p:sp>
        <p:nvSpPr>
          <p:cNvPr id="2" name="Rectángulo 1"/>
          <p:cNvSpPr/>
          <p:nvPr/>
        </p:nvSpPr>
        <p:spPr>
          <a:xfrm>
            <a:off x="1934232" y="717932"/>
            <a:ext cx="3444875" cy="292388"/>
          </a:xfrm>
          <a:prstGeom prst="rect">
            <a:avLst/>
          </a:prstGeom>
        </p:spPr>
        <p:txBody>
          <a:bodyPr>
            <a:spAutoFit/>
          </a:bodyPr>
          <a:lstStyle/>
          <a:p>
            <a:r>
              <a:rPr lang="es-ES" sz="1300" dirty="0">
                <a:solidFill>
                  <a:srgbClr val="1F1F1F"/>
                </a:solidFill>
                <a:latin typeface="Google Sans"/>
                <a:sym typeface="Calibri"/>
              </a:rPr>
              <a:t>Gladiadores</a:t>
            </a:r>
            <a:endParaRPr lang="es-CL" sz="1300" dirty="0">
              <a:solidFill>
                <a:srgbClr val="1F1F1F"/>
              </a:solidFill>
              <a:latin typeface="Google Sans"/>
              <a:sym typeface="Calibri"/>
            </a:endParaRPr>
          </a:p>
        </p:txBody>
      </p:sp>
      <p:pic>
        <p:nvPicPr>
          <p:cNvPr id="5" name="Picture 4" descr="Gladiadores: honor y muerte en la arena - Guerreros de la historia">
            <a:extLst>
              <a:ext uri="{FF2B5EF4-FFF2-40B4-BE49-F238E27FC236}">
                <a16:creationId xmlns:a16="http://schemas.microsoft.com/office/drawing/2014/main" id="{7643CA65-7ED8-4229-80DB-2E8D7EB844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128" y="95369"/>
            <a:ext cx="1493682" cy="1034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990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238019" y="1478951"/>
            <a:ext cx="6183802" cy="2470148"/>
          </a:xfrm>
          <a:prstGeom prst="rect">
            <a:avLst/>
          </a:prstGeom>
          <a:noFill/>
          <a:ln>
            <a:noFill/>
          </a:ln>
        </p:spPr>
        <p:txBody>
          <a:bodyPr spcFirstLastPara="1" wrap="square" lIns="91425" tIns="45700" rIns="91425" bIns="45700" anchor="ctr" anchorCtr="0">
            <a:normAutofit fontScale="90000"/>
          </a:bodyPr>
          <a:lstStyle/>
          <a:p>
            <a:pPr lvl="0">
              <a:lnSpc>
                <a:spcPct val="100000"/>
              </a:lnSpc>
              <a:buClr>
                <a:srgbClr val="000000"/>
              </a:buClr>
              <a:buSzPts val="1200"/>
              <a:buFont typeface="Arial"/>
            </a:pPr>
            <a:br>
              <a:rPr lang="es-ES" sz="1400" dirty="0">
                <a:solidFill>
                  <a:srgbClr val="1F1F1F"/>
                </a:solidFill>
                <a:latin typeface="Google Sans"/>
                <a:cs typeface="Arial"/>
                <a:sym typeface="Avenir"/>
              </a:rPr>
            </a:br>
            <a:br>
              <a:rPr lang="es-ES" sz="1400" dirty="0">
                <a:solidFill>
                  <a:srgbClr val="1F1F1F"/>
                </a:solidFill>
                <a:latin typeface="Google Sans"/>
                <a:cs typeface="Arial"/>
                <a:sym typeface="Avenir"/>
              </a:rPr>
            </a:br>
            <a:r>
              <a:rPr lang="es-ES" sz="1400" dirty="0">
                <a:solidFill>
                  <a:srgbClr val="1F1F1F"/>
                </a:solidFill>
                <a:latin typeface="Google Sans"/>
                <a:cs typeface="Arial"/>
                <a:sym typeface="Avenir"/>
              </a:rPr>
              <a:t>Los antiguos Juegos Olímpicos fueron una serie de competencias deportivas que se celebraban en Olimpia, Grecia, cada cuatro años. Los juegos se celebraron desde el 776 a. C. hasta el 393 d. C., cuando fueron prohibidos por el emperador romano Teodosio I.</a:t>
            </a:r>
            <a:br>
              <a:rPr lang="es-ES" sz="1400" dirty="0">
                <a:solidFill>
                  <a:srgbClr val="1F1F1F"/>
                </a:solidFill>
                <a:latin typeface="Google Sans"/>
                <a:cs typeface="Arial"/>
                <a:sym typeface="Avenir"/>
              </a:rPr>
            </a:br>
            <a:br>
              <a:rPr lang="es-ES" sz="1400" dirty="0">
                <a:solidFill>
                  <a:srgbClr val="1F1F1F"/>
                </a:solidFill>
                <a:latin typeface="Google Sans"/>
                <a:cs typeface="Arial"/>
                <a:sym typeface="Avenir"/>
              </a:rPr>
            </a:br>
            <a:r>
              <a:rPr lang="es-ES" sz="1400" dirty="0">
                <a:solidFill>
                  <a:srgbClr val="1F1F1F"/>
                </a:solidFill>
                <a:latin typeface="Google Sans"/>
                <a:cs typeface="Arial"/>
                <a:sym typeface="Avenir"/>
              </a:rPr>
              <a:t>Los juegos estaban dedicados a Zeus, el rey de los dioses griegos. Se celebraban en el verano, durante el mes de julio. Los juegos incluían una variedad de eventos deportivos, como carreras, lanzamientos, lucha libre y combate. También había eventos para los atletas más jóvenes, como carreras de niños y niñas.</a:t>
            </a:r>
            <a:br>
              <a:rPr lang="es-ES" sz="1400" dirty="0">
                <a:solidFill>
                  <a:srgbClr val="1F1F1F"/>
                </a:solidFill>
                <a:latin typeface="Google Sans"/>
                <a:cs typeface="Arial"/>
                <a:sym typeface="Avenir"/>
              </a:rPr>
            </a:br>
            <a:br>
              <a:rPr lang="es-ES" sz="1400" dirty="0">
                <a:solidFill>
                  <a:srgbClr val="1F1F1F"/>
                </a:solidFill>
                <a:latin typeface="Google Sans"/>
                <a:cs typeface="Arial"/>
                <a:sym typeface="Avenir"/>
              </a:rPr>
            </a:br>
            <a:r>
              <a:rPr lang="es-ES" sz="1400" dirty="0">
                <a:solidFill>
                  <a:srgbClr val="1F1F1F"/>
                </a:solidFill>
                <a:latin typeface="Google Sans"/>
                <a:cs typeface="Arial"/>
                <a:sym typeface="Avenir"/>
              </a:rPr>
              <a:t>Los Juegos Olímpicos eran una importante celebración cultural en la antigua Grecia. Atraían a atletas de todo el mundo griego, y eran una oportunidad para que los griegos celebraran su cultura y su herencia. Los juegos también eran un símbolo de la paz entre las diferentes ciudades-estado griegas.</a:t>
            </a:r>
            <a:br>
              <a:rPr lang="es-ES" sz="1400" dirty="0">
                <a:solidFill>
                  <a:srgbClr val="1F1F1F"/>
                </a:solidFill>
                <a:latin typeface="Google Sans"/>
                <a:cs typeface="Arial"/>
                <a:sym typeface="Avenir"/>
              </a:rPr>
            </a:br>
            <a:br>
              <a:rPr lang="es-ES" sz="1400" dirty="0">
                <a:solidFill>
                  <a:srgbClr val="1F1F1F"/>
                </a:solidFill>
                <a:latin typeface="Google Sans"/>
                <a:cs typeface="Arial"/>
                <a:sym typeface="Avenir"/>
              </a:rPr>
            </a:br>
            <a:r>
              <a:rPr lang="es-ES" sz="1400" dirty="0">
                <a:solidFill>
                  <a:srgbClr val="1F1F1F"/>
                </a:solidFill>
                <a:latin typeface="Google Sans"/>
                <a:cs typeface="Arial"/>
                <a:sym typeface="Avenir"/>
              </a:rPr>
              <a:t>Los antiguos Juegos Olímpicos fueron un evento importante en la historia del deporte. Fueron los primeros juegos deportivos organizados de la historia, y ayudaron a difundir la cultura griega por todo el mundo. Los juegos olímpicos modernos se inspiraron en los antiguos juegos, y se celebran cada cuatro años desde 1896.</a:t>
            </a:r>
          </a:p>
        </p:txBody>
      </p:sp>
      <p:sp>
        <p:nvSpPr>
          <p:cNvPr id="2" name="Rectángulo 1"/>
          <p:cNvSpPr/>
          <p:nvPr/>
        </p:nvSpPr>
        <p:spPr>
          <a:xfrm>
            <a:off x="1934232" y="717932"/>
            <a:ext cx="3444875" cy="307777"/>
          </a:xfrm>
          <a:prstGeom prst="rect">
            <a:avLst/>
          </a:prstGeom>
        </p:spPr>
        <p:txBody>
          <a:bodyPr>
            <a:spAutoFit/>
          </a:bodyPr>
          <a:lstStyle/>
          <a:p>
            <a:r>
              <a:rPr lang="es-ES" dirty="0">
                <a:solidFill>
                  <a:srgbClr val="1F1F1F"/>
                </a:solidFill>
                <a:latin typeface="Google Sans"/>
              </a:rPr>
              <a:t>Juegos olímpicos antiguos</a:t>
            </a:r>
          </a:p>
        </p:txBody>
      </p:sp>
      <p:pic>
        <p:nvPicPr>
          <p:cNvPr id="5" name="Picture 6" descr="Juegos Olímpicos. Olimpiadas. Guía de Grecia.">
            <a:extLst>
              <a:ext uri="{FF2B5EF4-FFF2-40B4-BE49-F238E27FC236}">
                <a16:creationId xmlns:a16="http://schemas.microsoft.com/office/drawing/2014/main" id="{A4904517-F718-4A1C-9E67-190A5B65D0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5280" y="21303"/>
            <a:ext cx="2076541" cy="1057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540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Patrón de fondo&#10;&#10;Descripción generada automáticamente"/>
          <p:cNvPicPr preferRelativeResize="0"/>
          <p:nvPr/>
        </p:nvPicPr>
        <p:blipFill rotWithShape="1">
          <a:blip r:embed="rId3">
            <a:alphaModFix/>
          </a:blip>
          <a:srcRect/>
          <a:stretch/>
        </p:blipFill>
        <p:spPr>
          <a:xfrm>
            <a:off x="0" y="2976"/>
            <a:ext cx="6894513" cy="5170885"/>
          </a:xfrm>
          <a:prstGeom prst="rect">
            <a:avLst/>
          </a:prstGeom>
          <a:noFill/>
          <a:ln>
            <a:noFill/>
          </a:ln>
        </p:spPr>
      </p:pic>
      <p:sp>
        <p:nvSpPr>
          <p:cNvPr id="110" name="Google Shape;110;p5"/>
          <p:cNvSpPr txBox="1">
            <a:spLocks noGrp="1"/>
          </p:cNvSpPr>
          <p:nvPr>
            <p:ph type="title"/>
          </p:nvPr>
        </p:nvSpPr>
        <p:spPr>
          <a:xfrm>
            <a:off x="227261" y="564551"/>
            <a:ext cx="6183802" cy="2470148"/>
          </a:xfrm>
          <a:prstGeom prst="rect">
            <a:avLst/>
          </a:prstGeom>
          <a:noFill/>
          <a:ln>
            <a:noFill/>
          </a:ln>
        </p:spPr>
        <p:txBody>
          <a:bodyPr spcFirstLastPara="1" wrap="square" lIns="91425" tIns="45700" rIns="91425" bIns="45700" anchor="ctr" anchorCtr="0">
            <a:normAutofit/>
          </a:bodyPr>
          <a:lstStyle/>
          <a:p>
            <a:pPr lvl="0">
              <a:lnSpc>
                <a:spcPct val="100000"/>
              </a:lnSpc>
              <a:buClr>
                <a:srgbClr val="000000"/>
              </a:buClr>
              <a:buSzPts val="1200"/>
              <a:buFont typeface="Arial"/>
            </a:pPr>
            <a:br>
              <a:rPr lang="es-ES" sz="1400" dirty="0">
                <a:solidFill>
                  <a:srgbClr val="1F1F1F"/>
                </a:solidFill>
                <a:latin typeface="Google Sans"/>
                <a:cs typeface="Arial"/>
                <a:sym typeface="Avenir"/>
              </a:rPr>
            </a:br>
            <a:br>
              <a:rPr lang="es-ES" sz="1400" dirty="0">
                <a:solidFill>
                  <a:srgbClr val="1F1F1F"/>
                </a:solidFill>
                <a:latin typeface="Google Sans"/>
                <a:cs typeface="Arial"/>
                <a:sym typeface="Avenir"/>
              </a:rPr>
            </a:br>
            <a:r>
              <a:rPr lang="es-ES" sz="1400" dirty="0">
                <a:solidFill>
                  <a:srgbClr val="1F1F1F"/>
                </a:solidFill>
                <a:latin typeface="Google Sans"/>
                <a:cs typeface="Arial"/>
                <a:sym typeface="Avenir"/>
              </a:rPr>
              <a:t>Modelo de entrenamiento utilizado en la antigua Grecia que se basada en 3 días de entrenamiento y uno de descanso o de entrenamiento ligero, con una duración de 4 meses, de cara a la participación en los Juegos Olímpicos antiguos</a:t>
            </a:r>
          </a:p>
        </p:txBody>
      </p:sp>
      <p:sp>
        <p:nvSpPr>
          <p:cNvPr id="2" name="Rectángulo 1"/>
          <p:cNvSpPr/>
          <p:nvPr/>
        </p:nvSpPr>
        <p:spPr>
          <a:xfrm>
            <a:off x="1934232" y="717932"/>
            <a:ext cx="3444875" cy="307777"/>
          </a:xfrm>
          <a:prstGeom prst="rect">
            <a:avLst/>
          </a:prstGeom>
        </p:spPr>
        <p:txBody>
          <a:bodyPr>
            <a:spAutoFit/>
          </a:bodyPr>
          <a:lstStyle/>
          <a:p>
            <a:r>
              <a:rPr lang="es-ES" dirty="0">
                <a:solidFill>
                  <a:srgbClr val="1F1F1F"/>
                </a:solidFill>
                <a:latin typeface="Google Sans"/>
              </a:rPr>
              <a:t>Modelo “Tétradas”</a:t>
            </a:r>
          </a:p>
        </p:txBody>
      </p:sp>
    </p:spTree>
    <p:extLst>
      <p:ext uri="{BB962C8B-B14F-4D97-AF65-F5344CB8AC3E}">
        <p14:creationId xmlns:p14="http://schemas.microsoft.com/office/powerpoint/2010/main" val="3105704589"/>
      </p:ext>
    </p:extLst>
  </p:cSld>
  <p:clrMapOvr>
    <a:masterClrMapping/>
  </p:clrMapOvr>
</p:sld>
</file>

<file path=ppt/theme/theme1.xml><?xml version="1.0" encoding="utf-8"?>
<a:theme xmlns:a="http://schemas.openxmlformats.org/drawingml/2006/main"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1528</TotalTime>
  <Words>4118</Words>
  <Application>Microsoft Office PowerPoint</Application>
  <PresentationFormat>Personalizado</PresentationFormat>
  <Paragraphs>203</Paragraphs>
  <Slides>52</Slides>
  <Notes>52</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52</vt:i4>
      </vt:variant>
    </vt:vector>
  </HeadingPairs>
  <TitlesOfParts>
    <vt:vector size="61" baseType="lpstr">
      <vt:lpstr>__Poppins_3bfef9</vt:lpstr>
      <vt:lpstr>Arial</vt:lpstr>
      <vt:lpstr>Avenir</vt:lpstr>
      <vt:lpstr>Calibri</vt:lpstr>
      <vt:lpstr>Google Sans</vt:lpstr>
      <vt:lpstr>sf ui text</vt:lpstr>
      <vt:lpstr>Söhne</vt:lpstr>
      <vt:lpstr>var(--font-poppins)</vt:lpstr>
      <vt:lpstr>Tema de Office</vt:lpstr>
      <vt:lpstr>Presentación de PowerPoint</vt:lpstr>
      <vt:lpstr>Alto rendimiento en especificidades deportivas Parte 1 Conceptos básicos</vt:lpstr>
      <vt:lpstr>Discriminar principios de entrenamiento Programar entrenamientos de capacidades condicionales</vt:lpstr>
      <vt:lpstr>Los principios del entrenamiento y las capacidades condicionales son fundamentales para el desarrollo de la condición física y el rendimiento deportivo. Los principios del entrenamiento se refieren a las reglas que deben seguirse para lograr una mejora en el rendimiento deportivo, mientras que las capacidades condicionales son las capacidades físicas básicas que determinan el rendimiento deportivo. Mientras que la capacidades condicionales son la expresión de las distintas vías energéticas y movimiento del cuerpo a través del movimiento, estas son: - Fuerza - Resistencia - Velocidad - Flexibilidad - Coordinación  El entrenamiento de las capacidades condicionales ayuda a mejorar el rendimiento deportivo. El entrenamiento de fuerza ayuda a aumentar la fuerza, la resistencia ayuda a aumentar la resistencia, la velocidad ayuda a aumentar la velocidad, la flexibilidad ayuda a aumentar la flexibilidad y la coordinación ayuda a aumentar la coordinación.  Para mejorar el rendimiento deportivo es importante seguir los principios del entrenamiento y entrenar las capacidades condicionales.      </vt:lpstr>
      <vt:lpstr> </vt:lpstr>
      <vt:lpstr>Milo de Crotona fue un famoso atleta griego que vivió en el siglo VI a.C. Era conocido por su fuerza y resistencia, y ganó muchos premios en los Juegos Olímpicos. Se dice que Milo entrenaba levantando un becerro todos los días. A medida que el becerro crecía, también lo hacía la fuerza de Milo. Este principio se conoce como sobrecarga progresiva, y es uno de los principios fundamentales del entrenamiento de fuerza. La sobrecarga progresiva se refiere al aumento gradual de la carga de trabajo a lo largo del tiempo. Esto se puede hacer aumentando el peso que se levanta, el número de repeticiones que se realizan o la duración del entrenamiento. La sobrecarga progresiva es necesaria para promover el crecimiento muscular y la mejora del rendimiento deportivo.  El mito de Milo de Crotona es una historia clásica que ilustra el principio de la sobrecarga progresiva. Milo fue capaz de lograr una gran fuerza y resistencia levantando un becerro todos los días. A medida que el becerro crecía, también lo hacía la fuerza de Milo. Este principio es aplicable a cualquier persona que quiera mejorar su fuerza y resistencia. Si estás interesado en entrenar con pesas, es importante que aumentes gradualmente la carga de trabajo a lo largo del tiempo. Esto te ayudará a lograr tus objetivos de entrenamiento y a mantenerte seguro de lesiones.</vt:lpstr>
      <vt:lpstr> Los gladiadores eran combatientes profesionales que luchaban en combates a muerte o casi a muerte en los anfiteatros romanos. Eran entrenados por entrenadores especializados, conocidos como lanistae, y se les exigía que estuvieran en la mejor forma física posible.  La planificación deportiva usada por los gladiadores se basaba en un sistema de entrenamiento de fuerza y resistencia. Los gladiadores entrenaban todos los días, y su entrenamiento incluía una variedad de ejercicios, como levantamiento de pesas, carreras, lucha libre y combate con armas. También se les enseñaba a controlar su respiración y a relajarse bajo presión.  La dieta de los gladiadores era también muy importante. Se les daba una dieta alta en proteínas y carbohidratos, y se les animaba a beber mucha agua. Esta dieta les ayudaba a desarrollar la masa muscular y a mantener su energía.  Los gladiadores eran sometidos a un entrenamiento muy duro, pero era necesario para que pudieran sobrevivir a los combates. El entrenamiento les ayudaba a desarrollar la fuerza, la resistencia, la velocidad y la agilidad necesarias para ser un gladiador exitoso.  Los gladiadores eran considerados héroes en la antigua Roma, y su entrenamiento era un símbolo de su fuerza y determinación. Su entrenamiento era también un testimonio de la importancia del deporte en la cultura romana.</vt:lpstr>
      <vt:lpstr>  Los antiguos Juegos Olímpicos fueron una serie de competencias deportivas que se celebraban en Olimpia, Grecia, cada cuatro años. Los juegos se celebraron desde el 776 a. C. hasta el 393 d. C., cuando fueron prohibidos por el emperador romano Teodosio I.  Los juegos estaban dedicados a Zeus, el rey de los dioses griegos. Se celebraban en el verano, durante el mes de julio. Los juegos incluían una variedad de eventos deportivos, como carreras, lanzamientos, lucha libre y combate. También había eventos para los atletas más jóvenes, como carreras de niños y niñas.  Los Juegos Olímpicos eran una importante celebración cultural en la antigua Grecia. Atraían a atletas de todo el mundo griego, y eran una oportunidad para que los griegos celebraran su cultura y su herencia. Los juegos también eran un símbolo de la paz entre las diferentes ciudades-estado griegas.  Los antiguos Juegos Olímpicos fueron un evento importante en la historia del deporte. Fueron los primeros juegos deportivos organizados de la historia, y ayudaron a difundir la cultura griega por todo el mundo. Los juegos olímpicos modernos se inspiraron en los antiguos juegos, y se celebran cada cuatro años desde 1896.</vt:lpstr>
      <vt:lpstr>  Modelo de entrenamiento utilizado en la antigua Grecia que se basada en 3 días de entrenamiento y uno de descanso o de entrenamiento ligero, con una duración de 4 meses, de cara a la participación en los Juegos Olímpicos antiguos</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Raimundo  Moreno Ayala</dc:creator>
  <cp:lastModifiedBy>Rodrigo Negrete Peña</cp:lastModifiedBy>
  <cp:revision>52</cp:revision>
  <dcterms:created xsi:type="dcterms:W3CDTF">2023-02-01T18:33:23Z</dcterms:created>
  <dcterms:modified xsi:type="dcterms:W3CDTF">2023-07-26T13:37:49Z</dcterms:modified>
</cp:coreProperties>
</file>